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7" r:id="rId2"/>
    <p:sldId id="275"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2" r:id="rId17"/>
    <p:sldId id="274" r:id="rId18"/>
    <p:sldId id="276" r:id="rId19"/>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72C4"/>
    <a:srgbClr val="FFFFCC"/>
    <a:srgbClr val="FFFF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23" autoAdjust="0"/>
    <p:restoredTop sz="94660"/>
  </p:normalViewPr>
  <p:slideViewPr>
    <p:cSldViewPr snapToGrid="0">
      <p:cViewPr varScale="1">
        <p:scale>
          <a:sx n="100" d="100"/>
          <a:sy n="100" d="100"/>
        </p:scale>
        <p:origin x="90" y="3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7FFCC130-178B-4ED9-A60B-8FF882BC9191}" type="datetimeFigureOut">
              <a:rPr kumimoji="1" lang="ja-JP" altLang="en-US" smtClean="0"/>
              <a:t>2026/10/1</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2F8F98F3-E620-4ED2-BF2E-20CE57C86B4D}" type="slidenum">
              <a:rPr kumimoji="1" lang="ja-JP" altLang="en-US" smtClean="0"/>
              <a:t>‹#›</a:t>
            </a:fld>
            <a:endParaRPr kumimoji="1" lang="ja-JP" altLang="en-US"/>
          </a:p>
        </p:txBody>
      </p:sp>
    </p:spTree>
    <p:extLst>
      <p:ext uri="{BB962C8B-B14F-4D97-AF65-F5344CB8AC3E}">
        <p14:creationId xmlns:p14="http://schemas.microsoft.com/office/powerpoint/2010/main" val="167985759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E7C4719-27D7-4865-95CF-A9AA13070610}"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939846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7E6C1FF-201E-48F9-AC34-0704FDD51C62}"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a:xfrm>
            <a:off x="7086600" y="6492874"/>
            <a:ext cx="2057400" cy="365125"/>
          </a:xfrm>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34932648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88ED3906-D66B-4AA0-90F8-CDE5DC18D196}"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546310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1072536-42C3-4E8C-B0F3-84D4A0051372}"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1757612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C0FCEB6-3A75-421A-A41F-ECDDB21D5BDF}" type="datetime1">
              <a:rPr kumimoji="1" lang="ja-JP" altLang="en-US" smtClean="0"/>
              <a:t>2026/10/1</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3957698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CFCBC28-3AF9-4C5F-9A8B-CC678197FBBD}" type="datetime1">
              <a:rPr kumimoji="1" lang="ja-JP" altLang="en-US" smtClean="0"/>
              <a:t>2026/10/1</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2024486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069B1E-3762-4130-8C41-9190BEDA9EEE}" type="datetime1">
              <a:rPr kumimoji="1" lang="ja-JP" altLang="en-US" smtClean="0"/>
              <a:t>2026/10/1</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3408614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F5506DB-830B-4D07-82C2-09333227AD3A}"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1948581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40A13336-88E9-4DC0-B80C-4E2FA2D5D1EF}" type="datetime1">
              <a:rPr kumimoji="1" lang="ja-JP" altLang="en-US" smtClean="0"/>
              <a:t>2026/10/1</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1255002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94D9185-ED42-495B-ACC1-536D29098415}"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33743993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7DFBED4-B0E8-4246-9308-1F909F052A9A}" type="datetime1">
              <a:rPr kumimoji="1" lang="ja-JP" altLang="en-US" smtClean="0"/>
              <a:t>2026/10/1</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1091549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4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F50CA2-949D-4A75-AFE3-FF11B381F1FA}" type="datetime1">
              <a:rPr kumimoji="1" lang="ja-JP" altLang="en-US" smtClean="0"/>
              <a:t>2026/10/1</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688C86-5EC1-4ACA-A965-93E45DB200B0}" type="slidenum">
              <a:rPr kumimoji="1" lang="ja-JP" altLang="en-US" smtClean="0"/>
              <a:t>‹#›</a:t>
            </a:fld>
            <a:endParaRPr kumimoji="1" lang="ja-JP" altLang="en-US"/>
          </a:p>
        </p:txBody>
      </p:sp>
    </p:spTree>
    <p:extLst>
      <p:ext uri="{BB962C8B-B14F-4D97-AF65-F5344CB8AC3E}">
        <p14:creationId xmlns:p14="http://schemas.microsoft.com/office/powerpoint/2010/main" val="138328246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DEE067DD-6CB9-C344-3BA4-8CF849C578F5}"/>
              </a:ext>
            </a:extLst>
          </p:cNvPr>
          <p:cNvSpPr txBox="1">
            <a:spLocks/>
          </p:cNvSpPr>
          <p:nvPr/>
        </p:nvSpPr>
        <p:spPr>
          <a:xfrm>
            <a:off x="1064893" y="263048"/>
            <a:ext cx="6965575" cy="6177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20000"/>
              </a:lnSpc>
            </a:pPr>
            <a:r>
              <a:rPr lang="en-US" altLang="ja-JP" sz="3200" b="1" u="sng" dirty="0">
                <a:solidFill>
                  <a:srgbClr val="FF0000"/>
                </a:solidFill>
                <a:latin typeface="Meiryo UI" panose="020B0604030504040204" pitchFamily="50" charset="-128"/>
                <a:ea typeface="Meiryo UI" panose="020B0604030504040204" pitchFamily="50" charset="-128"/>
              </a:rPr>
              <a:t>※</a:t>
            </a:r>
            <a:r>
              <a:rPr lang="ja-JP" altLang="en-US" sz="3200" b="1" u="sng" dirty="0">
                <a:solidFill>
                  <a:srgbClr val="FF0000"/>
                </a:solidFill>
                <a:latin typeface="Meiryo UI" panose="020B0604030504040204" pitchFamily="50" charset="-128"/>
                <a:ea typeface="Meiryo UI" panose="020B0604030504040204" pitchFamily="50" charset="-128"/>
              </a:rPr>
              <a:t>申請前に必ずご確認ください</a:t>
            </a:r>
          </a:p>
        </p:txBody>
      </p:sp>
      <p:sp>
        <p:nvSpPr>
          <p:cNvPr id="2" name="正方形/長方形 1">
            <a:extLst>
              <a:ext uri="{FF2B5EF4-FFF2-40B4-BE49-F238E27FC236}">
                <a16:creationId xmlns:a16="http://schemas.microsoft.com/office/drawing/2014/main" id="{DCBEFAF8-6C25-56F0-25CE-E284768C221C}"/>
              </a:ext>
            </a:extLst>
          </p:cNvPr>
          <p:cNvSpPr/>
          <p:nvPr/>
        </p:nvSpPr>
        <p:spPr>
          <a:xfrm>
            <a:off x="0" y="1300923"/>
            <a:ext cx="9144000" cy="45918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ja-JP" altLang="en-US" sz="4000" b="1" dirty="0">
                <a:solidFill>
                  <a:schemeClr val="bg1"/>
                </a:solidFill>
                <a:latin typeface="Meiryo UI" panose="020B0604030504040204" pitchFamily="50" charset="-128"/>
                <a:ea typeface="Meiryo UI" panose="020B0604030504040204" pitchFamily="50" charset="-128"/>
              </a:rPr>
              <a:t>「協同労働」個別プロジェクト</a:t>
            </a:r>
            <a:br>
              <a:rPr lang="en-US" altLang="ja-JP" sz="4000" b="1" dirty="0">
                <a:solidFill>
                  <a:schemeClr val="bg1"/>
                </a:solidFill>
                <a:latin typeface="Meiryo UI" panose="020B0604030504040204" pitchFamily="50" charset="-128"/>
                <a:ea typeface="Meiryo UI" panose="020B0604030504040204" pitchFamily="50" charset="-128"/>
              </a:rPr>
            </a:br>
            <a:r>
              <a:rPr lang="ja-JP" altLang="ja-JP" sz="4000" b="1" dirty="0">
                <a:solidFill>
                  <a:schemeClr val="bg1"/>
                </a:solidFill>
                <a:latin typeface="Meiryo UI" panose="020B0604030504040204" pitchFamily="50" charset="-128"/>
                <a:ea typeface="Meiryo UI" panose="020B0604030504040204" pitchFamily="50" charset="-128"/>
              </a:rPr>
              <a:t>立ち上げ支援事業補助金</a:t>
            </a:r>
            <a:br>
              <a:rPr lang="en-US" altLang="ja-JP" sz="4000" b="1" dirty="0">
                <a:solidFill>
                  <a:schemeClr val="bg1"/>
                </a:solidFill>
                <a:latin typeface="Meiryo UI" panose="020B0604030504040204" pitchFamily="50" charset="-128"/>
                <a:ea typeface="Meiryo UI" panose="020B0604030504040204" pitchFamily="50" charset="-128"/>
              </a:rPr>
            </a:br>
            <a:r>
              <a:rPr lang="ja-JP" altLang="en-US" sz="6600" b="1" u="sng" dirty="0">
                <a:solidFill>
                  <a:schemeClr val="bg1"/>
                </a:solidFill>
                <a:latin typeface="Meiryo UI" panose="020B0604030504040204" pitchFamily="50" charset="-128"/>
                <a:ea typeface="Meiryo UI" panose="020B0604030504040204" pitchFamily="50" charset="-128"/>
              </a:rPr>
              <a:t>応募の手引</a:t>
            </a:r>
            <a:endParaRPr lang="ja-JP" altLang="en-US" sz="4000" b="1" u="sng" dirty="0">
              <a:solidFill>
                <a:schemeClr val="bg1"/>
              </a:solidFill>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1EB64A85-B0D7-5AFB-ADFD-7DC628E61A6B}"/>
              </a:ext>
            </a:extLst>
          </p:cNvPr>
          <p:cNvPicPr>
            <a:picLocks noChangeAspect="1"/>
          </p:cNvPicPr>
          <p:nvPr/>
        </p:nvPicPr>
        <p:blipFill>
          <a:blip r:embed="rId2"/>
          <a:stretch>
            <a:fillRect/>
          </a:stretch>
        </p:blipFill>
        <p:spPr>
          <a:xfrm>
            <a:off x="8030468" y="135302"/>
            <a:ext cx="938720" cy="873228"/>
          </a:xfrm>
          <a:prstGeom prst="rect">
            <a:avLst/>
          </a:prstGeom>
        </p:spPr>
      </p:pic>
    </p:spTree>
    <p:extLst>
      <p:ext uri="{BB962C8B-B14F-4D97-AF65-F5344CB8AC3E}">
        <p14:creationId xmlns:p14="http://schemas.microsoft.com/office/powerpoint/2010/main" val="2816264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EB64A85-B0D7-5AFB-ADFD-7DC628E61A6B}"/>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C707144E-4F81-7865-EEA2-A7E4DF174E5E}"/>
              </a:ext>
            </a:extLst>
          </p:cNvPr>
          <p:cNvSpPr txBox="1">
            <a:spLocks/>
          </p:cNvSpPr>
          <p:nvPr/>
        </p:nvSpPr>
        <p:spPr>
          <a:xfrm>
            <a:off x="273672" y="712292"/>
            <a:ext cx="8596656" cy="3062040"/>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20000"/>
              </a:lnSpc>
            </a:pPr>
            <a:r>
              <a:rPr lang="en-US" altLang="ja-JP" sz="4300" b="1" dirty="0">
                <a:solidFill>
                  <a:srgbClr val="FF0000"/>
                </a:solidFill>
                <a:latin typeface="Meiryo UI" panose="020B0604030504040204" pitchFamily="50" charset="-128"/>
                <a:ea typeface="Meiryo UI" panose="020B0604030504040204" pitchFamily="50" charset="-128"/>
              </a:rPr>
              <a:t>【</a:t>
            </a:r>
            <a:r>
              <a:rPr lang="ja-JP" altLang="en-US" sz="4300" b="1" dirty="0">
                <a:solidFill>
                  <a:srgbClr val="FF0000"/>
                </a:solidFill>
                <a:latin typeface="Meiryo UI" panose="020B0604030504040204" pitchFamily="50" charset="-128"/>
                <a:ea typeface="Meiryo UI" panose="020B0604030504040204" pitchFamily="50" charset="-128"/>
              </a:rPr>
              <a:t>応募期間</a:t>
            </a:r>
            <a:r>
              <a:rPr lang="en-US" altLang="ja-JP" sz="4300" b="1" dirty="0">
                <a:solidFill>
                  <a:srgbClr val="FF0000"/>
                </a:solidFill>
                <a:latin typeface="Meiryo UI" panose="020B0604030504040204" pitchFamily="50" charset="-128"/>
                <a:ea typeface="Meiryo UI" panose="020B0604030504040204" pitchFamily="50" charset="-128"/>
              </a:rPr>
              <a:t>】</a:t>
            </a:r>
          </a:p>
          <a:p>
            <a:pPr>
              <a:lnSpc>
                <a:spcPct val="120000"/>
              </a:lnSpc>
            </a:pPr>
            <a:endParaRPr lang="en-US" altLang="ja-JP" sz="3300" b="1" u="sng" dirty="0">
              <a:solidFill>
                <a:srgbClr val="FF0000"/>
              </a:solidFill>
              <a:latin typeface="Meiryo UI" panose="020B0604030504040204" pitchFamily="50" charset="-128"/>
              <a:ea typeface="Meiryo UI" panose="020B0604030504040204" pitchFamily="50" charset="-128"/>
            </a:endParaRPr>
          </a:p>
          <a:p>
            <a:pPr>
              <a:lnSpc>
                <a:spcPct val="120000"/>
              </a:lnSpc>
            </a:pPr>
            <a:r>
              <a:rPr lang="ja-JP" altLang="en-US" sz="3800" b="1" u="sng" dirty="0">
                <a:solidFill>
                  <a:srgbClr val="FF0000"/>
                </a:solidFill>
                <a:latin typeface="Meiryo UI" panose="020B0604030504040204" pitchFamily="50" charset="-128"/>
                <a:ea typeface="Meiryo UI" panose="020B0604030504040204" pitchFamily="50" charset="-128"/>
              </a:rPr>
              <a:t>令和８年</a:t>
            </a:r>
            <a:r>
              <a:rPr lang="en-US" altLang="ja-JP" sz="3800" b="1" u="sng" dirty="0">
                <a:solidFill>
                  <a:srgbClr val="FF0000"/>
                </a:solidFill>
                <a:latin typeface="Meiryo UI" panose="020B0604030504040204" pitchFamily="50" charset="-128"/>
                <a:ea typeface="Meiryo UI" panose="020B0604030504040204" pitchFamily="50" charset="-128"/>
              </a:rPr>
              <a:t>10</a:t>
            </a:r>
            <a:r>
              <a:rPr lang="ja-JP" altLang="en-US" sz="3800" b="1" u="sng" dirty="0">
                <a:solidFill>
                  <a:srgbClr val="FF0000"/>
                </a:solidFill>
                <a:latin typeface="Meiryo UI" panose="020B0604030504040204" pitchFamily="50" charset="-128"/>
                <a:ea typeface="Meiryo UI" panose="020B0604030504040204" pitchFamily="50" charset="-128"/>
              </a:rPr>
              <a:t>月</a:t>
            </a:r>
            <a:r>
              <a:rPr lang="en-US" altLang="ja-JP" sz="3800" b="1" u="sng" dirty="0">
                <a:solidFill>
                  <a:srgbClr val="FF0000"/>
                </a:solidFill>
                <a:latin typeface="Meiryo UI" panose="020B0604030504040204" pitchFamily="50" charset="-128"/>
                <a:ea typeface="Meiryo UI" panose="020B0604030504040204" pitchFamily="50" charset="-128"/>
              </a:rPr>
              <a:t>2</a:t>
            </a:r>
            <a:r>
              <a:rPr lang="ja-JP" altLang="en-US" sz="3800" b="1" u="sng" dirty="0">
                <a:solidFill>
                  <a:srgbClr val="FF0000"/>
                </a:solidFill>
                <a:latin typeface="Meiryo UI" panose="020B0604030504040204" pitchFamily="50" charset="-128"/>
                <a:ea typeface="Meiryo UI" panose="020B0604030504040204" pitchFamily="50" charset="-128"/>
              </a:rPr>
              <a:t>日（金）～</a:t>
            </a:r>
            <a:r>
              <a:rPr lang="en-US" altLang="ja-JP" sz="3800" b="1" u="sng" dirty="0">
                <a:solidFill>
                  <a:srgbClr val="FF0000"/>
                </a:solidFill>
                <a:latin typeface="Meiryo UI" panose="020B0604030504040204" pitchFamily="50" charset="-128"/>
                <a:ea typeface="Meiryo UI" panose="020B0604030504040204" pitchFamily="50" charset="-128"/>
              </a:rPr>
              <a:t>10</a:t>
            </a:r>
            <a:r>
              <a:rPr lang="ja-JP" altLang="en-US" sz="3800" b="1" u="sng" dirty="0">
                <a:solidFill>
                  <a:srgbClr val="FF0000"/>
                </a:solidFill>
                <a:latin typeface="Meiryo UI" panose="020B0604030504040204" pitchFamily="50" charset="-128"/>
                <a:ea typeface="Meiryo UI" panose="020B0604030504040204" pitchFamily="50" charset="-128"/>
              </a:rPr>
              <a:t>月</a:t>
            </a:r>
            <a:r>
              <a:rPr lang="en-US" altLang="ja-JP" sz="3800" b="1" u="sng" dirty="0">
                <a:solidFill>
                  <a:srgbClr val="FF0000"/>
                </a:solidFill>
                <a:latin typeface="Meiryo UI" panose="020B0604030504040204" pitchFamily="50" charset="-128"/>
                <a:ea typeface="Meiryo UI" panose="020B0604030504040204" pitchFamily="50" charset="-128"/>
              </a:rPr>
              <a:t>16</a:t>
            </a:r>
            <a:r>
              <a:rPr lang="ja-JP" altLang="en-US" sz="3800" b="1" u="sng" dirty="0">
                <a:solidFill>
                  <a:srgbClr val="FF0000"/>
                </a:solidFill>
                <a:latin typeface="Meiryo UI" panose="020B0604030504040204" pitchFamily="50" charset="-128"/>
                <a:ea typeface="Meiryo UI" panose="020B0604030504040204" pitchFamily="50" charset="-128"/>
              </a:rPr>
              <a:t>日（金）</a:t>
            </a:r>
            <a:endParaRPr lang="en-US" altLang="ja-JP" sz="3800" b="1" u="sng" dirty="0">
              <a:solidFill>
                <a:srgbClr val="FF0000"/>
              </a:solidFill>
              <a:latin typeface="Meiryo UI" panose="020B0604030504040204" pitchFamily="50" charset="-128"/>
              <a:ea typeface="Meiryo UI" panose="020B0604030504040204" pitchFamily="50" charset="-128"/>
            </a:endParaRPr>
          </a:p>
          <a:p>
            <a:pPr>
              <a:lnSpc>
                <a:spcPct val="120000"/>
              </a:lnSpc>
            </a:pPr>
            <a:endParaRPr lang="en-US" altLang="ja-JP" sz="3600" b="1" u="sng" dirty="0">
              <a:solidFill>
                <a:srgbClr val="FF0000"/>
              </a:solidFill>
              <a:latin typeface="Meiryo UI" panose="020B0604030504040204" pitchFamily="50" charset="-128"/>
              <a:ea typeface="Meiryo UI" panose="020B0604030504040204" pitchFamily="50" charset="-128"/>
            </a:endParaRPr>
          </a:p>
          <a:p>
            <a:pPr algn="l">
              <a:lnSpc>
                <a:spcPct val="120000"/>
              </a:lnSpc>
            </a:pPr>
            <a:r>
              <a:rPr lang="ja-JP" altLang="en-US" sz="2300" b="1" dirty="0">
                <a:solidFill>
                  <a:srgbClr val="FF0000"/>
                </a:solidFill>
                <a:latin typeface="Meiryo UI" panose="020B0604030504040204" pitchFamily="50" charset="-128"/>
                <a:ea typeface="Meiryo UI" panose="020B0604030504040204" pitchFamily="50" charset="-128"/>
              </a:rPr>
              <a:t>　</a:t>
            </a:r>
            <a:r>
              <a:rPr lang="en-US" altLang="ja-JP" sz="2100" b="1" dirty="0">
                <a:solidFill>
                  <a:srgbClr val="FF0000"/>
                </a:solidFill>
                <a:latin typeface="Meiryo UI" panose="020B0604030504040204" pitchFamily="50" charset="-128"/>
                <a:ea typeface="Meiryo UI" panose="020B0604030504040204" pitchFamily="50" charset="-128"/>
              </a:rPr>
              <a:t>※</a:t>
            </a:r>
            <a:r>
              <a:rPr lang="ja-JP" altLang="en-US" sz="2100" b="1" u="sng" dirty="0">
                <a:solidFill>
                  <a:srgbClr val="FF0000"/>
                </a:solidFill>
                <a:latin typeface="Meiryo UI" panose="020B0604030504040204" pitchFamily="50" charset="-128"/>
                <a:ea typeface="Meiryo UI" panose="020B0604030504040204" pitchFamily="50" charset="-128"/>
              </a:rPr>
              <a:t>応募には事前相談が必須</a:t>
            </a:r>
            <a:r>
              <a:rPr lang="ja-JP" altLang="en-US" sz="2100" b="1" dirty="0">
                <a:solidFill>
                  <a:srgbClr val="FF0000"/>
                </a:solidFill>
                <a:latin typeface="Meiryo UI" panose="020B0604030504040204" pitchFamily="50" charset="-128"/>
                <a:ea typeface="Meiryo UI" panose="020B0604030504040204" pitchFamily="50" charset="-128"/>
              </a:rPr>
              <a:t>となります。相談の段階、事業内容によって異なりますが、</a:t>
            </a:r>
            <a:endParaRPr lang="en-US" altLang="ja-JP" sz="2100" b="1" dirty="0">
              <a:solidFill>
                <a:srgbClr val="FF0000"/>
              </a:solidFill>
              <a:latin typeface="Meiryo UI" panose="020B0604030504040204" pitchFamily="50" charset="-128"/>
              <a:ea typeface="Meiryo UI" panose="020B0604030504040204" pitchFamily="50" charset="-128"/>
            </a:endParaRPr>
          </a:p>
          <a:p>
            <a:pPr algn="l">
              <a:lnSpc>
                <a:spcPct val="120000"/>
              </a:lnSpc>
            </a:pPr>
            <a:r>
              <a:rPr lang="ja-JP" altLang="en-US" sz="2100" b="1" dirty="0">
                <a:solidFill>
                  <a:srgbClr val="FF0000"/>
                </a:solidFill>
                <a:latin typeface="Meiryo UI" panose="020B0604030504040204" pitchFamily="50" charset="-128"/>
                <a:ea typeface="Meiryo UI" panose="020B0604030504040204" pitchFamily="50" charset="-128"/>
              </a:rPr>
              <a:t>　　 相談開始から応募まで</a:t>
            </a:r>
            <a:r>
              <a:rPr lang="ja-JP" altLang="en-US" sz="2100" b="1" u="sng" dirty="0">
                <a:solidFill>
                  <a:srgbClr val="FF0000"/>
                </a:solidFill>
                <a:latin typeface="Meiryo UI" panose="020B0604030504040204" pitchFamily="50" charset="-128"/>
                <a:ea typeface="Meiryo UI" panose="020B0604030504040204" pitchFamily="50" charset="-128"/>
              </a:rPr>
              <a:t>３か月から１年程度の準備期間が必要</a:t>
            </a:r>
            <a:r>
              <a:rPr lang="ja-JP" altLang="en-US" sz="2100" b="1" dirty="0">
                <a:solidFill>
                  <a:srgbClr val="FF0000"/>
                </a:solidFill>
                <a:latin typeface="Meiryo UI" panose="020B0604030504040204" pitchFamily="50" charset="-128"/>
                <a:ea typeface="Meiryo UI" panose="020B0604030504040204" pitchFamily="50" charset="-128"/>
              </a:rPr>
              <a:t>です。</a:t>
            </a:r>
          </a:p>
        </p:txBody>
      </p:sp>
      <p:grpSp>
        <p:nvGrpSpPr>
          <p:cNvPr id="6" name="グループ化 5">
            <a:extLst>
              <a:ext uri="{FF2B5EF4-FFF2-40B4-BE49-F238E27FC236}">
                <a16:creationId xmlns:a16="http://schemas.microsoft.com/office/drawing/2014/main" id="{7FD2A2B2-B02A-7D3B-FF88-9761A16C08B6}"/>
              </a:ext>
            </a:extLst>
          </p:cNvPr>
          <p:cNvGrpSpPr/>
          <p:nvPr/>
        </p:nvGrpSpPr>
        <p:grpSpPr>
          <a:xfrm>
            <a:off x="1026000" y="4074210"/>
            <a:ext cx="7092000" cy="2304000"/>
            <a:chOff x="358778" y="4293960"/>
            <a:chExt cx="7092000" cy="2304000"/>
          </a:xfrm>
        </p:grpSpPr>
        <p:sp>
          <p:nvSpPr>
            <p:cNvPr id="7" name="テキスト ボックス 6">
              <a:extLst>
                <a:ext uri="{FF2B5EF4-FFF2-40B4-BE49-F238E27FC236}">
                  <a16:creationId xmlns:a16="http://schemas.microsoft.com/office/drawing/2014/main" id="{CB8E9FC0-51AC-6C02-6CDB-16665DDD8933}"/>
                </a:ext>
              </a:extLst>
            </p:cNvPr>
            <p:cNvSpPr txBox="1"/>
            <p:nvPr/>
          </p:nvSpPr>
          <p:spPr>
            <a:xfrm>
              <a:off x="476848" y="4590040"/>
              <a:ext cx="4609054" cy="1944122"/>
            </a:xfrm>
            <a:prstGeom prst="rect">
              <a:avLst/>
            </a:prstGeom>
            <a:noFill/>
          </p:spPr>
          <p:txBody>
            <a:bodyPr wrap="square">
              <a:spAutoFit/>
            </a:bodyPr>
            <a:lstStyle/>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事前相談に関すること</a:t>
              </a:r>
              <a:r>
                <a:rPr lang="en-US" altLang="ja-JP" sz="1400" dirty="0">
                  <a:latin typeface="Meiryo UI" panose="020B0604030504040204" pitchFamily="50" charset="-128"/>
                  <a:ea typeface="Meiryo UI" panose="020B0604030504040204" pitchFamily="50" charset="-128"/>
                </a:rPr>
                <a:t>】</a:t>
              </a:r>
            </a:p>
            <a:p>
              <a:pPr>
                <a:lnSpc>
                  <a:spcPts val="500"/>
                </a:lnSpc>
              </a:pP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広島市協同労働支援センター</a:t>
              </a:r>
              <a:endParaRPr lang="en-US" altLang="ja-JP" sz="1400" dirty="0">
                <a:latin typeface="Meiryo UI" panose="020B0604030504040204" pitchFamily="50" charset="-128"/>
                <a:ea typeface="Meiryo UI" panose="020B0604030504040204" pitchFamily="50" charset="-128"/>
              </a:endParaRPr>
            </a:p>
            <a:p>
              <a:pPr>
                <a:lnSpc>
                  <a:spcPts val="500"/>
                </a:lnSpc>
              </a:pPr>
              <a:endParaRPr lang="ja-JP" altLang="en-US"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 </a:t>
              </a:r>
              <a:r>
                <a:rPr lang="en-US" altLang="ja-JP" sz="1400" dirty="0">
                  <a:latin typeface="Meiryo UI" panose="020B0604030504040204" pitchFamily="50" charset="-128"/>
                  <a:ea typeface="Meiryo UI" panose="020B0604030504040204" pitchFamily="50" charset="-128"/>
                </a:rPr>
                <a:t>730-0005</a:t>
              </a:r>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広島市中区西白島町２３番９号</a:t>
              </a:r>
            </a:p>
            <a:p>
              <a:r>
                <a:rPr lang="ja-JP" altLang="en-US" sz="1400" dirty="0">
                  <a:latin typeface="Meiryo UI" panose="020B0604030504040204" pitchFamily="50" charset="-128"/>
                  <a:ea typeface="Meiryo UI" panose="020B0604030504040204" pitchFamily="50" charset="-128"/>
                </a:rPr>
                <a:t>　（広島市シルバー・協同労働センター２階）</a:t>
              </a:r>
            </a:p>
            <a:p>
              <a:r>
                <a:rPr lang="ja-JP" altLang="en-US" sz="1400" dirty="0">
                  <a:latin typeface="Meiryo UI" panose="020B0604030504040204" pitchFamily="50" charset="-128"/>
                  <a:ea typeface="Meiryo UI" panose="020B0604030504040204" pitchFamily="50" charset="-128"/>
                </a:rPr>
                <a:t>　☎　</a:t>
              </a:r>
              <a:r>
                <a:rPr lang="en-US" altLang="ja-JP" sz="1400" dirty="0">
                  <a:latin typeface="Meiryo UI" panose="020B0604030504040204" pitchFamily="50" charset="-128"/>
                  <a:ea typeface="Meiryo UI" panose="020B0604030504040204" pitchFamily="50" charset="-128"/>
                </a:rPr>
                <a:t>082-554-4400</a:t>
              </a:r>
            </a:p>
            <a:p>
              <a:r>
                <a:rPr lang="ja-JP" altLang="en-US" sz="1400" dirty="0">
                  <a:latin typeface="Meiryo UI" panose="020B0604030504040204" pitchFamily="50" charset="-128"/>
                  <a:ea typeface="Meiryo UI" panose="020B0604030504040204" pitchFamily="50" charset="-128"/>
                </a:rPr>
                <a:t>　✉　</a:t>
              </a:r>
              <a:r>
                <a:rPr lang="en-US" altLang="ja-JP" sz="1400" dirty="0">
                  <a:latin typeface="Meiryo UI" panose="020B0604030504040204" pitchFamily="50" charset="-128"/>
                  <a:ea typeface="Meiryo UI" panose="020B0604030504040204" pitchFamily="50" charset="-128"/>
                </a:rPr>
                <a:t>kyodo-shien@sjc.ne.jp</a:t>
              </a:r>
            </a:p>
            <a:p>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HP https://kyodo-rodo.jp/</a:t>
              </a:r>
            </a:p>
          </p:txBody>
        </p:sp>
        <p:sp>
          <p:nvSpPr>
            <p:cNvPr id="9" name="テキスト ボックス 8">
              <a:extLst>
                <a:ext uri="{FF2B5EF4-FFF2-40B4-BE49-F238E27FC236}">
                  <a16:creationId xmlns:a16="http://schemas.microsoft.com/office/drawing/2014/main" id="{135BD2A1-85FD-1927-45DA-5B1B27FE47B4}"/>
                </a:ext>
              </a:extLst>
            </p:cNvPr>
            <p:cNvSpPr txBox="1"/>
            <p:nvPr/>
          </p:nvSpPr>
          <p:spPr>
            <a:xfrm>
              <a:off x="4001965" y="4590130"/>
              <a:ext cx="3357623" cy="1513235"/>
            </a:xfrm>
            <a:prstGeom prst="rect">
              <a:avLst/>
            </a:prstGeom>
            <a:noFill/>
          </p:spPr>
          <p:txBody>
            <a:bodyPr wrap="square">
              <a:spAutoFit/>
            </a:bodyPr>
            <a:lstStyle/>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補助金に関すること・申請書の提出先</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pPr>
                <a:lnSpc>
                  <a:spcPts val="500"/>
                </a:lnSpc>
              </a:pPr>
              <a:endParaRPr lang="ja-JP" altLang="en-US"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広島市経済観光局雇用推進課</a:t>
              </a:r>
              <a:endParaRPr lang="en-US" altLang="ja-JP" sz="1400" dirty="0">
                <a:latin typeface="Meiryo UI" panose="020B0604030504040204" pitchFamily="50" charset="-128"/>
                <a:ea typeface="Meiryo UI" panose="020B0604030504040204" pitchFamily="50" charset="-128"/>
              </a:endParaRPr>
            </a:p>
            <a:p>
              <a:pPr>
                <a:lnSpc>
                  <a:spcPts val="500"/>
                </a:lnSpc>
              </a:pP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 </a:t>
              </a:r>
              <a:r>
                <a:rPr lang="en-US" altLang="ja-JP" sz="1400" dirty="0">
                  <a:latin typeface="Meiryo UI" panose="020B0604030504040204" pitchFamily="50" charset="-128"/>
                  <a:ea typeface="Meiryo UI" panose="020B0604030504040204" pitchFamily="50" charset="-128"/>
                </a:rPr>
                <a:t>730-8586</a:t>
              </a:r>
            </a:p>
            <a:p>
              <a:r>
                <a:rPr lang="ja-JP" altLang="en-US" sz="1400" dirty="0">
                  <a:latin typeface="Meiryo UI" panose="020B0604030504040204" pitchFamily="50" charset="-128"/>
                  <a:ea typeface="Meiryo UI" panose="020B0604030504040204" pitchFamily="50" charset="-128"/>
                </a:rPr>
                <a:t>　広島市中区国泰寺町一丁目６番３４号</a:t>
              </a:r>
            </a:p>
            <a:p>
              <a:r>
                <a:rPr lang="ja-JP" altLang="en-US" sz="1400" dirty="0">
                  <a:latin typeface="Meiryo UI" panose="020B0604030504040204" pitchFamily="50" charset="-128"/>
                  <a:ea typeface="Meiryo UI" panose="020B0604030504040204" pitchFamily="50" charset="-128"/>
                </a:rPr>
                <a:t>　☎　</a:t>
              </a:r>
              <a:r>
                <a:rPr lang="en-US" altLang="ja-JP" sz="1400" dirty="0">
                  <a:latin typeface="Meiryo UI" panose="020B0604030504040204" pitchFamily="50" charset="-128"/>
                  <a:ea typeface="Meiryo UI" panose="020B0604030504040204" pitchFamily="50" charset="-128"/>
                </a:rPr>
                <a:t>082-504-2244</a:t>
              </a:r>
            </a:p>
            <a:p>
              <a:r>
                <a:rPr lang="ja-JP" altLang="en-US" sz="1400" dirty="0">
                  <a:latin typeface="Meiryo UI" panose="020B0604030504040204" pitchFamily="50" charset="-128"/>
                  <a:ea typeface="Meiryo UI" panose="020B0604030504040204" pitchFamily="50" charset="-128"/>
                </a:rPr>
                <a:t>　✉　</a:t>
              </a:r>
              <a:r>
                <a:rPr lang="en-US" altLang="ja-JP" sz="1400" dirty="0">
                  <a:latin typeface="Meiryo UI" panose="020B0604030504040204" pitchFamily="50" charset="-128"/>
                  <a:ea typeface="Meiryo UI" panose="020B0604030504040204" pitchFamily="50" charset="-128"/>
                </a:rPr>
                <a:t>koyou@city.hiroshima.lg.jp</a:t>
              </a:r>
            </a:p>
          </p:txBody>
        </p:sp>
        <p:sp>
          <p:nvSpPr>
            <p:cNvPr id="4" name="正方形/長方形 3">
              <a:extLst>
                <a:ext uri="{FF2B5EF4-FFF2-40B4-BE49-F238E27FC236}">
                  <a16:creationId xmlns:a16="http://schemas.microsoft.com/office/drawing/2014/main" id="{23C07296-9277-58C1-86AB-70D799937B55}"/>
                </a:ext>
              </a:extLst>
            </p:cNvPr>
            <p:cNvSpPr/>
            <p:nvPr/>
          </p:nvSpPr>
          <p:spPr>
            <a:xfrm>
              <a:off x="358778" y="4293960"/>
              <a:ext cx="7092000" cy="230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kumimoji="1" lang="ja-JP" altLang="en-US" sz="1400" dirty="0">
                  <a:solidFill>
                    <a:schemeClr val="tx1"/>
                  </a:solidFill>
                  <a:latin typeface="Meiryo UI" panose="020B0604030504040204" pitchFamily="50" charset="-128"/>
                  <a:ea typeface="Meiryo UI" panose="020B0604030504040204" pitchFamily="50" charset="-128"/>
                </a:rPr>
                <a:t>✿問い合わせ先✿</a:t>
              </a:r>
            </a:p>
            <a:p>
              <a:endParaRPr kumimoji="1" lang="ja-JP" altLang="en-US" sz="1400" dirty="0">
                <a:solidFill>
                  <a:schemeClr val="tx1"/>
                </a:solidFill>
                <a:latin typeface="Meiryo UI" panose="020B0604030504040204" pitchFamily="50" charset="-128"/>
                <a:ea typeface="Meiryo UI" panose="020B0604030504040204" pitchFamily="50" charset="-128"/>
              </a:endParaRPr>
            </a:p>
          </p:txBody>
        </p:sp>
      </p:grpSp>
      <p:sp>
        <p:nvSpPr>
          <p:cNvPr id="8" name="スライド番号プレースホルダー 5">
            <a:extLst>
              <a:ext uri="{FF2B5EF4-FFF2-40B4-BE49-F238E27FC236}">
                <a16:creationId xmlns:a16="http://schemas.microsoft.com/office/drawing/2014/main" id="{4B202D5C-B77F-35C8-BCAF-98960BF4C7F2}"/>
              </a:ext>
            </a:extLst>
          </p:cNvPr>
          <p:cNvSpPr>
            <a:spLocks noGrp="1"/>
          </p:cNvSpPr>
          <p:nvPr>
            <p:ph type="sldNum" sz="quarter" idx="12"/>
          </p:nvPr>
        </p:nvSpPr>
        <p:spPr>
          <a:xfrm>
            <a:off x="7086600" y="6540135"/>
            <a:ext cx="2057400" cy="365125"/>
          </a:xfrm>
        </p:spPr>
        <p:txBody>
          <a:bodyPr/>
          <a:lstStyle/>
          <a:p>
            <a:fld id="{E0688C86-5EC1-4ACA-A965-93E45DB200B0}" type="slidenum">
              <a:rPr kumimoji="1" lang="ja-JP" altLang="en-US" smtClean="0"/>
              <a:t>2</a:t>
            </a:fld>
            <a:endParaRPr kumimoji="1" lang="ja-JP" altLang="en-US" dirty="0"/>
          </a:p>
        </p:txBody>
      </p:sp>
    </p:spTree>
    <p:extLst>
      <p:ext uri="{BB962C8B-B14F-4D97-AF65-F5344CB8AC3E}">
        <p14:creationId xmlns:p14="http://schemas.microsoft.com/office/powerpoint/2010/main" val="15122259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576D6CFE-ABB9-E652-7536-059E72EAF8D9}"/>
              </a:ext>
            </a:extLst>
          </p:cNvPr>
          <p:cNvSpPr txBox="1">
            <a:spLocks/>
          </p:cNvSpPr>
          <p:nvPr/>
        </p:nvSpPr>
        <p:spPr>
          <a:xfrm>
            <a:off x="941294" y="1513940"/>
            <a:ext cx="7261412" cy="2379712"/>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nSpc>
                <a:spcPct val="120000"/>
              </a:lnSpc>
            </a:pPr>
            <a:endParaRPr lang="ja-JP" altLang="en-US" sz="3200" b="1" u="sng" dirty="0">
              <a:solidFill>
                <a:srgbClr val="0070C0"/>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F432012A-55AE-7E0E-2BEC-E2CE1273A99B}"/>
              </a:ext>
            </a:extLst>
          </p:cNvPr>
          <p:cNvSpPr txBox="1">
            <a:spLocks/>
          </p:cNvSpPr>
          <p:nvPr/>
        </p:nvSpPr>
        <p:spPr>
          <a:xfrm>
            <a:off x="578224" y="382397"/>
            <a:ext cx="1815353" cy="60802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solidFill>
                  <a:srgbClr val="0070C0"/>
                </a:solidFill>
                <a:latin typeface="Meiryo UI" panose="020B0604030504040204" pitchFamily="50" charset="-128"/>
                <a:ea typeface="Meiryo UI" panose="020B0604030504040204" pitchFamily="50" charset="-128"/>
              </a:rPr>
              <a:t>目　次</a:t>
            </a:r>
          </a:p>
        </p:txBody>
      </p:sp>
      <p:sp>
        <p:nvSpPr>
          <p:cNvPr id="3" name="テキスト プレースホルダー 2">
            <a:extLst>
              <a:ext uri="{FF2B5EF4-FFF2-40B4-BE49-F238E27FC236}">
                <a16:creationId xmlns:a16="http://schemas.microsoft.com/office/drawing/2014/main" id="{D63F11BB-02D3-D480-1B55-BDD5A91CB131}"/>
              </a:ext>
            </a:extLst>
          </p:cNvPr>
          <p:cNvSpPr txBox="1">
            <a:spLocks/>
          </p:cNvSpPr>
          <p:nvPr/>
        </p:nvSpPr>
        <p:spPr>
          <a:xfrm>
            <a:off x="382245" y="1513939"/>
            <a:ext cx="8957733" cy="4961663"/>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lnSpc>
                <a:spcPct val="110000"/>
              </a:lnSpc>
              <a:spcBef>
                <a:spcPts val="0"/>
              </a:spcBef>
            </a:pPr>
            <a:r>
              <a:rPr lang="en-US" altLang="ja-JP" sz="1800" b="1" dirty="0">
                <a:solidFill>
                  <a:srgbClr val="0070C0"/>
                </a:solidFill>
                <a:latin typeface="Meiryo UI" panose="020B0604030504040204" pitchFamily="50" charset="-128"/>
                <a:ea typeface="Meiryo UI" panose="020B0604030504040204" pitchFamily="50" charset="-128"/>
              </a:rPr>
              <a:t>1</a:t>
            </a:r>
            <a:r>
              <a:rPr lang="ja-JP" altLang="en-US" sz="1800" b="1" dirty="0">
                <a:solidFill>
                  <a:srgbClr val="0070C0"/>
                </a:solidFill>
                <a:latin typeface="Meiryo UI" panose="020B0604030504040204" pitchFamily="50" charset="-128"/>
                <a:ea typeface="Meiryo UI" panose="020B0604030504040204" pitchFamily="50" charset="-128"/>
              </a:rPr>
              <a:t>　はじめに　                              </a:t>
            </a:r>
            <a:r>
              <a:rPr lang="en-US" altLang="ja-JP" sz="1800" dirty="0">
                <a:latin typeface="Meiryo UI" panose="020B0604030504040204" pitchFamily="50" charset="-128"/>
                <a:ea typeface="Meiryo UI" panose="020B0604030504040204" pitchFamily="50" charset="-128"/>
              </a:rPr>
              <a:t>…P</a:t>
            </a:r>
            <a:r>
              <a:rPr lang="ja-JP" altLang="en-US" sz="1800" dirty="0">
                <a:latin typeface="Meiryo UI" panose="020B0604030504040204" pitchFamily="50" charset="-128"/>
                <a:ea typeface="Meiryo UI" panose="020B0604030504040204" pitchFamily="50" charset="-128"/>
              </a:rPr>
              <a:t>４</a:t>
            </a:r>
            <a:r>
              <a:rPr lang="ja-JP" altLang="en-US" sz="1800" b="1" dirty="0">
                <a:solidFill>
                  <a:srgbClr val="0070C0"/>
                </a:solidFill>
                <a:latin typeface="Meiryo UI" panose="020B0604030504040204" pitchFamily="50" charset="-128"/>
                <a:ea typeface="Meiryo UI" panose="020B0604030504040204" pitchFamily="50" charset="-128"/>
              </a:rPr>
              <a:t>                             </a:t>
            </a:r>
            <a:endParaRPr lang="en-US" altLang="ja-JP" sz="1800" b="1" dirty="0">
              <a:solidFill>
                <a:srgbClr val="0070C0"/>
              </a:solidFill>
              <a:latin typeface="Meiryo UI" panose="020B0604030504040204" pitchFamily="50" charset="-128"/>
              <a:ea typeface="Meiryo UI" panose="020B0604030504040204" pitchFamily="50" charset="-128"/>
            </a:endParaRPr>
          </a:p>
          <a:p>
            <a:pPr algn="l">
              <a:lnSpc>
                <a:spcPct val="110000"/>
              </a:lnSpc>
              <a:spcBef>
                <a:spcPts val="0"/>
              </a:spcBef>
            </a:pP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spcAft>
                <a:spcPts val="600"/>
              </a:spcAft>
            </a:pPr>
            <a:r>
              <a:rPr lang="en-US" altLang="ja-JP" sz="1800" b="1" dirty="0">
                <a:solidFill>
                  <a:srgbClr val="0070C0"/>
                </a:solidFill>
                <a:latin typeface="Meiryo UI" panose="020B0604030504040204" pitchFamily="50" charset="-128"/>
                <a:ea typeface="Meiryo UI" panose="020B0604030504040204" pitchFamily="50" charset="-128"/>
              </a:rPr>
              <a:t>2</a:t>
            </a:r>
            <a:r>
              <a:rPr lang="ja-JP" altLang="en-US" sz="1800" b="1" dirty="0">
                <a:solidFill>
                  <a:srgbClr val="0070C0"/>
                </a:solidFill>
                <a:latin typeface="Meiryo UI" panose="020B0604030504040204" pitchFamily="50" charset="-128"/>
                <a:ea typeface="Meiryo UI" panose="020B0604030504040204" pitchFamily="50" charset="-128"/>
              </a:rPr>
              <a:t>　補助金の対象　                      </a:t>
            </a:r>
            <a:r>
              <a:rPr lang="en-US" altLang="ja-JP" sz="1800" dirty="0">
                <a:latin typeface="Meiryo UI" panose="020B0604030504040204" pitchFamily="50" charset="-128"/>
                <a:ea typeface="Meiryo UI" panose="020B0604030504040204" pitchFamily="50" charset="-128"/>
              </a:rPr>
              <a:t>…P</a:t>
            </a:r>
            <a:r>
              <a:rPr lang="ja-JP" altLang="en-US" sz="1800" dirty="0">
                <a:latin typeface="Meiryo UI" panose="020B0604030504040204" pitchFamily="50" charset="-128"/>
                <a:ea typeface="Meiryo UI" panose="020B0604030504040204" pitchFamily="50" charset="-128"/>
              </a:rPr>
              <a:t>５</a:t>
            </a:r>
            <a:r>
              <a:rPr lang="ja-JP" altLang="en-US" sz="1800" b="1" dirty="0">
                <a:solidFill>
                  <a:srgbClr val="0070C0"/>
                </a:solidFill>
                <a:latin typeface="Meiryo UI" panose="020B0604030504040204" pitchFamily="50" charset="-128"/>
                <a:ea typeface="Meiryo UI" panose="020B0604030504040204" pitchFamily="50" charset="-128"/>
              </a:rPr>
              <a:t>                               </a:t>
            </a:r>
            <a:endParaRPr lang="en-US" altLang="ja-JP" sz="1800" b="1" dirty="0">
              <a:solidFill>
                <a:srgbClr val="0070C0"/>
              </a:solidFill>
              <a:latin typeface="Meiryo UI" panose="020B0604030504040204" pitchFamily="50" charset="-128"/>
              <a:ea typeface="Meiryo UI" panose="020B0604030504040204" pitchFamily="50" charset="-128"/>
            </a:endParaRPr>
          </a:p>
          <a:p>
            <a:pPr algn="l">
              <a:lnSpc>
                <a:spcPct val="110000"/>
              </a:lnSpc>
              <a:spcBef>
                <a:spcPts val="0"/>
              </a:spcBef>
            </a:pPr>
            <a:r>
              <a:rPr lang="ja-JP" altLang="en-US" sz="1600" dirty="0">
                <a:solidFill>
                  <a:srgbClr val="0070C0"/>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①　補助の対象となる団体は？　②　補助の対象となる事業は？　 ③　補助の対象となる経費は？</a:t>
            </a: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r>
              <a:rPr lang="ja-JP" altLang="en-US" sz="1600" dirty="0">
                <a:latin typeface="Meiryo UI" panose="020B0604030504040204" pitchFamily="50" charset="-128"/>
                <a:ea typeface="Meiryo UI" panose="020B0604030504040204" pitchFamily="50" charset="-128"/>
              </a:rPr>
              <a:t>　　④　補助の対象とならない経費は？⑤　補助率は？　⑥　補助金の額は？</a:t>
            </a: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spcAft>
                <a:spcPts val="600"/>
              </a:spcAft>
            </a:pPr>
            <a:r>
              <a:rPr lang="en-US" altLang="ja-JP" sz="1800" b="1" dirty="0">
                <a:solidFill>
                  <a:srgbClr val="0070C0"/>
                </a:solidFill>
                <a:latin typeface="Meiryo UI" panose="020B0604030504040204" pitchFamily="50" charset="-128"/>
                <a:ea typeface="Meiryo UI" panose="020B0604030504040204" pitchFamily="50" charset="-128"/>
              </a:rPr>
              <a:t>3</a:t>
            </a:r>
            <a:r>
              <a:rPr lang="ja-JP" altLang="en-US" sz="1800" b="1" dirty="0">
                <a:solidFill>
                  <a:srgbClr val="0070C0"/>
                </a:solidFill>
                <a:latin typeface="Meiryo UI" panose="020B0604030504040204" pitchFamily="50" charset="-128"/>
                <a:ea typeface="Meiryo UI" panose="020B0604030504040204" pitchFamily="50" charset="-128"/>
              </a:rPr>
              <a:t>　申請スケジュール・提出書類　  　</a:t>
            </a:r>
            <a:r>
              <a:rPr lang="en-US" altLang="ja-JP" sz="1800" dirty="0">
                <a:latin typeface="Meiryo UI" panose="020B0604030504040204" pitchFamily="50" charset="-128"/>
                <a:ea typeface="Meiryo UI" panose="020B0604030504040204" pitchFamily="50" charset="-128"/>
              </a:rPr>
              <a:t>…P1</a:t>
            </a:r>
            <a:r>
              <a:rPr lang="ja-JP" altLang="en-US" sz="1800" dirty="0">
                <a:latin typeface="Meiryo UI" panose="020B0604030504040204" pitchFamily="50" charset="-128"/>
                <a:ea typeface="Meiryo UI" panose="020B0604030504040204" pitchFamily="50" charset="-128"/>
              </a:rPr>
              <a:t>１</a:t>
            </a:r>
            <a:endParaRPr lang="en-US" altLang="ja-JP" sz="1800" b="1" dirty="0">
              <a:solidFill>
                <a:srgbClr val="0070C0"/>
              </a:solidFill>
              <a:latin typeface="Meiryo UI" panose="020B0604030504040204" pitchFamily="50" charset="-128"/>
              <a:ea typeface="Meiryo UI" panose="020B0604030504040204" pitchFamily="50" charset="-128"/>
            </a:endParaRPr>
          </a:p>
          <a:p>
            <a:pPr algn="l">
              <a:lnSpc>
                <a:spcPct val="110000"/>
              </a:lnSpc>
              <a:spcBef>
                <a:spcPts val="0"/>
              </a:spcBef>
            </a:pPr>
            <a:r>
              <a:rPr lang="ja-JP" altLang="en-US" sz="1600" dirty="0">
                <a:latin typeface="Meiryo UI" panose="020B0604030504040204" pitchFamily="50" charset="-128"/>
                <a:ea typeface="Meiryo UI" panose="020B0604030504040204" pitchFamily="50" charset="-128"/>
              </a:rPr>
              <a:t>　  ①　応募　②　書面審査　③　プレゼンテーション審査　④　交付決定　⑤　口座振込</a:t>
            </a: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r>
              <a:rPr lang="ja-JP" altLang="en-US" sz="1600" dirty="0">
                <a:latin typeface="Meiryo UI" panose="020B0604030504040204" pitchFamily="50" charset="-128"/>
                <a:ea typeface="Meiryo UI" panose="020B0604030504040204" pitchFamily="50" charset="-128"/>
              </a:rPr>
              <a:t>　  ⑥　事業実績・収支決算の報告</a:t>
            </a:r>
            <a:r>
              <a:rPr lang="ja-JP" altLang="en-US" sz="1300" dirty="0">
                <a:latin typeface="Meiryo UI" panose="020B0604030504040204" pitchFamily="50" charset="-128"/>
                <a:ea typeface="Meiryo UI" panose="020B0604030504040204" pitchFamily="50" charset="-128"/>
              </a:rPr>
              <a:t>（申請年度分）</a:t>
            </a:r>
            <a:endParaRPr lang="en-US" altLang="ja-JP" sz="1300" dirty="0">
              <a:latin typeface="Meiryo UI" panose="020B0604030504040204" pitchFamily="50" charset="-128"/>
              <a:ea typeface="Meiryo UI" panose="020B0604030504040204" pitchFamily="50" charset="-128"/>
            </a:endParaRPr>
          </a:p>
          <a:p>
            <a:pPr algn="l">
              <a:lnSpc>
                <a:spcPct val="110000"/>
              </a:lnSpc>
              <a:spcBef>
                <a:spcPts val="0"/>
              </a:spcBef>
            </a:pPr>
            <a:r>
              <a:rPr lang="ja-JP" altLang="en-US" sz="13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⑦　事業実績・収支決算の報告</a:t>
            </a:r>
            <a:r>
              <a:rPr lang="ja-JP" altLang="en-US" sz="1300" dirty="0">
                <a:latin typeface="Meiryo UI" panose="020B0604030504040204" pitchFamily="50" charset="-128"/>
                <a:ea typeface="Meiryo UI" panose="020B0604030504040204" pitchFamily="50" charset="-128"/>
              </a:rPr>
              <a:t>（申請年度の翌年度分から３年度分）</a:t>
            </a: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endParaRPr lang="en-US" altLang="ja-JP" sz="1600" dirty="0">
              <a:latin typeface="Meiryo UI" panose="020B0604030504040204" pitchFamily="50" charset="-128"/>
              <a:ea typeface="Meiryo UI" panose="020B0604030504040204" pitchFamily="50" charset="-128"/>
            </a:endParaRPr>
          </a:p>
          <a:p>
            <a:pPr algn="l">
              <a:lnSpc>
                <a:spcPct val="110000"/>
              </a:lnSpc>
              <a:spcBef>
                <a:spcPts val="0"/>
              </a:spcBef>
            </a:pPr>
            <a:r>
              <a:rPr lang="en-US" altLang="ja-JP" sz="1800" b="1" dirty="0">
                <a:solidFill>
                  <a:srgbClr val="0070C0"/>
                </a:solidFill>
                <a:latin typeface="Meiryo UI" panose="020B0604030504040204" pitchFamily="50" charset="-128"/>
                <a:ea typeface="Meiryo UI" panose="020B0604030504040204" pitchFamily="50" charset="-128"/>
              </a:rPr>
              <a:t>4</a:t>
            </a:r>
            <a:r>
              <a:rPr lang="ja-JP" altLang="en-US" sz="1800" b="1" dirty="0">
                <a:solidFill>
                  <a:srgbClr val="0070C0"/>
                </a:solidFill>
                <a:latin typeface="Meiryo UI" panose="020B0604030504040204" pitchFamily="50" charset="-128"/>
                <a:ea typeface="Meiryo UI" panose="020B0604030504040204" pitchFamily="50" charset="-128"/>
              </a:rPr>
              <a:t>　遵守事項　                          </a:t>
            </a:r>
            <a:r>
              <a:rPr lang="en-US" altLang="ja-JP" sz="1800" dirty="0">
                <a:latin typeface="Meiryo UI" panose="020B0604030504040204" pitchFamily="50" charset="-128"/>
                <a:ea typeface="Meiryo UI" panose="020B0604030504040204" pitchFamily="50" charset="-128"/>
              </a:rPr>
              <a:t>…P1</a:t>
            </a:r>
            <a:r>
              <a:rPr lang="ja-JP" altLang="en-US" sz="1800" dirty="0">
                <a:latin typeface="Meiryo UI" panose="020B0604030504040204" pitchFamily="50" charset="-128"/>
                <a:ea typeface="Meiryo UI" panose="020B0604030504040204" pitchFamily="50" charset="-128"/>
              </a:rPr>
              <a:t>６</a:t>
            </a:r>
            <a:endParaRPr lang="en-US" altLang="ja-JP" sz="1800" dirty="0">
              <a:latin typeface="Meiryo UI" panose="020B0604030504040204" pitchFamily="50" charset="-128"/>
              <a:ea typeface="Meiryo UI" panose="020B0604030504040204" pitchFamily="50" charset="-128"/>
            </a:endParaRPr>
          </a:p>
          <a:p>
            <a:pPr algn="l">
              <a:lnSpc>
                <a:spcPct val="110000"/>
              </a:lnSpc>
              <a:spcBef>
                <a:spcPts val="0"/>
              </a:spcBef>
            </a:pPr>
            <a:endParaRPr lang="en-US" altLang="ja-JP" sz="1800" b="1" dirty="0">
              <a:solidFill>
                <a:srgbClr val="0070C0"/>
              </a:solidFill>
              <a:latin typeface="Meiryo UI" panose="020B0604030504040204" pitchFamily="50" charset="-128"/>
              <a:ea typeface="Meiryo UI" panose="020B0604030504040204" pitchFamily="50" charset="-128"/>
            </a:endParaRPr>
          </a:p>
          <a:p>
            <a:pPr algn="l">
              <a:lnSpc>
                <a:spcPct val="110000"/>
              </a:lnSpc>
              <a:spcBef>
                <a:spcPts val="0"/>
              </a:spcBef>
            </a:pPr>
            <a:endParaRPr lang="en-US" altLang="ja-JP" sz="1800" b="1" dirty="0">
              <a:solidFill>
                <a:srgbClr val="0070C0"/>
              </a:solidFill>
              <a:latin typeface="Meiryo UI" panose="020B0604030504040204" pitchFamily="50" charset="-128"/>
              <a:ea typeface="Meiryo UI" panose="020B0604030504040204" pitchFamily="50" charset="-128"/>
            </a:endParaRPr>
          </a:p>
          <a:p>
            <a:pPr algn="l">
              <a:lnSpc>
                <a:spcPct val="110000"/>
              </a:lnSpc>
              <a:spcBef>
                <a:spcPts val="0"/>
              </a:spcBef>
            </a:pPr>
            <a:r>
              <a:rPr lang="en-US" altLang="ja-JP" sz="1800" b="1" dirty="0">
                <a:solidFill>
                  <a:srgbClr val="0070C0"/>
                </a:solidFill>
                <a:latin typeface="Meiryo UI" panose="020B0604030504040204" pitchFamily="50" charset="-128"/>
                <a:ea typeface="Meiryo UI" panose="020B0604030504040204" pitchFamily="50" charset="-128"/>
              </a:rPr>
              <a:t>5</a:t>
            </a:r>
            <a:r>
              <a:rPr lang="ja-JP" altLang="en-US" sz="1800" b="1" dirty="0">
                <a:solidFill>
                  <a:srgbClr val="0070C0"/>
                </a:solidFill>
                <a:latin typeface="Meiryo UI" panose="020B0604030504040204" pitchFamily="50" charset="-128"/>
                <a:ea typeface="Meiryo UI" panose="020B0604030504040204" pitchFamily="50" charset="-128"/>
              </a:rPr>
              <a:t>　ご協力のお願い　                  </a:t>
            </a:r>
            <a:r>
              <a:rPr lang="en-US" altLang="ja-JP" sz="1800" dirty="0">
                <a:latin typeface="Meiryo UI" panose="020B0604030504040204" pitchFamily="50" charset="-128"/>
                <a:ea typeface="Meiryo UI" panose="020B0604030504040204" pitchFamily="50" charset="-128"/>
              </a:rPr>
              <a:t>…P1</a:t>
            </a:r>
            <a:r>
              <a:rPr lang="ja-JP" altLang="en-US" sz="1800" dirty="0">
                <a:latin typeface="Meiryo UI" panose="020B0604030504040204" pitchFamily="50" charset="-128"/>
                <a:ea typeface="Meiryo UI" panose="020B0604030504040204" pitchFamily="50" charset="-128"/>
              </a:rPr>
              <a:t>８</a:t>
            </a:r>
            <a:endParaRPr lang="en-US" altLang="ja-JP" sz="180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5371D21D-2B0E-EA7B-442B-D4099EBF5CBF}"/>
              </a:ext>
            </a:extLst>
          </p:cNvPr>
          <p:cNvSpPr/>
          <p:nvPr/>
        </p:nvSpPr>
        <p:spPr>
          <a:xfrm>
            <a:off x="578224" y="1097489"/>
            <a:ext cx="8565776" cy="67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a:extLst>
              <a:ext uri="{FF2B5EF4-FFF2-40B4-BE49-F238E27FC236}">
                <a16:creationId xmlns:a16="http://schemas.microsoft.com/office/drawing/2014/main" id="{2588E582-58BC-0B79-44FB-527473CDACEF}"/>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スライド番号プレースホルダー 5">
            <a:extLst>
              <a:ext uri="{FF2B5EF4-FFF2-40B4-BE49-F238E27FC236}">
                <a16:creationId xmlns:a16="http://schemas.microsoft.com/office/drawing/2014/main" id="{C6D76FAA-F45B-B8EA-8F06-E0A217F3FDE7}"/>
              </a:ext>
            </a:extLst>
          </p:cNvPr>
          <p:cNvSpPr>
            <a:spLocks noGrp="1"/>
          </p:cNvSpPr>
          <p:nvPr>
            <p:ph type="sldNum" sz="quarter" idx="12"/>
          </p:nvPr>
        </p:nvSpPr>
        <p:spPr>
          <a:xfrm>
            <a:off x="7086600" y="6540135"/>
            <a:ext cx="2057400" cy="365125"/>
          </a:xfrm>
        </p:spPr>
        <p:txBody>
          <a:bodyPr/>
          <a:lstStyle/>
          <a:p>
            <a:fld id="{E0688C86-5EC1-4ACA-A965-93E45DB200B0}" type="slidenum">
              <a:rPr kumimoji="1" lang="ja-JP" altLang="en-US" smtClean="0"/>
              <a:t>3</a:t>
            </a:fld>
            <a:endParaRPr kumimoji="1" lang="ja-JP" altLang="en-US" dirty="0"/>
          </a:p>
        </p:txBody>
      </p:sp>
    </p:spTree>
    <p:extLst>
      <p:ext uri="{BB962C8B-B14F-4D97-AF65-F5344CB8AC3E}">
        <p14:creationId xmlns:p14="http://schemas.microsoft.com/office/powerpoint/2010/main" val="967927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5AB908-6542-2EF4-CF03-27D612B1F106}"/>
              </a:ext>
            </a:extLst>
          </p:cNvPr>
          <p:cNvSpPr txBox="1">
            <a:spLocks/>
          </p:cNvSpPr>
          <p:nvPr/>
        </p:nvSpPr>
        <p:spPr>
          <a:xfrm>
            <a:off x="488757" y="108597"/>
            <a:ext cx="2846294" cy="948267"/>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kumimoji="1" sz="6000" kern="1200">
                <a:solidFill>
                  <a:schemeClr val="tx1"/>
                </a:solidFill>
                <a:latin typeface="+mj-lt"/>
                <a:ea typeface="+mj-ea"/>
                <a:cs typeface="+mj-cs"/>
              </a:defRPr>
            </a:lvl1pPr>
          </a:lstStyle>
          <a:p>
            <a:pPr algn="l"/>
            <a:r>
              <a:rPr lang="ja-JP" altLang="en-US" sz="3200" b="1" dirty="0">
                <a:solidFill>
                  <a:srgbClr val="0070C0"/>
                </a:solidFill>
                <a:latin typeface="Meiryo UI" panose="020B0604030504040204" pitchFamily="50" charset="-128"/>
                <a:ea typeface="Meiryo UI" panose="020B0604030504040204" pitchFamily="50" charset="-128"/>
              </a:rPr>
              <a:t>１　はじめに</a:t>
            </a:r>
          </a:p>
        </p:txBody>
      </p:sp>
      <p:sp>
        <p:nvSpPr>
          <p:cNvPr id="3" name="タイトル 1">
            <a:extLst>
              <a:ext uri="{FF2B5EF4-FFF2-40B4-BE49-F238E27FC236}">
                <a16:creationId xmlns:a16="http://schemas.microsoft.com/office/drawing/2014/main" id="{BCB93876-1F46-5720-3EB6-34B36B7670AB}"/>
              </a:ext>
            </a:extLst>
          </p:cNvPr>
          <p:cNvSpPr txBox="1">
            <a:spLocks/>
          </p:cNvSpPr>
          <p:nvPr/>
        </p:nvSpPr>
        <p:spPr>
          <a:xfrm>
            <a:off x="196773" y="2291140"/>
            <a:ext cx="2399939" cy="647290"/>
          </a:xfrm>
          <a:prstGeom prst="rect">
            <a:avLst/>
          </a:prstGeom>
          <a:ln>
            <a:noFill/>
          </a:ln>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a:solidFill>
                  <a:srgbClr val="0070C0"/>
                </a:solidFill>
                <a:latin typeface="Meiryo UI" panose="020B0604030504040204" pitchFamily="50" charset="-128"/>
                <a:ea typeface="Meiryo UI" panose="020B0604030504040204" pitchFamily="50" charset="-128"/>
              </a:rPr>
              <a:t>💡</a:t>
            </a:r>
            <a:r>
              <a:rPr lang="ja-JP" altLang="en-US" sz="2000" b="1" u="sng" dirty="0">
                <a:solidFill>
                  <a:srgbClr val="0070C0"/>
                </a:solidFill>
                <a:latin typeface="Meiryo UI" panose="020B0604030504040204" pitchFamily="50" charset="-128"/>
                <a:ea typeface="Meiryo UI" panose="020B0604030504040204" pitchFamily="50" charset="-128"/>
              </a:rPr>
              <a:t>協同労働</a:t>
            </a:r>
            <a:r>
              <a:rPr lang="ja-JP" altLang="en-US" sz="2000" b="1" dirty="0">
                <a:solidFill>
                  <a:srgbClr val="0070C0"/>
                </a:solidFill>
                <a:latin typeface="Meiryo UI" panose="020B0604030504040204" pitchFamily="50" charset="-128"/>
                <a:ea typeface="Meiryo UI" panose="020B0604030504040204" pitchFamily="50" charset="-128"/>
              </a:rPr>
              <a:t>とは？</a:t>
            </a:r>
          </a:p>
        </p:txBody>
      </p:sp>
      <p:sp>
        <p:nvSpPr>
          <p:cNvPr id="8" name="テキスト プレースホルダー 2">
            <a:extLst>
              <a:ext uri="{FF2B5EF4-FFF2-40B4-BE49-F238E27FC236}">
                <a16:creationId xmlns:a16="http://schemas.microsoft.com/office/drawing/2014/main" id="{9F80C0FE-1652-E8A6-9EA8-FA3317F72084}"/>
              </a:ext>
            </a:extLst>
          </p:cNvPr>
          <p:cNvSpPr txBox="1">
            <a:spLocks/>
          </p:cNvSpPr>
          <p:nvPr/>
        </p:nvSpPr>
        <p:spPr>
          <a:xfrm>
            <a:off x="484930" y="2824364"/>
            <a:ext cx="8312022" cy="2706579"/>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kumimoji="1"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kumimoji="1"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kumimoji="1"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kumimoji="1" sz="1600" kern="1200">
                <a:solidFill>
                  <a:schemeClr val="tx1"/>
                </a:solidFill>
                <a:latin typeface="+mn-lt"/>
                <a:ea typeface="+mn-ea"/>
                <a:cs typeface="+mn-cs"/>
              </a:defRPr>
            </a:lvl9pPr>
          </a:lstStyle>
          <a:p>
            <a:pPr algn="l"/>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次</a:t>
            </a:r>
            <a:r>
              <a:rPr lang="ja-JP" altLang="en-US" sz="1400" dirty="0">
                <a:latin typeface="Meiryo UI" panose="020B0604030504040204" pitchFamily="50" charset="-128"/>
                <a:ea typeface="Meiryo UI" panose="020B0604030504040204" pitchFamily="50" charset="-128"/>
              </a:rPr>
              <a:t>のア～エを</a:t>
            </a:r>
            <a:r>
              <a:rPr lang="ja-JP" altLang="ja-JP" sz="1400" dirty="0">
                <a:latin typeface="Meiryo UI" panose="020B0604030504040204" pitchFamily="50" charset="-128"/>
                <a:ea typeface="Meiryo UI" panose="020B0604030504040204" pitchFamily="50" charset="-128"/>
              </a:rPr>
              <a:t>全て満たす働き方</a:t>
            </a:r>
            <a:r>
              <a:rPr lang="ja-JP" altLang="en-US" sz="1400" dirty="0">
                <a:latin typeface="Meiryo UI" panose="020B0604030504040204" pitchFamily="50" charset="-128"/>
                <a:ea typeface="Meiryo UI" panose="020B0604030504040204" pitchFamily="50" charset="-128"/>
              </a:rPr>
              <a:t>です</a:t>
            </a:r>
            <a:r>
              <a:rPr lang="ja-JP" altLang="ja-JP" sz="1400" dirty="0">
                <a:latin typeface="Meiryo UI" panose="020B0604030504040204" pitchFamily="50" charset="-128"/>
                <a:ea typeface="Meiryo UI" panose="020B0604030504040204" pitchFamily="50" charset="-128"/>
              </a:rPr>
              <a:t>。</a:t>
            </a:r>
            <a:endParaRPr lang="en-US" altLang="ja-JP" sz="1400" dirty="0">
              <a:latin typeface="Meiryo UI" panose="020B0604030504040204" pitchFamily="50" charset="-128"/>
              <a:ea typeface="Meiryo UI" panose="020B0604030504040204" pitchFamily="50" charset="-128"/>
            </a:endParaRPr>
          </a:p>
          <a:p>
            <a:pPr algn="l"/>
            <a:r>
              <a:rPr lang="ja-JP" altLang="en-US" sz="1400" dirty="0">
                <a:latin typeface="Meiryo UI" panose="020B0604030504040204" pitchFamily="50" charset="-128"/>
                <a:ea typeface="Meiryo UI" panose="020B0604030504040204" pitchFamily="50" charset="-128"/>
              </a:rPr>
              <a:t>　ア　</a:t>
            </a:r>
            <a:r>
              <a:rPr lang="ja-JP" altLang="ja-JP" sz="1400" u="sng" dirty="0">
                <a:latin typeface="Meiryo UI" panose="020B0604030504040204" pitchFamily="50" charset="-128"/>
                <a:ea typeface="Meiryo UI" panose="020B0604030504040204" pitchFamily="50" charset="-128"/>
              </a:rPr>
              <a:t>事業に従事</a:t>
            </a:r>
            <a:r>
              <a:rPr lang="ja-JP" altLang="ja-JP" sz="1400" dirty="0">
                <a:latin typeface="Meiryo UI" panose="020B0604030504040204" pitchFamily="50" charset="-128"/>
                <a:ea typeface="Meiryo UI" panose="020B0604030504040204" pitchFamily="50" charset="-128"/>
              </a:rPr>
              <a:t>する者自ら</a:t>
            </a:r>
            <a:r>
              <a:rPr lang="ja-JP" altLang="ja-JP" sz="1400" u="sng" dirty="0">
                <a:latin typeface="Meiryo UI" panose="020B0604030504040204" pitchFamily="50" charset="-128"/>
                <a:ea typeface="Meiryo UI" panose="020B0604030504040204" pitchFamily="50" charset="-128"/>
              </a:rPr>
              <a:t>出資</a:t>
            </a:r>
            <a:r>
              <a:rPr lang="ja-JP" altLang="ja-JP" sz="1400" dirty="0">
                <a:latin typeface="Meiryo UI" panose="020B0604030504040204" pitchFamily="50" charset="-128"/>
                <a:ea typeface="Meiryo UI" panose="020B0604030504040204" pitchFamily="50" charset="-128"/>
              </a:rPr>
              <a:t>して</a:t>
            </a:r>
            <a:r>
              <a:rPr lang="ja-JP" altLang="ja-JP" sz="1400" u="sng" dirty="0">
                <a:latin typeface="Meiryo UI" panose="020B0604030504040204" pitchFamily="50" charset="-128"/>
                <a:ea typeface="Meiryo UI" panose="020B0604030504040204" pitchFamily="50" charset="-128"/>
              </a:rPr>
              <a:t>経営</a:t>
            </a:r>
            <a:r>
              <a:rPr lang="ja-JP" altLang="ja-JP" sz="1400" dirty="0">
                <a:latin typeface="Meiryo UI" panose="020B0604030504040204" pitchFamily="50" charset="-128"/>
                <a:ea typeface="Meiryo UI" panose="020B0604030504040204" pitchFamily="50" charset="-128"/>
              </a:rPr>
              <a:t>に参画すること。</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１）</a:t>
            </a:r>
            <a:endParaRPr lang="en-US" altLang="ja-JP" sz="1400" dirty="0">
              <a:latin typeface="Meiryo UI" panose="020B0604030504040204" pitchFamily="50" charset="-128"/>
              <a:ea typeface="Meiryo UI" panose="020B0604030504040204" pitchFamily="50" charset="-128"/>
            </a:endParaRPr>
          </a:p>
          <a:p>
            <a:pPr algn="l"/>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イ</a:t>
            </a:r>
            <a:r>
              <a:rPr lang="ja-JP" altLang="ja-JP" sz="1400" dirty="0">
                <a:latin typeface="Meiryo UI" panose="020B0604030504040204" pitchFamily="50" charset="-128"/>
                <a:ea typeface="Meiryo UI" panose="020B0604030504040204" pitchFamily="50" charset="-128"/>
              </a:rPr>
              <a:t>　継続するために一定の収入を得ること。</a:t>
            </a:r>
          </a:p>
          <a:p>
            <a:pPr algn="l"/>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ウ</a:t>
            </a:r>
            <a:r>
              <a:rPr lang="ja-JP" altLang="ja-JP" sz="1400" dirty="0">
                <a:latin typeface="Meiryo UI" panose="020B0604030504040204" pitchFamily="50" charset="-128"/>
                <a:ea typeface="Meiryo UI" panose="020B0604030504040204" pitchFamily="50" charset="-128"/>
              </a:rPr>
              <a:t>　営利を目的としていないこと。</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a:t>
            </a:r>
            <a:endParaRPr lang="en-US" altLang="ja-JP" sz="1400" dirty="0">
              <a:latin typeface="Meiryo UI" panose="020B0604030504040204" pitchFamily="50" charset="-128"/>
              <a:ea typeface="Meiryo UI" panose="020B0604030504040204" pitchFamily="50" charset="-128"/>
            </a:endParaRPr>
          </a:p>
          <a:p>
            <a:pPr algn="l"/>
            <a:r>
              <a:rPr lang="ja-JP" altLang="en-US" sz="1400" dirty="0">
                <a:latin typeface="Meiryo UI" panose="020B0604030504040204" pitchFamily="50" charset="-128"/>
                <a:ea typeface="Meiryo UI" panose="020B0604030504040204" pitchFamily="50" charset="-128"/>
              </a:rPr>
              <a:t>　エ　</a:t>
            </a:r>
            <a:r>
              <a:rPr lang="ja-JP" altLang="ja-JP" sz="1400" dirty="0">
                <a:latin typeface="Meiryo UI" panose="020B0604030504040204" pitchFamily="50" charset="-128"/>
                <a:ea typeface="Meiryo UI" panose="020B0604030504040204" pitchFamily="50" charset="-128"/>
              </a:rPr>
              <a:t>従事した程度に応じて配当を行うこと。</a:t>
            </a:r>
            <a:endParaRPr lang="en-US" altLang="ja-JP" sz="1400" dirty="0">
              <a:latin typeface="Meiryo UI" panose="020B0604030504040204" pitchFamily="50" charset="-128"/>
              <a:ea typeface="Meiryo UI" panose="020B0604030504040204" pitchFamily="50" charset="-128"/>
            </a:endParaRPr>
          </a:p>
          <a:p>
            <a:pPr algn="l"/>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１　「</a:t>
            </a:r>
            <a:r>
              <a:rPr lang="ja-JP" altLang="ja-JP" sz="1400" dirty="0">
                <a:latin typeface="Meiryo UI" panose="020B0604030504040204" pitchFamily="50" charset="-128"/>
                <a:ea typeface="Meiryo UI" panose="020B0604030504040204" pitchFamily="50" charset="-128"/>
              </a:rPr>
              <a:t>経営に参画する</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とは、経営方針等について、対等な立場（１人１票の原則）で</a:t>
            </a:r>
            <a:endParaRPr lang="en-US" altLang="ja-JP" sz="1400" dirty="0">
              <a:latin typeface="Meiryo UI" panose="020B0604030504040204" pitchFamily="50" charset="-128"/>
              <a:ea typeface="Meiryo UI" panose="020B0604030504040204" pitchFamily="50" charset="-128"/>
            </a:endParaRPr>
          </a:p>
          <a:p>
            <a:pPr algn="l">
              <a:spcBef>
                <a:spcPts val="0"/>
              </a:spcBef>
            </a:pP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意見を出し合いながら決定することをい</a:t>
            </a:r>
            <a:r>
              <a:rPr lang="ja-JP" altLang="en-US" sz="1400" dirty="0">
                <a:latin typeface="Meiryo UI" panose="020B0604030504040204" pitchFamily="50" charset="-128"/>
                <a:ea typeface="Meiryo UI" panose="020B0604030504040204" pitchFamily="50" charset="-128"/>
              </a:rPr>
              <a:t>います</a:t>
            </a:r>
            <a:r>
              <a:rPr lang="ja-JP" altLang="ja-JP" sz="1400" dirty="0">
                <a:latin typeface="Meiryo UI" panose="020B0604030504040204" pitchFamily="50" charset="-128"/>
                <a:ea typeface="Meiryo UI" panose="020B0604030504040204" pitchFamily="50" charset="-128"/>
              </a:rPr>
              <a:t>。</a:t>
            </a:r>
            <a:endParaRPr lang="en-US" altLang="ja-JP" sz="1400" dirty="0">
              <a:latin typeface="Meiryo UI" panose="020B0604030504040204" pitchFamily="50" charset="-128"/>
              <a:ea typeface="Meiryo UI" panose="020B0604030504040204" pitchFamily="50" charset="-128"/>
            </a:endParaRPr>
          </a:p>
          <a:p>
            <a:pPr algn="l">
              <a:spcBef>
                <a:spcPts val="0"/>
              </a:spcBef>
            </a:pPr>
            <a:endParaRPr lang="en-US" altLang="ja-JP" sz="1400" dirty="0">
              <a:latin typeface="Meiryo UI" panose="020B0604030504040204" pitchFamily="50" charset="-128"/>
              <a:ea typeface="Meiryo UI" panose="020B0604030504040204" pitchFamily="50" charset="-128"/>
            </a:endParaRPr>
          </a:p>
          <a:p>
            <a:pPr algn="l">
              <a:spcBef>
                <a:spcPts val="0"/>
              </a:spcBef>
            </a:pP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営利を目的と</a:t>
            </a:r>
            <a:r>
              <a:rPr lang="ja-JP" altLang="en-US" sz="1400" dirty="0">
                <a:latin typeface="Meiryo UI" panose="020B0604030504040204" pitchFamily="50" charset="-128"/>
                <a:ea typeface="Meiryo UI" panose="020B0604030504040204" pitchFamily="50" charset="-128"/>
              </a:rPr>
              <a:t>し</a:t>
            </a:r>
            <a:r>
              <a:rPr lang="ja-JP" altLang="ja-JP" sz="1400" dirty="0">
                <a:latin typeface="Meiryo UI" panose="020B0604030504040204" pitchFamily="50" charset="-128"/>
                <a:ea typeface="Meiryo UI" panose="020B0604030504040204" pitchFamily="50" charset="-128"/>
              </a:rPr>
              <a:t>ていない</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とは、出資額に応じた配当を認め</a:t>
            </a:r>
            <a:r>
              <a:rPr lang="ja-JP" altLang="en-US" sz="1400" dirty="0">
                <a:latin typeface="Meiryo UI" panose="020B0604030504040204" pitchFamily="50" charset="-128"/>
                <a:ea typeface="Meiryo UI" panose="020B0604030504040204" pitchFamily="50" charset="-128"/>
              </a:rPr>
              <a:t>ないことをいいます。</a:t>
            </a:r>
            <a:endParaRPr lang="en-US" altLang="ja-JP" sz="1400" dirty="0">
              <a:latin typeface="Meiryo UI" panose="020B0604030504040204" pitchFamily="50" charset="-128"/>
              <a:ea typeface="Meiryo UI" panose="020B0604030504040204" pitchFamily="50" charset="-128"/>
            </a:endParaRPr>
          </a:p>
          <a:p>
            <a:pPr algn="l">
              <a:spcBef>
                <a:spcPts val="0"/>
              </a:spcBef>
            </a:pPr>
            <a:endParaRPr lang="ja-JP" altLang="ja-JP" sz="1400" dirty="0">
              <a:latin typeface="Meiryo UI" panose="020B0604030504040204" pitchFamily="50" charset="-128"/>
              <a:ea typeface="Meiryo UI" panose="020B0604030504040204" pitchFamily="50" charset="-128"/>
            </a:endParaRPr>
          </a:p>
          <a:p>
            <a:pPr algn="l"/>
            <a:endParaRPr lang="ja-JP" altLang="ja-JP" sz="1400" dirty="0">
              <a:latin typeface="Meiryo UI" panose="020B0604030504040204" pitchFamily="50" charset="-128"/>
              <a:ea typeface="Meiryo UI" panose="020B0604030504040204" pitchFamily="50" charset="-128"/>
            </a:endParaRPr>
          </a:p>
        </p:txBody>
      </p:sp>
      <p:sp>
        <p:nvSpPr>
          <p:cNvPr id="10" name="タイトル 1">
            <a:extLst>
              <a:ext uri="{FF2B5EF4-FFF2-40B4-BE49-F238E27FC236}">
                <a16:creationId xmlns:a16="http://schemas.microsoft.com/office/drawing/2014/main" id="{DF7CF3B8-C617-CC91-7B7C-50B81C64C655}"/>
              </a:ext>
            </a:extLst>
          </p:cNvPr>
          <p:cNvSpPr txBox="1">
            <a:spLocks/>
          </p:cNvSpPr>
          <p:nvPr/>
        </p:nvSpPr>
        <p:spPr>
          <a:xfrm>
            <a:off x="169879" y="5099415"/>
            <a:ext cx="5699052" cy="948267"/>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a:solidFill>
                  <a:srgbClr val="0070C0"/>
                </a:solidFill>
                <a:latin typeface="Meiryo UI" panose="020B0604030504040204" pitchFamily="50" charset="-128"/>
                <a:ea typeface="Meiryo UI" panose="020B0604030504040204" pitchFamily="50" charset="-128"/>
              </a:rPr>
              <a:t>💡</a:t>
            </a:r>
            <a:r>
              <a:rPr lang="ja-JP" altLang="en-US" sz="2000" b="1" u="sng" dirty="0">
                <a:solidFill>
                  <a:srgbClr val="0070C0"/>
                </a:solidFill>
                <a:latin typeface="Meiryo UI" panose="020B0604030504040204" pitchFamily="50" charset="-128"/>
                <a:ea typeface="Meiryo UI" panose="020B0604030504040204" pitchFamily="50" charset="-128"/>
              </a:rPr>
              <a:t>個別プロジェクト</a:t>
            </a:r>
            <a:r>
              <a:rPr lang="ja-JP" altLang="en-US" sz="2000" b="1" dirty="0">
                <a:solidFill>
                  <a:srgbClr val="0070C0"/>
                </a:solidFill>
                <a:latin typeface="Meiryo UI" panose="020B0604030504040204" pitchFamily="50" charset="-128"/>
                <a:ea typeface="Meiryo UI" panose="020B0604030504040204" pitchFamily="50" charset="-128"/>
              </a:rPr>
              <a:t>とは？</a:t>
            </a:r>
          </a:p>
        </p:txBody>
      </p:sp>
      <p:sp>
        <p:nvSpPr>
          <p:cNvPr id="11" name="テキスト プレースホルダー 2">
            <a:extLst>
              <a:ext uri="{FF2B5EF4-FFF2-40B4-BE49-F238E27FC236}">
                <a16:creationId xmlns:a16="http://schemas.microsoft.com/office/drawing/2014/main" id="{4C113997-4604-684F-D651-51DAE3E819B4}"/>
              </a:ext>
            </a:extLst>
          </p:cNvPr>
          <p:cNvSpPr txBox="1">
            <a:spLocks/>
          </p:cNvSpPr>
          <p:nvPr/>
        </p:nvSpPr>
        <p:spPr>
          <a:xfrm>
            <a:off x="484930" y="5716460"/>
            <a:ext cx="7960658" cy="1110108"/>
          </a:xfrm>
          <a:prstGeom prst="rect">
            <a:avLst/>
          </a:prstGeom>
        </p:spPr>
        <p:txBody>
          <a:bodyPr vert="horz" lIns="91440" tIns="45720" rIns="91440" bIns="45720" rtlCol="0" anchor="t">
            <a:noAutofit/>
          </a:bodyPr>
          <a:lstStyle>
            <a:lvl1pPr marL="0" indent="0" algn="l" defTabSz="514350" rtl="0" eaLnBrk="1" latinLnBrk="0" hangingPunct="1">
              <a:lnSpc>
                <a:spcPct val="90000"/>
              </a:lnSpc>
              <a:spcBef>
                <a:spcPts val="563"/>
              </a:spcBef>
              <a:buFont typeface="Arial" panose="020B0604020202020204" pitchFamily="34" charset="0"/>
              <a:buNone/>
              <a:defRPr kumimoji="1" sz="1350" kern="1200">
                <a:solidFill>
                  <a:schemeClr val="tx1">
                    <a:lumMod val="65000"/>
                    <a:lumOff val="35000"/>
                  </a:schemeClr>
                </a:solidFill>
                <a:latin typeface="+mn-lt"/>
                <a:ea typeface="+mn-ea"/>
                <a:cs typeface="+mn-cs"/>
              </a:defRPr>
            </a:lvl1pPr>
            <a:lvl2pPr marL="342900" indent="0" algn="l" defTabSz="514350" rtl="0" eaLnBrk="1" latinLnBrk="0" hangingPunct="1">
              <a:lnSpc>
                <a:spcPct val="90000"/>
              </a:lnSpc>
              <a:spcBef>
                <a:spcPts val="281"/>
              </a:spcBef>
              <a:buFont typeface="Arial" panose="020B0604020202020204" pitchFamily="34" charset="0"/>
              <a:buNone/>
              <a:defRPr kumimoji="1" sz="1350" kern="1200">
                <a:solidFill>
                  <a:schemeClr val="tx1">
                    <a:tint val="75000"/>
                  </a:schemeClr>
                </a:solidFill>
                <a:latin typeface="+mn-lt"/>
                <a:ea typeface="+mn-ea"/>
                <a:cs typeface="+mn-cs"/>
              </a:defRPr>
            </a:lvl2pPr>
            <a:lvl3pPr marL="685800" indent="0" algn="l" defTabSz="514350" rtl="0" eaLnBrk="1" latinLnBrk="0" hangingPunct="1">
              <a:lnSpc>
                <a:spcPct val="90000"/>
              </a:lnSpc>
              <a:spcBef>
                <a:spcPts val="281"/>
              </a:spcBef>
              <a:buFont typeface="Arial" panose="020B0604020202020204" pitchFamily="34" charset="0"/>
              <a:buNone/>
              <a:defRPr kumimoji="1" sz="1200" kern="1200">
                <a:solidFill>
                  <a:schemeClr val="tx1">
                    <a:tint val="75000"/>
                  </a:schemeClr>
                </a:solidFill>
                <a:latin typeface="+mn-lt"/>
                <a:ea typeface="+mn-ea"/>
                <a:cs typeface="+mn-cs"/>
              </a:defRPr>
            </a:lvl3pPr>
            <a:lvl4pPr marL="10287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4pPr>
            <a:lvl5pPr marL="13716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5pPr>
            <a:lvl6pPr marL="17145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6pPr>
            <a:lvl7pPr marL="20574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7pPr>
            <a:lvl8pPr marL="24003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8pPr>
            <a:lvl9pPr marL="27432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9pPr>
          </a:lstStyle>
          <a:p>
            <a:r>
              <a:rPr lang="ja-JP" altLang="en-US" sz="1400" dirty="0">
                <a:solidFill>
                  <a:schemeClr val="tx1"/>
                </a:solidFill>
                <a:latin typeface="Meiryo UI" panose="020B0604030504040204" pitchFamily="50" charset="-128"/>
                <a:ea typeface="Meiryo UI" panose="020B0604030504040204" pitchFamily="50" charset="-128"/>
              </a:rPr>
              <a:t>✿　次のア・イを全て満たす事業をいいます。</a:t>
            </a:r>
          </a:p>
          <a:p>
            <a:r>
              <a:rPr lang="ja-JP" altLang="en-US" sz="1400" dirty="0">
                <a:solidFill>
                  <a:schemeClr val="tx1"/>
                </a:solidFill>
                <a:latin typeface="Meiryo UI" panose="020B0604030504040204" pitchFamily="50" charset="-128"/>
                <a:ea typeface="Meiryo UI" panose="020B0604030504040204" pitchFamily="50" charset="-128"/>
              </a:rPr>
              <a:t>　ア　「協同労働」の仕組みを活用すること。</a:t>
            </a:r>
            <a:endParaRPr lang="en-US" altLang="ja-JP" sz="1400" dirty="0">
              <a:solidFill>
                <a:schemeClr val="tx1"/>
              </a:solidFill>
              <a:latin typeface="Meiryo UI" panose="020B0604030504040204" pitchFamily="50" charset="-128"/>
              <a:ea typeface="Meiryo UI" panose="020B0604030504040204" pitchFamily="50" charset="-128"/>
            </a:endParaRPr>
          </a:p>
          <a:p>
            <a:r>
              <a:rPr lang="ja-JP" altLang="en-US" sz="1400" dirty="0">
                <a:solidFill>
                  <a:schemeClr val="tx1"/>
                </a:solidFill>
                <a:latin typeface="Meiryo UI" panose="020B0604030504040204" pitchFamily="50" charset="-128"/>
                <a:ea typeface="Meiryo UI" panose="020B0604030504040204" pitchFamily="50" charset="-128"/>
              </a:rPr>
              <a:t>　イ　労働者派遣事業の適正な運営の確保及び派遣労働者の保護等に関する法律第２条第３号に</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規定する労働者派遣事業に当たらないこと。</a:t>
            </a:r>
          </a:p>
        </p:txBody>
      </p:sp>
      <p:sp>
        <p:nvSpPr>
          <p:cNvPr id="13" name="正方形/長方形 12">
            <a:extLst>
              <a:ext uri="{FF2B5EF4-FFF2-40B4-BE49-F238E27FC236}">
                <a16:creationId xmlns:a16="http://schemas.microsoft.com/office/drawing/2014/main" id="{70D6A04C-F65A-B508-0572-FE0F65F4C04B}"/>
              </a:ext>
            </a:extLst>
          </p:cNvPr>
          <p:cNvSpPr/>
          <p:nvPr/>
        </p:nvSpPr>
        <p:spPr>
          <a:xfrm>
            <a:off x="578224" y="1097489"/>
            <a:ext cx="8565776" cy="67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 name="図 4">
            <a:extLst>
              <a:ext uri="{FF2B5EF4-FFF2-40B4-BE49-F238E27FC236}">
                <a16:creationId xmlns:a16="http://schemas.microsoft.com/office/drawing/2014/main" id="{A1916A88-8BB8-7706-F5F2-6C13693361BE}"/>
              </a:ext>
            </a:extLst>
          </p:cNvPr>
          <p:cNvPicPr>
            <a:picLocks noChangeAspect="1"/>
          </p:cNvPicPr>
          <p:nvPr/>
        </p:nvPicPr>
        <p:blipFill>
          <a:blip r:embed="rId2"/>
          <a:stretch>
            <a:fillRect/>
          </a:stretch>
        </p:blipFill>
        <p:spPr>
          <a:xfrm>
            <a:off x="8030468" y="135302"/>
            <a:ext cx="938720" cy="873228"/>
          </a:xfrm>
          <a:prstGeom prst="rect">
            <a:avLst/>
          </a:prstGeom>
        </p:spPr>
      </p:pic>
      <p:sp>
        <p:nvSpPr>
          <p:cNvPr id="6" name="スライド番号プレースホルダー 5">
            <a:extLst>
              <a:ext uri="{FF2B5EF4-FFF2-40B4-BE49-F238E27FC236}">
                <a16:creationId xmlns:a16="http://schemas.microsoft.com/office/drawing/2014/main" id="{4D1CA3B0-4D9D-2A5D-ABBA-5C183328BE7E}"/>
              </a:ext>
            </a:extLst>
          </p:cNvPr>
          <p:cNvSpPr>
            <a:spLocks noGrp="1"/>
          </p:cNvSpPr>
          <p:nvPr>
            <p:ph type="sldNum" sz="quarter" idx="12"/>
          </p:nvPr>
        </p:nvSpPr>
        <p:spPr>
          <a:xfrm>
            <a:off x="7086600" y="6540135"/>
            <a:ext cx="2057400" cy="365125"/>
          </a:xfrm>
        </p:spPr>
        <p:txBody>
          <a:bodyPr/>
          <a:lstStyle/>
          <a:p>
            <a:fld id="{E0688C86-5EC1-4ACA-A965-93E45DB200B0}" type="slidenum">
              <a:rPr kumimoji="1" lang="ja-JP" altLang="en-US" smtClean="0"/>
              <a:t>4</a:t>
            </a:fld>
            <a:endParaRPr kumimoji="1" lang="ja-JP" altLang="en-US" dirty="0"/>
          </a:p>
        </p:txBody>
      </p:sp>
      <p:sp>
        <p:nvSpPr>
          <p:cNvPr id="7" name="テキスト プレースホルダー 2">
            <a:extLst>
              <a:ext uri="{FF2B5EF4-FFF2-40B4-BE49-F238E27FC236}">
                <a16:creationId xmlns:a16="http://schemas.microsoft.com/office/drawing/2014/main" id="{1A035C21-CC9C-6145-9D62-E599DD19FE65}"/>
              </a:ext>
            </a:extLst>
          </p:cNvPr>
          <p:cNvSpPr txBox="1">
            <a:spLocks/>
          </p:cNvSpPr>
          <p:nvPr/>
        </p:nvSpPr>
        <p:spPr>
          <a:xfrm>
            <a:off x="347048" y="1582446"/>
            <a:ext cx="8046040" cy="741398"/>
          </a:xfrm>
          <a:prstGeom prst="rect">
            <a:avLst/>
          </a:prstGeom>
        </p:spPr>
        <p:txBody>
          <a:bodyPr vert="horz" lIns="91440" tIns="45720" rIns="91440" bIns="45720" rtlCol="0" anchor="t">
            <a:noAutofit/>
          </a:bodyPr>
          <a:lstStyle>
            <a:lvl1pPr marL="0" indent="0" algn="l" defTabSz="514350" rtl="0" eaLnBrk="1" latinLnBrk="0" hangingPunct="1">
              <a:lnSpc>
                <a:spcPct val="90000"/>
              </a:lnSpc>
              <a:spcBef>
                <a:spcPts val="563"/>
              </a:spcBef>
              <a:buFont typeface="Arial" panose="020B0604020202020204" pitchFamily="34" charset="0"/>
              <a:buNone/>
              <a:defRPr kumimoji="1" sz="1350" kern="1200">
                <a:solidFill>
                  <a:schemeClr val="tx1">
                    <a:lumMod val="65000"/>
                    <a:lumOff val="35000"/>
                  </a:schemeClr>
                </a:solidFill>
                <a:latin typeface="+mn-lt"/>
                <a:ea typeface="+mn-ea"/>
                <a:cs typeface="+mn-cs"/>
              </a:defRPr>
            </a:lvl1pPr>
            <a:lvl2pPr marL="342900" indent="0" algn="l" defTabSz="514350" rtl="0" eaLnBrk="1" latinLnBrk="0" hangingPunct="1">
              <a:lnSpc>
                <a:spcPct val="90000"/>
              </a:lnSpc>
              <a:spcBef>
                <a:spcPts val="281"/>
              </a:spcBef>
              <a:buFont typeface="Arial" panose="020B0604020202020204" pitchFamily="34" charset="0"/>
              <a:buNone/>
              <a:defRPr kumimoji="1" sz="1350" kern="1200">
                <a:solidFill>
                  <a:schemeClr val="tx1">
                    <a:tint val="75000"/>
                  </a:schemeClr>
                </a:solidFill>
                <a:latin typeface="+mn-lt"/>
                <a:ea typeface="+mn-ea"/>
                <a:cs typeface="+mn-cs"/>
              </a:defRPr>
            </a:lvl2pPr>
            <a:lvl3pPr marL="685800" indent="0" algn="l" defTabSz="514350" rtl="0" eaLnBrk="1" latinLnBrk="0" hangingPunct="1">
              <a:lnSpc>
                <a:spcPct val="90000"/>
              </a:lnSpc>
              <a:spcBef>
                <a:spcPts val="281"/>
              </a:spcBef>
              <a:buFont typeface="Arial" panose="020B0604020202020204" pitchFamily="34" charset="0"/>
              <a:buNone/>
              <a:defRPr kumimoji="1" sz="1200" kern="1200">
                <a:solidFill>
                  <a:schemeClr val="tx1">
                    <a:tint val="75000"/>
                  </a:schemeClr>
                </a:solidFill>
                <a:latin typeface="+mn-lt"/>
                <a:ea typeface="+mn-ea"/>
                <a:cs typeface="+mn-cs"/>
              </a:defRPr>
            </a:lvl3pPr>
            <a:lvl4pPr marL="10287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4pPr>
            <a:lvl5pPr marL="13716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5pPr>
            <a:lvl6pPr marL="17145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6pPr>
            <a:lvl7pPr marL="20574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7pPr>
            <a:lvl8pPr marL="24003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8pPr>
            <a:lvl9pPr marL="27432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9pPr>
          </a:lstStyle>
          <a:p>
            <a:r>
              <a:rPr lang="ja-JP" altLang="en-US" sz="1400" dirty="0">
                <a:solidFill>
                  <a:schemeClr val="tx1"/>
                </a:solidFill>
                <a:latin typeface="Meiryo UI" panose="020B0604030504040204" pitchFamily="50" charset="-128"/>
                <a:ea typeface="Meiryo UI" panose="020B0604030504040204" pitchFamily="50" charset="-128"/>
              </a:rPr>
              <a:t>  「協同労働」個別プロジェクト立ち上げ支援事業補助金は、就労や社会参加に向けた意欲と能力がある者が、「協同労働」を活用して、</a:t>
            </a:r>
            <a:r>
              <a:rPr lang="ja-JP" altLang="en-US" sz="1400" u="sng" dirty="0">
                <a:solidFill>
                  <a:schemeClr val="tx1"/>
                </a:solidFill>
                <a:latin typeface="Meiryo UI" panose="020B0604030504040204" pitchFamily="50" charset="-128"/>
                <a:ea typeface="Meiryo UI" panose="020B0604030504040204" pitchFamily="50" charset="-128"/>
              </a:rPr>
              <a:t>本市の地域課題の解決に取り組むことを促進し、もって地域コミュニティの再生及び地域共生社会の実現を図る</a:t>
            </a:r>
            <a:r>
              <a:rPr lang="ja-JP" altLang="en-US" sz="1400" dirty="0">
                <a:solidFill>
                  <a:schemeClr val="tx1"/>
                </a:solidFill>
                <a:latin typeface="Meiryo UI" panose="020B0604030504040204" pitchFamily="50" charset="-128"/>
                <a:ea typeface="Meiryo UI" panose="020B0604030504040204" pitchFamily="50" charset="-128"/>
              </a:rPr>
              <a:t>ことを目的としています。</a:t>
            </a:r>
          </a:p>
        </p:txBody>
      </p:sp>
      <p:sp>
        <p:nvSpPr>
          <p:cNvPr id="9" name="タイトル 1">
            <a:extLst>
              <a:ext uri="{FF2B5EF4-FFF2-40B4-BE49-F238E27FC236}">
                <a16:creationId xmlns:a16="http://schemas.microsoft.com/office/drawing/2014/main" id="{F96B06CC-7A32-5A03-7EDE-6232CC195F9B}"/>
              </a:ext>
            </a:extLst>
          </p:cNvPr>
          <p:cNvSpPr txBox="1">
            <a:spLocks/>
          </p:cNvSpPr>
          <p:nvPr/>
        </p:nvSpPr>
        <p:spPr>
          <a:xfrm>
            <a:off x="169879" y="958618"/>
            <a:ext cx="5699052" cy="948267"/>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a:solidFill>
                  <a:srgbClr val="0070C0"/>
                </a:solidFill>
                <a:latin typeface="Meiryo UI" panose="020B0604030504040204" pitchFamily="50" charset="-128"/>
                <a:ea typeface="Meiryo UI" panose="020B0604030504040204" pitchFamily="50" charset="-128"/>
              </a:rPr>
              <a:t>💡補助金の目的</a:t>
            </a:r>
          </a:p>
        </p:txBody>
      </p:sp>
      <p:sp>
        <p:nvSpPr>
          <p:cNvPr id="12" name="四角形: 角を丸くする 11">
            <a:extLst>
              <a:ext uri="{FF2B5EF4-FFF2-40B4-BE49-F238E27FC236}">
                <a16:creationId xmlns:a16="http://schemas.microsoft.com/office/drawing/2014/main" id="{73762F8E-81C2-8DA8-08D5-1566E50E32D1}"/>
              </a:ext>
            </a:extLst>
          </p:cNvPr>
          <p:cNvSpPr/>
          <p:nvPr/>
        </p:nvSpPr>
        <p:spPr>
          <a:xfrm>
            <a:off x="347048" y="2765412"/>
            <a:ext cx="8364521" cy="2507022"/>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四角形: 角を丸くする 13">
            <a:extLst>
              <a:ext uri="{FF2B5EF4-FFF2-40B4-BE49-F238E27FC236}">
                <a16:creationId xmlns:a16="http://schemas.microsoft.com/office/drawing/2014/main" id="{567770E8-B8C9-CDFB-1EF7-B2B8949E6CD9}"/>
              </a:ext>
            </a:extLst>
          </p:cNvPr>
          <p:cNvSpPr/>
          <p:nvPr/>
        </p:nvSpPr>
        <p:spPr>
          <a:xfrm>
            <a:off x="389739" y="5721630"/>
            <a:ext cx="8364521" cy="1042873"/>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C14C11B2-4C54-3114-EF71-9D01763F3B54}"/>
              </a:ext>
            </a:extLst>
          </p:cNvPr>
          <p:cNvSpPr/>
          <p:nvPr/>
        </p:nvSpPr>
        <p:spPr>
          <a:xfrm>
            <a:off x="389739" y="1585629"/>
            <a:ext cx="8407213" cy="708767"/>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19273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四角形: 角を丸くする 8">
            <a:extLst>
              <a:ext uri="{FF2B5EF4-FFF2-40B4-BE49-F238E27FC236}">
                <a16:creationId xmlns:a16="http://schemas.microsoft.com/office/drawing/2014/main" id="{8ED14443-B1BE-7B02-700D-4AD983919E16}"/>
              </a:ext>
            </a:extLst>
          </p:cNvPr>
          <p:cNvSpPr/>
          <p:nvPr/>
        </p:nvSpPr>
        <p:spPr>
          <a:xfrm>
            <a:off x="169909" y="1862668"/>
            <a:ext cx="8799279" cy="4630206"/>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1">
            <a:extLst>
              <a:ext uri="{FF2B5EF4-FFF2-40B4-BE49-F238E27FC236}">
                <a16:creationId xmlns:a16="http://schemas.microsoft.com/office/drawing/2014/main" id="{759DBA89-559B-6B58-A97C-17D53A523D1A}"/>
              </a:ext>
            </a:extLst>
          </p:cNvPr>
          <p:cNvSpPr txBox="1">
            <a:spLocks/>
          </p:cNvSpPr>
          <p:nvPr/>
        </p:nvSpPr>
        <p:spPr>
          <a:xfrm>
            <a:off x="484094" y="485394"/>
            <a:ext cx="3523129" cy="679330"/>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kumimoji="1" sz="3600" b="0" kern="1200" cap="none">
                <a:solidFill>
                  <a:schemeClr val="tx1"/>
                </a:solidFill>
                <a:latin typeface="+mj-lt"/>
                <a:ea typeface="+mj-ea"/>
                <a:cs typeface="+mj-cs"/>
              </a:defRPr>
            </a:lvl1pPr>
          </a:lstStyle>
          <a:p>
            <a:r>
              <a:rPr lang="ja-JP" altLang="en-US" sz="3200" b="1" dirty="0">
                <a:solidFill>
                  <a:srgbClr val="0070C0"/>
                </a:solidFill>
                <a:latin typeface="Meiryo UI" panose="020B0604030504040204" pitchFamily="50" charset="-128"/>
                <a:ea typeface="Meiryo UI" panose="020B0604030504040204" pitchFamily="50" charset="-128"/>
              </a:rPr>
              <a:t>２　補助金の対象</a:t>
            </a:r>
          </a:p>
        </p:txBody>
      </p:sp>
      <p:sp>
        <p:nvSpPr>
          <p:cNvPr id="5" name="タイトル 1">
            <a:extLst>
              <a:ext uri="{FF2B5EF4-FFF2-40B4-BE49-F238E27FC236}">
                <a16:creationId xmlns:a16="http://schemas.microsoft.com/office/drawing/2014/main" id="{04160EFD-F5DE-664C-1793-C3F0104A098B}"/>
              </a:ext>
            </a:extLst>
          </p:cNvPr>
          <p:cNvSpPr>
            <a:spLocks noGrp="1"/>
          </p:cNvSpPr>
          <p:nvPr>
            <p:ph type="title"/>
          </p:nvPr>
        </p:nvSpPr>
        <p:spPr>
          <a:xfrm>
            <a:off x="169909" y="1320918"/>
            <a:ext cx="5624623" cy="701141"/>
          </a:xfrm>
        </p:spPr>
        <p:txBody>
          <a:bodyPr>
            <a:normAutofit/>
          </a:bodyPr>
          <a:lstStyle/>
          <a:p>
            <a:r>
              <a:rPr lang="ja-JP" altLang="en-US" sz="2000" dirty="0">
                <a:solidFill>
                  <a:srgbClr val="0070C0"/>
                </a:solidFill>
                <a:latin typeface="Meiryo UI" panose="020B0604030504040204" pitchFamily="50" charset="-128"/>
                <a:ea typeface="Meiryo UI" panose="020B0604030504040204" pitchFamily="50" charset="-128"/>
              </a:rPr>
              <a:t>①　</a:t>
            </a:r>
            <a:r>
              <a:rPr lang="ja-JP" altLang="en-US" sz="2000" b="1" dirty="0">
                <a:solidFill>
                  <a:srgbClr val="0070C0"/>
                </a:solidFill>
                <a:latin typeface="Meiryo UI" panose="020B0604030504040204" pitchFamily="50" charset="-128"/>
                <a:ea typeface="Meiryo UI" panose="020B0604030504040204" pitchFamily="50" charset="-128"/>
              </a:rPr>
              <a:t>補助の対象となる団体は？</a:t>
            </a:r>
          </a:p>
        </p:txBody>
      </p:sp>
      <p:sp>
        <p:nvSpPr>
          <p:cNvPr id="6" name="テキスト プレースホルダー 2">
            <a:extLst>
              <a:ext uri="{FF2B5EF4-FFF2-40B4-BE49-F238E27FC236}">
                <a16:creationId xmlns:a16="http://schemas.microsoft.com/office/drawing/2014/main" id="{940E58AF-1F85-44DA-17B9-2C07F84CB636}"/>
              </a:ext>
            </a:extLst>
          </p:cNvPr>
          <p:cNvSpPr txBox="1">
            <a:spLocks/>
          </p:cNvSpPr>
          <p:nvPr/>
        </p:nvSpPr>
        <p:spPr>
          <a:xfrm>
            <a:off x="484094" y="2018862"/>
            <a:ext cx="8619565" cy="794116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lnSpc>
                <a:spcPts val="2000"/>
              </a:lnSpc>
              <a:buNone/>
            </a:pP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補助対象団体</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１）</a:t>
            </a:r>
            <a:r>
              <a:rPr lang="ja-JP" altLang="ja-JP" sz="1400" dirty="0">
                <a:latin typeface="Meiryo UI" panose="020B0604030504040204" pitchFamily="50" charset="-128"/>
                <a:ea typeface="Meiryo UI" panose="020B0604030504040204" pitchFamily="50" charset="-128"/>
              </a:rPr>
              <a:t>は、次</a:t>
            </a:r>
            <a:r>
              <a:rPr lang="ja-JP" altLang="en-US" sz="1400" dirty="0">
                <a:latin typeface="Meiryo UI" panose="020B0604030504040204" pitchFamily="50" charset="-128"/>
                <a:ea typeface="Meiryo UI" panose="020B0604030504040204" pitchFamily="50" charset="-128"/>
              </a:rPr>
              <a:t>のア～オ</a:t>
            </a:r>
            <a:r>
              <a:rPr lang="ja-JP" altLang="ja-JP" sz="1400" dirty="0">
                <a:latin typeface="Meiryo UI" panose="020B0604030504040204" pitchFamily="50" charset="-128"/>
                <a:ea typeface="Meiryo UI" panose="020B0604030504040204" pitchFamily="50" charset="-128"/>
              </a:rPr>
              <a:t>を全て満たす団体</a:t>
            </a:r>
            <a:r>
              <a:rPr lang="ja-JP" altLang="en-US" sz="1400" dirty="0">
                <a:latin typeface="Meiryo UI" panose="020B0604030504040204" pitchFamily="50" charset="-128"/>
                <a:ea typeface="Meiryo UI" panose="020B0604030504040204" pitchFamily="50" charset="-128"/>
              </a:rPr>
              <a:t>です</a:t>
            </a:r>
            <a:r>
              <a:rPr lang="ja-JP" altLang="ja-JP" sz="1400" dirty="0">
                <a:latin typeface="Meiryo UI" panose="020B0604030504040204" pitchFamily="50" charset="-128"/>
                <a:ea typeface="Meiryo UI" panose="020B0604030504040204" pitchFamily="50" charset="-128"/>
              </a:rPr>
              <a:t>。</a:t>
            </a:r>
          </a:p>
          <a:p>
            <a:pPr marL="0" indent="0">
              <a:lnSpc>
                <a:spcPts val="2000"/>
              </a:lnSpc>
              <a:spcBef>
                <a:spcPts val="0"/>
              </a:spcBef>
              <a:buNone/>
            </a:pPr>
            <a:r>
              <a:rPr lang="ja-JP" altLang="en-US" sz="1400" dirty="0">
                <a:latin typeface="Meiryo UI" panose="020B0604030504040204" pitchFamily="50" charset="-128"/>
                <a:ea typeface="Meiryo UI" panose="020B0604030504040204" pitchFamily="50" charset="-128"/>
              </a:rPr>
              <a:t>　ア</a:t>
            </a:r>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代表者を含む構成員、規約その他の団体の概要が明確であること。</a:t>
            </a:r>
            <a:endParaRPr lang="en-US" altLang="ja-JP" sz="1400" dirty="0">
              <a:latin typeface="Meiryo UI" panose="020B0604030504040204" pitchFamily="50" charset="-128"/>
              <a:ea typeface="Meiryo UI" panose="020B0604030504040204" pitchFamily="50" charset="-128"/>
            </a:endParaRPr>
          </a:p>
          <a:p>
            <a:pPr marL="0" indent="0">
              <a:lnSpc>
                <a:spcPts val="2000"/>
              </a:lnSpc>
              <a:spcBef>
                <a:spcPts val="0"/>
              </a:spcBef>
              <a:buNone/>
            </a:pPr>
            <a:r>
              <a:rPr lang="ja-JP" altLang="en-US" sz="1400" dirty="0">
                <a:latin typeface="Meiryo UI" panose="020B0604030504040204" pitchFamily="50" charset="-128"/>
                <a:ea typeface="Meiryo UI" panose="020B0604030504040204" pitchFamily="50" charset="-128"/>
              </a:rPr>
              <a:t>　イ　広島市に補助対象事業（７ページ参照）の拠点（</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２）があること。</a:t>
            </a:r>
            <a:endParaRPr lang="en-US" altLang="ja-JP" sz="1400" dirty="0">
              <a:latin typeface="Meiryo UI" panose="020B0604030504040204" pitchFamily="50" charset="-128"/>
              <a:ea typeface="Meiryo UI" panose="020B0604030504040204" pitchFamily="50" charset="-128"/>
            </a:endParaRPr>
          </a:p>
          <a:p>
            <a:pPr marL="0" indent="0">
              <a:lnSpc>
                <a:spcPts val="2000"/>
              </a:lnSpc>
              <a:spcBef>
                <a:spcPts val="0"/>
              </a:spcBef>
              <a:buNone/>
            </a:pPr>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ウ　</a:t>
            </a:r>
            <a:r>
              <a:rPr lang="ja-JP" altLang="ja-JP" sz="1400" dirty="0">
                <a:latin typeface="Meiryo UI" panose="020B0604030504040204" pitchFamily="50" charset="-128"/>
                <a:ea typeface="Meiryo UI" panose="020B0604030504040204" pitchFamily="50" charset="-128"/>
              </a:rPr>
              <a:t>同一団体において補助対象事業に専属して従事する</a:t>
            </a:r>
            <a:r>
              <a:rPr lang="ja-JP" altLang="en-US" sz="1400" dirty="0">
                <a:latin typeface="Meiryo UI" panose="020B0604030504040204" pitchFamily="50" charset="-128"/>
                <a:ea typeface="Meiryo UI" panose="020B0604030504040204" pitchFamily="50" charset="-128"/>
              </a:rPr>
              <a:t>構成</a:t>
            </a:r>
            <a:r>
              <a:rPr lang="ja-JP" altLang="ja-JP" sz="1400" dirty="0">
                <a:latin typeface="Meiryo UI" panose="020B0604030504040204" pitchFamily="50" charset="-128"/>
                <a:ea typeface="Meiryo UI" panose="020B0604030504040204" pitchFamily="50" charset="-128"/>
              </a:rPr>
              <a:t>員が３名以上であること。</a:t>
            </a:r>
          </a:p>
          <a:p>
            <a:pPr marL="0" indent="0">
              <a:lnSpc>
                <a:spcPts val="2000"/>
              </a:lnSpc>
              <a:spcBef>
                <a:spcPts val="0"/>
              </a:spcBef>
              <a:buNone/>
            </a:pPr>
            <a:r>
              <a:rPr lang="ja-JP" altLang="en-US" sz="1400" dirty="0">
                <a:latin typeface="Meiryo UI" panose="020B0604030504040204" pitchFamily="50" charset="-128"/>
                <a:ea typeface="Meiryo UI" panose="020B0604030504040204" pitchFamily="50" charset="-128"/>
              </a:rPr>
              <a:t>　エ</a:t>
            </a:r>
            <a:r>
              <a:rPr lang="ja-JP" altLang="ja-JP" sz="1400" dirty="0">
                <a:latin typeface="Meiryo UI" panose="020B0604030504040204" pitchFamily="50" charset="-128"/>
                <a:ea typeface="Meiryo UI" panose="020B0604030504040204" pitchFamily="50" charset="-128"/>
              </a:rPr>
              <a:t>　構成員全員満１５歳に達した日以後最初の３月３１日が終了していること。</a:t>
            </a:r>
          </a:p>
          <a:p>
            <a:pPr marL="0" indent="0">
              <a:lnSpc>
                <a:spcPts val="2000"/>
              </a:lnSpc>
              <a:spcBef>
                <a:spcPts val="0"/>
              </a:spcBef>
              <a:spcAft>
                <a:spcPts val="500"/>
              </a:spcAft>
              <a:buNone/>
            </a:pPr>
            <a:r>
              <a:rPr lang="ja-JP" altLang="en-US" sz="1400" dirty="0">
                <a:latin typeface="Meiryo UI" panose="020B0604030504040204" pitchFamily="50" charset="-128"/>
                <a:ea typeface="Meiryo UI" panose="020B0604030504040204" pitchFamily="50" charset="-128"/>
              </a:rPr>
              <a:t>　オ</a:t>
            </a:r>
            <a:r>
              <a:rPr lang="ja-JP" altLang="ja-JP" sz="1400" dirty="0">
                <a:latin typeface="Meiryo UI" panose="020B0604030504040204" pitchFamily="50" charset="-128"/>
                <a:ea typeface="Meiryo UI" panose="020B0604030504040204" pitchFamily="50" charset="-128"/>
              </a:rPr>
              <a:t>　代表者が１８歳以上であること。</a:t>
            </a:r>
            <a:endParaRPr lang="ja-JP" altLang="ja-JP" sz="1200" dirty="0">
              <a:latin typeface="Meiryo UI" panose="020B0604030504040204" pitchFamily="50" charset="-128"/>
              <a:ea typeface="Meiryo UI" panose="020B0604030504040204" pitchFamily="50" charset="-128"/>
            </a:endParaRPr>
          </a:p>
          <a:p>
            <a:pPr marL="0" indent="0">
              <a:lnSpc>
                <a:spcPts val="2000"/>
              </a:lnSpc>
              <a:spcBef>
                <a:spcPts val="0"/>
              </a:spcBef>
              <a:buNone/>
            </a:pP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　次の</a:t>
            </a:r>
            <a:r>
              <a:rPr lang="ja-JP" altLang="en-US" sz="1400" dirty="0">
                <a:latin typeface="Meiryo UI" panose="020B0604030504040204" pitchFamily="50" charset="-128"/>
                <a:ea typeface="Meiryo UI" panose="020B0604030504040204" pitchFamily="50" charset="-128"/>
              </a:rPr>
              <a:t>ア～ウの</a:t>
            </a:r>
            <a:r>
              <a:rPr lang="ja-JP" altLang="ja-JP" sz="1400" dirty="0">
                <a:latin typeface="Meiryo UI" panose="020B0604030504040204" pitchFamily="50" charset="-128"/>
                <a:ea typeface="Meiryo UI" panose="020B0604030504040204" pitchFamily="50" charset="-128"/>
              </a:rPr>
              <a:t>いずれかに該当する</a:t>
            </a:r>
            <a:r>
              <a:rPr lang="ja-JP" altLang="en-US" sz="1400" dirty="0">
                <a:latin typeface="Meiryo UI" panose="020B0604030504040204" pitchFamily="50" charset="-128"/>
                <a:ea typeface="Meiryo UI" panose="020B0604030504040204" pitchFamily="50" charset="-128"/>
              </a:rPr>
              <a:t>方が</a:t>
            </a:r>
            <a:r>
              <a:rPr lang="ja-JP" altLang="ja-JP" sz="1400" dirty="0">
                <a:latin typeface="Meiryo UI" panose="020B0604030504040204" pitchFamily="50" charset="-128"/>
                <a:ea typeface="Meiryo UI" panose="020B0604030504040204" pitchFamily="50" charset="-128"/>
              </a:rPr>
              <a:t>団体の構成員に含まれている場合は、補助対象団体と</a:t>
            </a:r>
            <a:r>
              <a:rPr lang="ja-JP" altLang="en-US" sz="1400" dirty="0">
                <a:latin typeface="Meiryo UI" panose="020B0604030504040204" pitchFamily="50" charset="-128"/>
                <a:ea typeface="Meiryo UI" panose="020B0604030504040204" pitchFamily="50" charset="-128"/>
              </a:rPr>
              <a:t>なりません</a:t>
            </a:r>
            <a:r>
              <a:rPr lang="ja-JP"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３）</a:t>
            </a:r>
            <a:endParaRPr lang="ja-JP" altLang="ja-JP" sz="1400" dirty="0">
              <a:latin typeface="Meiryo UI" panose="020B0604030504040204" pitchFamily="50" charset="-128"/>
              <a:ea typeface="Meiryo UI" panose="020B0604030504040204" pitchFamily="50" charset="-128"/>
            </a:endParaRPr>
          </a:p>
          <a:p>
            <a:pPr marL="0" indent="0">
              <a:lnSpc>
                <a:spcPts val="2000"/>
              </a:lnSpc>
              <a:spcBef>
                <a:spcPts val="0"/>
              </a:spcBef>
              <a:buNone/>
            </a:pPr>
            <a:r>
              <a:rPr lang="ja-JP" altLang="en-US" sz="1400" dirty="0">
                <a:latin typeface="Meiryo UI" panose="020B0604030504040204" pitchFamily="50" charset="-128"/>
                <a:ea typeface="Meiryo UI" panose="020B0604030504040204" pitchFamily="50" charset="-128"/>
              </a:rPr>
              <a:t>　ア</a:t>
            </a:r>
            <a:r>
              <a:rPr lang="ja-JP" altLang="ja-JP" sz="1400" dirty="0">
                <a:latin typeface="Meiryo UI" panose="020B0604030504040204" pitchFamily="50" charset="-128"/>
                <a:ea typeface="Meiryo UI" panose="020B0604030504040204" pitchFamily="50" charset="-128"/>
              </a:rPr>
              <a:t>　暴力団員による不当な行為の防止等に関する法律第２条第６号に規定する暴力団員（以下「暴力団員」とい</a:t>
            </a:r>
            <a:r>
              <a:rPr lang="ja-JP" altLang="en-US" sz="1400" dirty="0">
                <a:latin typeface="Meiryo UI" panose="020B0604030504040204" pitchFamily="50" charset="-128"/>
                <a:ea typeface="Meiryo UI" panose="020B0604030504040204" pitchFamily="50" charset="-128"/>
              </a:rPr>
              <a:t>い</a:t>
            </a:r>
            <a:endParaRPr lang="en-US" altLang="ja-JP" sz="1400" dirty="0">
              <a:latin typeface="Meiryo UI" panose="020B0604030504040204" pitchFamily="50" charset="-128"/>
              <a:ea typeface="Meiryo UI" panose="020B0604030504040204" pitchFamily="50" charset="-128"/>
            </a:endParaRPr>
          </a:p>
          <a:p>
            <a:pPr marL="0" indent="0">
              <a:lnSpc>
                <a:spcPts val="2000"/>
              </a:lnSpc>
              <a:spcBef>
                <a:spcPts val="0"/>
              </a:spcBef>
              <a:buNone/>
            </a:pPr>
            <a:r>
              <a:rPr lang="ja-JP" altLang="en-US" sz="1400" dirty="0">
                <a:latin typeface="Meiryo UI" panose="020B0604030504040204" pitchFamily="50" charset="-128"/>
                <a:ea typeface="Meiryo UI" panose="020B0604030504040204" pitchFamily="50" charset="-128"/>
              </a:rPr>
              <a:t>　　ます</a:t>
            </a:r>
            <a:r>
              <a:rPr lang="ja-JP" altLang="ja-JP" sz="1400" dirty="0">
                <a:latin typeface="Meiryo UI" panose="020B0604030504040204" pitchFamily="50" charset="-128"/>
                <a:ea typeface="Meiryo UI" panose="020B0604030504040204" pitchFamily="50" charset="-128"/>
              </a:rPr>
              <a:t>。）</a:t>
            </a:r>
          </a:p>
          <a:p>
            <a:pPr marL="0" indent="0">
              <a:lnSpc>
                <a:spcPts val="2000"/>
              </a:lnSpc>
              <a:spcBef>
                <a:spcPts val="0"/>
              </a:spcBef>
              <a:buNone/>
            </a:pPr>
            <a:r>
              <a:rPr lang="ja-JP" altLang="en-US" sz="1400" dirty="0">
                <a:latin typeface="Meiryo UI" panose="020B0604030504040204" pitchFamily="50" charset="-128"/>
                <a:ea typeface="Meiryo UI" panose="020B0604030504040204" pitchFamily="50" charset="-128"/>
              </a:rPr>
              <a:t>　イ</a:t>
            </a:r>
            <a:r>
              <a:rPr lang="ja-JP" altLang="ja-JP" sz="1400" dirty="0">
                <a:latin typeface="Meiryo UI" panose="020B0604030504040204" pitchFamily="50" charset="-128"/>
                <a:ea typeface="Meiryo UI" panose="020B0604030504040204" pitchFamily="50" charset="-128"/>
              </a:rPr>
              <a:t>　同法第２条第２号に規定する暴力団又は暴力団員と密接な関係</a:t>
            </a:r>
            <a:r>
              <a:rPr lang="ja-JP" altLang="en-US" sz="1400" dirty="0">
                <a:latin typeface="Meiryo UI" panose="020B0604030504040204" pitchFamily="50" charset="-128"/>
                <a:ea typeface="Meiryo UI" panose="020B0604030504040204" pitchFamily="50" charset="-128"/>
              </a:rPr>
              <a:t>を</a:t>
            </a:r>
            <a:r>
              <a:rPr lang="ja-JP" altLang="ja-JP" sz="1400" dirty="0">
                <a:latin typeface="Meiryo UI" panose="020B0604030504040204" pitchFamily="50" charset="-128"/>
                <a:ea typeface="Meiryo UI" panose="020B0604030504040204" pitchFamily="50" charset="-128"/>
              </a:rPr>
              <a:t>有する者 </a:t>
            </a:r>
          </a:p>
          <a:p>
            <a:pPr marL="0" indent="0">
              <a:lnSpc>
                <a:spcPts val="2000"/>
              </a:lnSpc>
              <a:spcBef>
                <a:spcPts val="0"/>
              </a:spcBef>
              <a:spcAft>
                <a:spcPts val="1000"/>
              </a:spcAft>
              <a:buNone/>
            </a:pPr>
            <a:r>
              <a:rPr lang="ja-JP" altLang="en-US" sz="1400" dirty="0">
                <a:latin typeface="Meiryo UI" panose="020B0604030504040204" pitchFamily="50" charset="-128"/>
                <a:ea typeface="Meiryo UI" panose="020B0604030504040204" pitchFamily="50" charset="-128"/>
              </a:rPr>
              <a:t>　ウ</a:t>
            </a:r>
            <a:r>
              <a:rPr lang="ja-JP" altLang="ja-JP" sz="1400" spc="-20" dirty="0">
                <a:latin typeface="Meiryo UI" panose="020B0604030504040204" pitchFamily="50" charset="-128"/>
                <a:ea typeface="Meiryo UI" panose="020B0604030504040204" pitchFamily="50" charset="-128"/>
              </a:rPr>
              <a:t>　</a:t>
            </a:r>
            <a:r>
              <a:rPr lang="ja-JP" altLang="ja-JP" sz="1400" spc="-60" dirty="0">
                <a:latin typeface="Meiryo UI" panose="020B0604030504040204" pitchFamily="50" charset="-128"/>
                <a:ea typeface="Meiryo UI" panose="020B0604030504040204" pitchFamily="50" charset="-128"/>
              </a:rPr>
              <a:t>広島県暴力団排除条例</a:t>
            </a:r>
            <a:r>
              <a:rPr lang="ja-JP" altLang="ja-JP" sz="1400" dirty="0">
                <a:latin typeface="Meiryo UI" panose="020B0604030504040204" pitchFamily="50" charset="-128"/>
                <a:ea typeface="Meiryo UI" panose="020B0604030504040204" pitchFamily="50" charset="-128"/>
              </a:rPr>
              <a:t>第１９条第３項の規定による公表が現に行われている者</a:t>
            </a:r>
            <a:endParaRPr lang="en-US" altLang="ja-JP" sz="1400" dirty="0">
              <a:latin typeface="Meiryo UI" panose="020B0604030504040204" pitchFamily="50" charset="-128"/>
              <a:ea typeface="Meiryo UI" panose="020B0604030504040204" pitchFamily="50" charset="-128"/>
            </a:endParaRPr>
          </a:p>
          <a:p>
            <a:pPr marL="0" indent="0">
              <a:lnSpc>
                <a:spcPts val="1500"/>
              </a:lnSpc>
              <a:buNone/>
            </a:pP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１　立ち上げ前のものを含みます。</a:t>
            </a:r>
            <a:endParaRPr lang="en-US" altLang="ja-JP" sz="1200" dirty="0">
              <a:latin typeface="Meiryo UI" panose="020B0604030504040204" pitchFamily="50" charset="-128"/>
              <a:ea typeface="Meiryo UI" panose="020B0604030504040204" pitchFamily="50" charset="-128"/>
            </a:endParaRPr>
          </a:p>
          <a:p>
            <a:pPr marL="0" indent="0">
              <a:lnSpc>
                <a:spcPts val="1500"/>
              </a:lnSpc>
              <a:buNone/>
            </a:pP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２　補助対象事業の拠点とは、補助対象団体の構成員が、補助対象事業を実施するために定期的に使用する場所などをいいます。</a:t>
            </a:r>
            <a:endParaRPr lang="en-US" altLang="ja-JP" sz="1200" dirty="0">
              <a:latin typeface="Meiryo UI" panose="020B0604030504040204" pitchFamily="50" charset="-128"/>
              <a:ea typeface="Meiryo UI" panose="020B0604030504040204" pitchFamily="50" charset="-128"/>
            </a:endParaRPr>
          </a:p>
          <a:p>
            <a:pPr marL="0" indent="0">
              <a:lnSpc>
                <a:spcPts val="1500"/>
              </a:lnSpc>
              <a:buNone/>
            </a:pPr>
            <a:r>
              <a:rPr lang="en-US" altLang="ja-JP" sz="12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拠点を置かずに活動する場合など、該当する場所がない場合に限り、補助対象団体の代表者の自宅となります。</a:t>
            </a:r>
            <a:endParaRPr lang="en-US" altLang="ja-JP" sz="1200" dirty="0">
              <a:latin typeface="Meiryo UI" panose="020B0604030504040204" pitchFamily="50" charset="-128"/>
              <a:ea typeface="Meiryo UI" panose="020B0604030504040204" pitchFamily="50" charset="-128"/>
            </a:endParaRPr>
          </a:p>
          <a:p>
            <a:pPr marL="0" indent="0">
              <a:lnSpc>
                <a:spcPts val="1500"/>
              </a:lnSpc>
              <a:buNone/>
            </a:pPr>
            <a:r>
              <a:rPr lang="en-US" altLang="ja-JP" sz="1200" dirty="0">
                <a:latin typeface="Meiryo UI" panose="020B0604030504040204" pitchFamily="50" charset="-128"/>
                <a:ea typeface="Meiryo UI" panose="020B0604030504040204" pitchFamily="50" charset="-128"/>
              </a:rPr>
              <a:t>※</a:t>
            </a:r>
            <a:r>
              <a:rPr lang="ja-JP" altLang="en-US" sz="1200" dirty="0">
                <a:latin typeface="Meiryo UI" panose="020B0604030504040204" pitchFamily="50" charset="-128"/>
                <a:ea typeface="Meiryo UI" panose="020B0604030504040204" pitchFamily="50" charset="-128"/>
              </a:rPr>
              <a:t>３　詳しくは、次ページの「暴力団関係者について」をご覧ください。</a:t>
            </a:r>
            <a:endParaRPr lang="en-US" altLang="ja-JP" sz="1200"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0546EDBF-459B-CBDB-5887-1560A23C1B31}"/>
              </a:ext>
            </a:extLst>
          </p:cNvPr>
          <p:cNvSpPr/>
          <p:nvPr/>
        </p:nvSpPr>
        <p:spPr>
          <a:xfrm>
            <a:off x="578224" y="1097489"/>
            <a:ext cx="8565776" cy="67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a:extLst>
              <a:ext uri="{FF2B5EF4-FFF2-40B4-BE49-F238E27FC236}">
                <a16:creationId xmlns:a16="http://schemas.microsoft.com/office/drawing/2014/main" id="{0AB4463D-C6CF-EB06-F9ED-D9BC0E0363E7}"/>
              </a:ext>
            </a:extLst>
          </p:cNvPr>
          <p:cNvPicPr>
            <a:picLocks noChangeAspect="1"/>
          </p:cNvPicPr>
          <p:nvPr/>
        </p:nvPicPr>
        <p:blipFill>
          <a:blip r:embed="rId2"/>
          <a:stretch>
            <a:fillRect/>
          </a:stretch>
        </p:blipFill>
        <p:spPr>
          <a:xfrm>
            <a:off x="8030468" y="135302"/>
            <a:ext cx="938720" cy="873228"/>
          </a:xfrm>
          <a:prstGeom prst="rect">
            <a:avLst/>
          </a:prstGeom>
        </p:spPr>
      </p:pic>
      <p:sp>
        <p:nvSpPr>
          <p:cNvPr id="2" name="スライド番号プレースホルダー 1">
            <a:extLst>
              <a:ext uri="{FF2B5EF4-FFF2-40B4-BE49-F238E27FC236}">
                <a16:creationId xmlns:a16="http://schemas.microsoft.com/office/drawing/2014/main" id="{FD47E584-BCC5-4382-3987-36B8515A7CC1}"/>
              </a:ext>
            </a:extLst>
          </p:cNvPr>
          <p:cNvSpPr>
            <a:spLocks noGrp="1"/>
          </p:cNvSpPr>
          <p:nvPr>
            <p:ph type="sldNum" sz="quarter" idx="12"/>
          </p:nvPr>
        </p:nvSpPr>
        <p:spPr/>
        <p:txBody>
          <a:bodyPr/>
          <a:lstStyle/>
          <a:p>
            <a:fld id="{E0688C86-5EC1-4ACA-A965-93E45DB200B0}" type="slidenum">
              <a:rPr kumimoji="1" lang="ja-JP" altLang="en-US" smtClean="0"/>
              <a:t>5</a:t>
            </a:fld>
            <a:endParaRPr kumimoji="1" lang="ja-JP" altLang="en-US"/>
          </a:p>
        </p:txBody>
      </p:sp>
    </p:spTree>
    <p:extLst>
      <p:ext uri="{BB962C8B-B14F-4D97-AF65-F5344CB8AC3E}">
        <p14:creationId xmlns:p14="http://schemas.microsoft.com/office/powerpoint/2010/main" val="3961835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
            <a:extLst>
              <a:ext uri="{FF2B5EF4-FFF2-40B4-BE49-F238E27FC236}">
                <a16:creationId xmlns:a16="http://schemas.microsoft.com/office/drawing/2014/main" id="{EA2CD01A-34CA-D198-3767-AB9E575769BF}"/>
              </a:ext>
            </a:extLst>
          </p:cNvPr>
          <p:cNvSpPr txBox="1">
            <a:spLocks/>
          </p:cNvSpPr>
          <p:nvPr/>
        </p:nvSpPr>
        <p:spPr>
          <a:xfrm>
            <a:off x="174812" y="642519"/>
            <a:ext cx="4760786" cy="498155"/>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dirty="0">
                <a:solidFill>
                  <a:srgbClr val="0070C0"/>
                </a:solidFill>
                <a:latin typeface="Meiryo UI" panose="020B0604030504040204" pitchFamily="50" charset="-128"/>
                <a:ea typeface="Meiryo UI" panose="020B0604030504040204" pitchFamily="50" charset="-128"/>
              </a:rPr>
              <a:t>　</a:t>
            </a:r>
            <a:r>
              <a:rPr lang="ja-JP" altLang="en-US" sz="2000" b="1" dirty="0">
                <a:solidFill>
                  <a:srgbClr val="0070C0"/>
                </a:solidFill>
                <a:latin typeface="Meiryo UI" panose="020B0604030504040204" pitchFamily="50" charset="-128"/>
                <a:ea typeface="Meiryo UI" panose="020B0604030504040204" pitchFamily="50" charset="-128"/>
              </a:rPr>
              <a:t>（参考）暴力団関係者について</a:t>
            </a:r>
          </a:p>
        </p:txBody>
      </p:sp>
      <p:sp>
        <p:nvSpPr>
          <p:cNvPr id="7" name="テキスト プレースホルダー 2">
            <a:extLst>
              <a:ext uri="{FF2B5EF4-FFF2-40B4-BE49-F238E27FC236}">
                <a16:creationId xmlns:a16="http://schemas.microsoft.com/office/drawing/2014/main" id="{961B7508-1982-D1C2-26F5-90E18CEC093C}"/>
              </a:ext>
            </a:extLst>
          </p:cNvPr>
          <p:cNvSpPr txBox="1">
            <a:spLocks/>
          </p:cNvSpPr>
          <p:nvPr/>
        </p:nvSpPr>
        <p:spPr>
          <a:xfrm>
            <a:off x="174812" y="1140674"/>
            <a:ext cx="8088406" cy="498156"/>
          </a:xfrm>
          <a:prstGeom prst="rect">
            <a:avLst/>
          </a:prstGeom>
        </p:spPr>
        <p:txBody>
          <a:bodyPr vert="horz" lIns="91440" tIns="45720" rIns="91440" bIns="4572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Bef>
                <a:spcPts val="300"/>
              </a:spcBef>
              <a:buNone/>
            </a:pPr>
            <a:r>
              <a:rPr lang="ja-JP" altLang="en-US" sz="1400" dirty="0">
                <a:latin typeface="Meiryo UI" panose="020B0604030504040204" pitchFamily="50" charset="-128"/>
                <a:ea typeface="Meiryo UI" panose="020B0604030504040204" pitchFamily="50" charset="-128"/>
              </a:rPr>
              <a:t>　✿　次の１</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３のいずれかに該当する者が、団体の構成員に含まれている場合、補助対象となりません。</a:t>
            </a:r>
          </a:p>
        </p:txBody>
      </p:sp>
      <p:graphicFrame>
        <p:nvGraphicFramePr>
          <p:cNvPr id="8" name="表 7">
            <a:extLst>
              <a:ext uri="{FF2B5EF4-FFF2-40B4-BE49-F238E27FC236}">
                <a16:creationId xmlns:a16="http://schemas.microsoft.com/office/drawing/2014/main" id="{1C1020C1-BB1D-BF10-4105-89015E159060}"/>
              </a:ext>
            </a:extLst>
          </p:cNvPr>
          <p:cNvGraphicFramePr>
            <a:graphicFrameLocks noGrp="1"/>
          </p:cNvGraphicFramePr>
          <p:nvPr>
            <p:extLst>
              <p:ext uri="{D42A27DB-BD31-4B8C-83A1-F6EECF244321}">
                <p14:modId xmlns:p14="http://schemas.microsoft.com/office/powerpoint/2010/main" val="1355754203"/>
              </p:ext>
            </p:extLst>
          </p:nvPr>
        </p:nvGraphicFramePr>
        <p:xfrm>
          <a:off x="289112" y="1638829"/>
          <a:ext cx="8565775" cy="4854044"/>
        </p:xfrm>
        <a:graphic>
          <a:graphicData uri="http://schemas.openxmlformats.org/drawingml/2006/table">
            <a:tbl>
              <a:tblPr/>
              <a:tblGrid>
                <a:gridCol w="1725955">
                  <a:extLst>
                    <a:ext uri="{9D8B030D-6E8A-4147-A177-3AD203B41FA5}">
                      <a16:colId xmlns:a16="http://schemas.microsoft.com/office/drawing/2014/main" val="4153110725"/>
                    </a:ext>
                  </a:extLst>
                </a:gridCol>
                <a:gridCol w="6839820">
                  <a:extLst>
                    <a:ext uri="{9D8B030D-6E8A-4147-A177-3AD203B41FA5}">
                      <a16:colId xmlns:a16="http://schemas.microsoft.com/office/drawing/2014/main" val="1014295220"/>
                    </a:ext>
                  </a:extLst>
                </a:gridCol>
              </a:tblGrid>
              <a:tr h="386861">
                <a:tc>
                  <a:txBody>
                    <a:bodyPr/>
                    <a:lstStyle/>
                    <a:p>
                      <a:pPr algn="ctr"/>
                      <a:r>
                        <a:rPr kumimoji="1" lang="ja-JP" altLang="en-US" sz="1100" dirty="0">
                          <a:solidFill>
                            <a:schemeClr val="tx1"/>
                          </a:solidFill>
                          <a:latin typeface="Meiryo UI" panose="020B0604030504040204" pitchFamily="50" charset="-128"/>
                          <a:ea typeface="Meiryo UI" panose="020B0604030504040204" pitchFamily="50" charset="-128"/>
                        </a:rPr>
                        <a:t>区　分</a:t>
                      </a: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kumimoji="1" lang="ja-JP" altLang="en-US" sz="1100" dirty="0">
                          <a:solidFill>
                            <a:schemeClr val="tx1"/>
                          </a:solidFill>
                          <a:latin typeface="Meiryo UI" panose="020B0604030504040204" pitchFamily="50" charset="-128"/>
                          <a:ea typeface="Meiryo UI" panose="020B0604030504040204" pitchFamily="50" charset="-128"/>
                        </a:rPr>
                        <a:t>内　　　　容</a:t>
                      </a:r>
                    </a:p>
                  </a:txBody>
                  <a:tcPr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90005097"/>
                  </a:ext>
                </a:extLst>
              </a:tr>
              <a:tr h="790793">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１　暴力団員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暴力団員による不当な行為の防止等に関する法律第２条第６号に規定する暴力団員をいいます。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6934944"/>
                  </a:ext>
                </a:extLst>
              </a:tr>
              <a:tr h="2573609">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２　暴力団密接関係者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次のいずれかに該当する者をいいます。</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ア   その行うべき事業の経営若しくは運営を暴力団若しくは暴力団員等（暴力団員及び県公安委員会公表者をいう。</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　以下この項目において同じ。）に行わせ、経営上若しくは運営上の重要事項の決定に暴力団若しくは暴力団員等を</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en-US" altLang="ja-JP" sz="1100" dirty="0">
                          <a:solidFill>
                            <a:schemeClr val="tx1"/>
                          </a:solidFill>
                          <a:latin typeface="Meiryo UI" panose="020B0604030504040204" pitchFamily="50" charset="-128"/>
                          <a:ea typeface="Meiryo UI" panose="020B0604030504040204" pitchFamily="50" charset="-128"/>
                        </a:rPr>
                        <a:t>  </a:t>
                      </a:r>
                      <a:r>
                        <a:rPr kumimoji="1" lang="ja-JP" altLang="en-US" sz="1100" dirty="0">
                          <a:solidFill>
                            <a:schemeClr val="tx1"/>
                          </a:solidFill>
                          <a:latin typeface="Meiryo UI" panose="020B0604030504040204" pitchFamily="50" charset="-128"/>
                          <a:ea typeface="Meiryo UI" panose="020B0604030504040204" pitchFamily="50" charset="-128"/>
                        </a:rPr>
                        <a:t>関与させ、又は暴力団員等を役員若しくは店舗、工場その他の事業所を代表する使用人としている事業者</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イ  暴力団が勢力を誇示するために行う活動若しくは暴力団に特有の行事に参加し、又はこれらの活動若しくは行事の</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en-US" altLang="ja-JP" sz="1100" dirty="0">
                          <a:solidFill>
                            <a:schemeClr val="tx1"/>
                          </a:solidFill>
                          <a:latin typeface="Meiryo UI" panose="020B0604030504040204" pitchFamily="50" charset="-128"/>
                          <a:ea typeface="Meiryo UI" panose="020B0604030504040204" pitchFamily="50" charset="-128"/>
                        </a:rPr>
                        <a:t> </a:t>
                      </a:r>
                      <a:r>
                        <a:rPr kumimoji="1" lang="ja-JP" altLang="en-US" sz="1100" dirty="0">
                          <a:solidFill>
                            <a:schemeClr val="tx1"/>
                          </a:solidFill>
                          <a:latin typeface="Meiryo UI" panose="020B0604030504040204" pitchFamily="50" charset="-128"/>
                          <a:ea typeface="Meiryo UI" panose="020B0604030504040204" pitchFamily="50" charset="-128"/>
                        </a:rPr>
                        <a:t>開催を支援するなど、積極的に暴力団の維持若しくは運営に協力し、又は関与することとなる行為をしている者（事業</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en-US" altLang="ja-JP" sz="1100" dirty="0">
                          <a:solidFill>
                            <a:schemeClr val="tx1"/>
                          </a:solidFill>
                          <a:latin typeface="Meiryo UI" panose="020B0604030504040204" pitchFamily="50" charset="-128"/>
                          <a:ea typeface="Meiryo UI" panose="020B0604030504040204" pitchFamily="50" charset="-128"/>
                        </a:rPr>
                        <a:t> </a:t>
                      </a:r>
                      <a:r>
                        <a:rPr kumimoji="1" lang="ja-JP" altLang="en-US" sz="1100" dirty="0">
                          <a:solidFill>
                            <a:schemeClr val="tx1"/>
                          </a:solidFill>
                          <a:latin typeface="Meiryo UI" panose="020B0604030504040204" pitchFamily="50" charset="-128"/>
                          <a:ea typeface="Meiryo UI" panose="020B0604030504040204" pitchFamily="50" charset="-128"/>
                        </a:rPr>
                        <a:t>者を含む。）</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ウ  暴力団員とゴルフ、飲食（生活上必要な日常の食事を除く。）、旅行その他の遊興をしばしば共にし、又は暴力団</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en-US" altLang="ja-JP" sz="1100" dirty="0">
                          <a:solidFill>
                            <a:schemeClr val="tx1"/>
                          </a:solidFill>
                          <a:latin typeface="Meiryo UI" panose="020B0604030504040204" pitchFamily="50" charset="-128"/>
                          <a:ea typeface="Meiryo UI" panose="020B0604030504040204" pitchFamily="50" charset="-128"/>
                        </a:rPr>
                        <a:t>  </a:t>
                      </a:r>
                      <a:r>
                        <a:rPr kumimoji="1" lang="ja-JP" altLang="en-US" sz="1100" dirty="0">
                          <a:solidFill>
                            <a:schemeClr val="tx1"/>
                          </a:solidFill>
                          <a:latin typeface="Meiryo UI" panose="020B0604030504040204" pitchFamily="50" charset="-128"/>
                          <a:ea typeface="Meiryo UI" panose="020B0604030504040204" pitchFamily="50" charset="-128"/>
                        </a:rPr>
                        <a:t>若しくは暴力団員と社会通念上形式的又は儀礼的なものと認められる限度を超えた贈答を行うなど、暴力団又は暴</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en-US" altLang="ja-JP" sz="1100" dirty="0">
                          <a:solidFill>
                            <a:schemeClr val="tx1"/>
                          </a:solidFill>
                          <a:latin typeface="Meiryo UI" panose="020B0604030504040204" pitchFamily="50" charset="-128"/>
                          <a:ea typeface="Meiryo UI" panose="020B0604030504040204" pitchFamily="50" charset="-128"/>
                        </a:rPr>
                        <a:t>  </a:t>
                      </a:r>
                      <a:r>
                        <a:rPr kumimoji="1" lang="ja-JP" altLang="en-US" sz="1100" dirty="0">
                          <a:solidFill>
                            <a:schemeClr val="tx1"/>
                          </a:solidFill>
                          <a:latin typeface="Meiryo UI" panose="020B0604030504040204" pitchFamily="50" charset="-128"/>
                          <a:ea typeface="Meiryo UI" panose="020B0604030504040204" pitchFamily="50" charset="-128"/>
                        </a:rPr>
                        <a:t>力団員と社会的に非難されるべき関係を有している者（事業者を含む。）</a:t>
                      </a:r>
                      <a:endParaRPr kumimoji="1" lang="en-US" altLang="ja-JP" sz="1100" dirty="0">
                        <a:solidFill>
                          <a:schemeClr val="tx1"/>
                        </a:solidFill>
                        <a:latin typeface="Meiryo UI" panose="020B0604030504040204" pitchFamily="50" charset="-128"/>
                        <a:ea typeface="Meiryo UI" panose="020B0604030504040204" pitchFamily="50" charset="-128"/>
                      </a:endParaRPr>
                    </a:p>
                    <a:p>
                      <a:r>
                        <a:rPr kumimoji="1" lang="ja-JP" altLang="en-US" sz="1100" dirty="0">
                          <a:solidFill>
                            <a:schemeClr val="tx1"/>
                          </a:solidFill>
                          <a:latin typeface="Meiryo UI" panose="020B0604030504040204" pitchFamily="50" charset="-128"/>
                          <a:ea typeface="Meiryo UI" panose="020B0604030504040204" pitchFamily="50" charset="-128"/>
                        </a:rPr>
                        <a:t>エ　事情を知って、上記アからウまでの</a:t>
                      </a:r>
                      <a:r>
                        <a:rPr kumimoji="1" lang="ja-JP" altLang="en-US" sz="1100" spc="-100" baseline="0" dirty="0">
                          <a:solidFill>
                            <a:schemeClr val="tx1"/>
                          </a:solidFill>
                          <a:latin typeface="Meiryo UI" panose="020B0604030504040204" pitchFamily="50" charset="-128"/>
                          <a:ea typeface="Meiryo UI" panose="020B0604030504040204" pitchFamily="50" charset="-128"/>
                        </a:rPr>
                        <a:t>者を利用している者（事業者を含む。）</a:t>
                      </a:r>
                      <a:endParaRPr kumimoji="1" lang="en-US" altLang="ja-JP" sz="1100" spc="-100" baseline="0" dirty="0">
                        <a:solidFill>
                          <a:schemeClr val="tx1"/>
                        </a:solidFill>
                        <a:latin typeface="Meiryo UI" panose="020B0604030504040204" pitchFamily="50" charset="-128"/>
                        <a:ea typeface="Meiryo UI" panose="020B0604030504040204" pitchFamily="50" charset="-128"/>
                      </a:endParaRPr>
                    </a:p>
                    <a:p>
                      <a:r>
                        <a:rPr kumimoji="1" lang="ja-JP" altLang="en-US" sz="1100" spc="0" baseline="0" dirty="0">
                          <a:solidFill>
                            <a:schemeClr val="tx1"/>
                          </a:solidFill>
                          <a:latin typeface="Meiryo UI" panose="020B0604030504040204" pitchFamily="50" charset="-128"/>
                          <a:ea typeface="Meiryo UI" panose="020B0604030504040204" pitchFamily="50" charset="-128"/>
                        </a:rPr>
                        <a:t>オ　事情を知って、上記アからウまでの者に資金等を供給し、又は便宜を供与している者（事業者を含む。）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9906879"/>
                  </a:ext>
                </a:extLst>
              </a:tr>
              <a:tr h="1102781">
                <a:tc>
                  <a:txBody>
                    <a:bodyPr/>
                    <a:lstStyle/>
                    <a:p>
                      <a:r>
                        <a:rPr kumimoji="1" lang="ja-JP" altLang="en-US" sz="1100" dirty="0">
                          <a:solidFill>
                            <a:schemeClr val="tx1"/>
                          </a:solidFill>
                          <a:latin typeface="Meiryo UI" panose="020B0604030504040204" pitchFamily="50" charset="-128"/>
                          <a:ea typeface="Meiryo UI" panose="020B0604030504040204" pitchFamily="50" charset="-128"/>
                        </a:rPr>
                        <a:t>３　県公安委員会公表者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eiryo UI" panose="020B0604030504040204" pitchFamily="50" charset="-128"/>
                          <a:ea typeface="Meiryo UI" panose="020B0604030504040204" pitchFamily="50" charset="-128"/>
                        </a:rPr>
                        <a:t>暴力団への利益供与を行ったことなどにより、広島県暴力団排除条例第</a:t>
                      </a:r>
                      <a:r>
                        <a:rPr kumimoji="1" lang="en-US" altLang="ja-JP" sz="1100" dirty="0">
                          <a:solidFill>
                            <a:schemeClr val="tx1"/>
                          </a:solidFill>
                          <a:latin typeface="Meiryo UI" panose="020B0604030504040204" pitchFamily="50" charset="-128"/>
                          <a:ea typeface="Meiryo UI" panose="020B0604030504040204" pitchFamily="50" charset="-128"/>
                        </a:rPr>
                        <a:t>19</a:t>
                      </a:r>
                      <a:r>
                        <a:rPr kumimoji="1" lang="ja-JP" altLang="en-US" sz="1100" dirty="0">
                          <a:solidFill>
                            <a:schemeClr val="tx1"/>
                          </a:solidFill>
                          <a:latin typeface="Meiryo UI" panose="020B0604030504040204" pitchFamily="50" charset="-128"/>
                          <a:ea typeface="Meiryo UI" panose="020B0604030504040204" pitchFamily="50" charset="-128"/>
                        </a:rPr>
                        <a:t>条第３項の規定による公表が現に行われている者をいいます。</a:t>
                      </a:r>
                      <a:endParaRPr kumimoji="1" lang="en-US" altLang="ja-JP"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0853650"/>
                  </a:ext>
                </a:extLst>
              </a:tr>
            </a:tbl>
          </a:graphicData>
        </a:graphic>
      </p:graphicFrame>
      <p:pic>
        <p:nvPicPr>
          <p:cNvPr id="2" name="図 1">
            <a:extLst>
              <a:ext uri="{FF2B5EF4-FFF2-40B4-BE49-F238E27FC236}">
                <a16:creationId xmlns:a16="http://schemas.microsoft.com/office/drawing/2014/main" id="{BD9C0C3A-7DDB-0A02-ABE2-F780DF605CAF}"/>
              </a:ext>
            </a:extLst>
          </p:cNvPr>
          <p:cNvPicPr>
            <a:picLocks noChangeAspect="1"/>
          </p:cNvPicPr>
          <p:nvPr/>
        </p:nvPicPr>
        <p:blipFill>
          <a:blip r:embed="rId2"/>
          <a:stretch>
            <a:fillRect/>
          </a:stretch>
        </p:blipFill>
        <p:spPr>
          <a:xfrm>
            <a:off x="8030468" y="135302"/>
            <a:ext cx="938720" cy="873228"/>
          </a:xfrm>
          <a:prstGeom prst="rect">
            <a:avLst/>
          </a:prstGeom>
        </p:spPr>
      </p:pic>
      <p:sp>
        <p:nvSpPr>
          <p:cNvPr id="3" name="スライド番号プレースホルダー 2">
            <a:extLst>
              <a:ext uri="{FF2B5EF4-FFF2-40B4-BE49-F238E27FC236}">
                <a16:creationId xmlns:a16="http://schemas.microsoft.com/office/drawing/2014/main" id="{65833521-DA9E-01B4-81EA-C9A534283327}"/>
              </a:ext>
            </a:extLst>
          </p:cNvPr>
          <p:cNvSpPr>
            <a:spLocks noGrp="1"/>
          </p:cNvSpPr>
          <p:nvPr>
            <p:ph type="sldNum" sz="quarter" idx="12"/>
          </p:nvPr>
        </p:nvSpPr>
        <p:spPr/>
        <p:txBody>
          <a:bodyPr/>
          <a:lstStyle/>
          <a:p>
            <a:fld id="{E0688C86-5EC1-4ACA-A965-93E45DB200B0}" type="slidenum">
              <a:rPr kumimoji="1" lang="ja-JP" altLang="en-US" smtClean="0"/>
              <a:t>6</a:t>
            </a:fld>
            <a:endParaRPr kumimoji="1" lang="ja-JP" altLang="en-US"/>
          </a:p>
        </p:txBody>
      </p:sp>
    </p:spTree>
    <p:extLst>
      <p:ext uri="{BB962C8B-B14F-4D97-AF65-F5344CB8AC3E}">
        <p14:creationId xmlns:p14="http://schemas.microsoft.com/office/powerpoint/2010/main" val="40074521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四角形: 角を丸くする 2">
            <a:extLst>
              <a:ext uri="{FF2B5EF4-FFF2-40B4-BE49-F238E27FC236}">
                <a16:creationId xmlns:a16="http://schemas.microsoft.com/office/drawing/2014/main" id="{339947AA-7CA1-1A97-B604-BE1C25C1831A}"/>
              </a:ext>
            </a:extLst>
          </p:cNvPr>
          <p:cNvSpPr/>
          <p:nvPr/>
        </p:nvSpPr>
        <p:spPr>
          <a:xfrm>
            <a:off x="52668" y="1008530"/>
            <a:ext cx="8878420" cy="5791722"/>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図 3">
            <a:extLst>
              <a:ext uri="{FF2B5EF4-FFF2-40B4-BE49-F238E27FC236}">
                <a16:creationId xmlns:a16="http://schemas.microsoft.com/office/drawing/2014/main" id="{7532C341-12F5-91B2-23C9-EBF53ED4EFEC}"/>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9AFFCA1F-6F60-FDAE-4029-3EE177A09B59}"/>
              </a:ext>
            </a:extLst>
          </p:cNvPr>
          <p:cNvSpPr>
            <a:spLocks noGrp="1"/>
          </p:cNvSpPr>
          <p:nvPr>
            <p:ph type="title"/>
          </p:nvPr>
        </p:nvSpPr>
        <p:spPr>
          <a:xfrm>
            <a:off x="212912" y="249072"/>
            <a:ext cx="3601321" cy="948267"/>
          </a:xfrm>
        </p:spPr>
        <p:txBody>
          <a:bodyPr>
            <a:normAutofit/>
          </a:bodyPr>
          <a:lstStyle/>
          <a:p>
            <a:r>
              <a:rPr kumimoji="1" lang="ja-JP" altLang="en-US" sz="2000" dirty="0">
                <a:solidFill>
                  <a:srgbClr val="0070C0"/>
                </a:solidFill>
                <a:latin typeface="Meiryo UI" panose="020B0604030504040204" pitchFamily="50" charset="-128"/>
                <a:ea typeface="Meiryo UI" panose="020B0604030504040204" pitchFamily="50" charset="-128"/>
              </a:rPr>
              <a:t>②　</a:t>
            </a:r>
            <a:r>
              <a:rPr kumimoji="1" lang="ja-JP" altLang="en-US" sz="2000" b="1" dirty="0">
                <a:solidFill>
                  <a:srgbClr val="0070C0"/>
                </a:solidFill>
                <a:latin typeface="Meiryo UI" panose="020B0604030504040204" pitchFamily="50" charset="-128"/>
                <a:ea typeface="Meiryo UI" panose="020B0604030504040204" pitchFamily="50" charset="-128"/>
              </a:rPr>
              <a:t>補助の対象となる事業は？</a:t>
            </a:r>
          </a:p>
        </p:txBody>
      </p:sp>
      <p:sp>
        <p:nvSpPr>
          <p:cNvPr id="6" name="テキスト プレースホルダー 2">
            <a:extLst>
              <a:ext uri="{FF2B5EF4-FFF2-40B4-BE49-F238E27FC236}">
                <a16:creationId xmlns:a16="http://schemas.microsoft.com/office/drawing/2014/main" id="{E1FC9B31-A342-F5CF-EB5C-E30B05D873B2}"/>
              </a:ext>
            </a:extLst>
          </p:cNvPr>
          <p:cNvSpPr txBox="1">
            <a:spLocks/>
          </p:cNvSpPr>
          <p:nvPr/>
        </p:nvSpPr>
        <p:spPr>
          <a:xfrm>
            <a:off x="524436" y="1070528"/>
            <a:ext cx="8619564" cy="57028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補助対象事業は、次</a:t>
            </a:r>
            <a:r>
              <a:rPr lang="ja-JP" altLang="en-US" sz="1400" dirty="0">
                <a:latin typeface="Meiryo UI" panose="020B0604030504040204" pitchFamily="50" charset="-128"/>
                <a:ea typeface="Meiryo UI" panose="020B0604030504040204" pitchFamily="50" charset="-128"/>
              </a:rPr>
              <a:t>のア～エ</a:t>
            </a:r>
            <a:r>
              <a:rPr lang="ja-JP" altLang="ja-JP" sz="1400" dirty="0">
                <a:latin typeface="Meiryo UI" panose="020B0604030504040204" pitchFamily="50" charset="-128"/>
                <a:ea typeface="Meiryo UI" panose="020B0604030504040204" pitchFamily="50" charset="-128"/>
              </a:rPr>
              <a:t>を全て満たす事業</a:t>
            </a:r>
            <a:r>
              <a:rPr lang="ja-JP" altLang="en-US" sz="1400" dirty="0">
                <a:latin typeface="Meiryo UI" panose="020B0604030504040204" pitchFamily="50" charset="-128"/>
                <a:ea typeface="Meiryo UI" panose="020B0604030504040204" pitchFamily="50" charset="-128"/>
              </a:rPr>
              <a:t>をいいます</a:t>
            </a:r>
            <a:r>
              <a:rPr lang="ja-JP" altLang="ja-JP" sz="1400" dirty="0">
                <a:latin typeface="Meiryo UI" panose="020B0604030504040204" pitchFamily="50" charset="-128"/>
                <a:ea typeface="Meiryo UI" panose="020B0604030504040204" pitchFamily="50" charset="-128"/>
              </a:rPr>
              <a:t>。</a:t>
            </a:r>
            <a:endParaRPr lang="en-US" altLang="ja-JP" sz="1400" dirty="0">
              <a:latin typeface="Meiryo UI" panose="020B0604030504040204" pitchFamily="50" charset="-128"/>
              <a:ea typeface="Meiryo UI" panose="020B0604030504040204" pitchFamily="50" charset="-128"/>
            </a:endParaRPr>
          </a:p>
          <a:p>
            <a:pPr marL="0" indent="0">
              <a:buNone/>
            </a:pPr>
            <a:r>
              <a:rPr lang="ja-JP" altLang="en-US" sz="1400" dirty="0">
                <a:latin typeface="Meiryo UI" panose="020B0604030504040204" pitchFamily="50" charset="-128"/>
                <a:ea typeface="Meiryo UI" panose="020B0604030504040204" pitchFamily="50" charset="-128"/>
              </a:rPr>
              <a:t>ア　</a:t>
            </a:r>
            <a:r>
              <a:rPr lang="ja-JP" altLang="ja-JP" sz="1400" dirty="0">
                <a:latin typeface="Meiryo UI" panose="020B0604030504040204" pitchFamily="50" charset="-128"/>
                <a:ea typeface="Meiryo UI" panose="020B0604030504040204" pitchFamily="50" charset="-128"/>
              </a:rPr>
              <a:t>補助対象団体</a:t>
            </a:r>
            <a:r>
              <a:rPr lang="ja-JP" altLang="en-US" sz="1400" dirty="0">
                <a:latin typeface="Meiryo UI" panose="020B0604030504040204" pitchFamily="50" charset="-128"/>
                <a:ea typeface="Meiryo UI" panose="020B0604030504040204" pitchFamily="50" charset="-128"/>
              </a:rPr>
              <a:t>（５ページ参照）</a:t>
            </a:r>
            <a:r>
              <a:rPr lang="ja-JP" altLang="ja-JP" sz="1400" dirty="0">
                <a:latin typeface="Meiryo UI" panose="020B0604030504040204" pitchFamily="50" charset="-128"/>
                <a:ea typeface="Meiryo UI" panose="020B0604030504040204" pitchFamily="50" charset="-128"/>
              </a:rPr>
              <a:t>が主体となって実施</a:t>
            </a:r>
            <a:r>
              <a:rPr lang="ja-JP" altLang="en-US" sz="1400" dirty="0">
                <a:latin typeface="Meiryo UI" panose="020B0604030504040204" pitchFamily="50" charset="-128"/>
                <a:ea typeface="Meiryo UI" panose="020B0604030504040204" pitchFamily="50" charset="-128"/>
              </a:rPr>
              <a:t>する</a:t>
            </a:r>
            <a:r>
              <a:rPr lang="ja-JP" altLang="ja-JP" sz="1400" dirty="0">
                <a:latin typeface="Meiryo UI" panose="020B0604030504040204" pitchFamily="50" charset="-128"/>
                <a:ea typeface="Meiryo UI" panose="020B0604030504040204" pitchFamily="50" charset="-128"/>
              </a:rPr>
              <a:t>個別プロジェクト</a:t>
            </a:r>
            <a:r>
              <a:rPr lang="ja-JP" altLang="en-US" sz="1400" dirty="0">
                <a:latin typeface="Meiryo UI" panose="020B0604030504040204" pitchFamily="50" charset="-128"/>
                <a:ea typeface="Meiryo UI" panose="020B0604030504040204" pitchFamily="50" charset="-128"/>
              </a:rPr>
              <a:t>（４ページ参照）であること。</a:t>
            </a:r>
            <a:endParaRPr lang="en-US" altLang="ja-JP" sz="1400" dirty="0">
              <a:latin typeface="Meiryo UI" panose="020B0604030504040204" pitchFamily="50" charset="-128"/>
              <a:ea typeface="Meiryo UI" panose="020B0604030504040204" pitchFamily="50" charset="-128"/>
            </a:endParaRPr>
          </a:p>
          <a:p>
            <a:pPr marL="0" indent="0">
              <a:buNone/>
            </a:pPr>
            <a:r>
              <a:rPr lang="ja-JP" altLang="en-US" sz="1400" dirty="0">
                <a:latin typeface="Meiryo UI" panose="020B0604030504040204" pitchFamily="50" charset="-128"/>
                <a:ea typeface="Meiryo UI" panose="020B0604030504040204" pitchFamily="50" charset="-128"/>
              </a:rPr>
              <a:t>イ</a:t>
            </a:r>
            <a:r>
              <a:rPr lang="ja-JP" altLang="ja-JP" sz="1400" dirty="0">
                <a:latin typeface="Meiryo UI" panose="020B0604030504040204" pitchFamily="50" charset="-128"/>
                <a:ea typeface="Meiryo UI" panose="020B0604030504040204" pitchFamily="50" charset="-128"/>
              </a:rPr>
              <a:t>　補助申請年度の翌年度から、３年以上継続し、かつ</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３</a:t>
            </a:r>
            <a:r>
              <a:rPr lang="ja-JP" altLang="en-US" sz="1400" dirty="0">
                <a:latin typeface="Meiryo UI" panose="020B0604030504040204" pitchFamily="50" charset="-128"/>
                <a:ea typeface="Meiryo UI" panose="020B0604030504040204" pitchFamily="50" charset="-128"/>
              </a:rPr>
              <a:t>年</a:t>
            </a:r>
            <a:r>
              <a:rPr lang="ja-JP" altLang="ja-JP" sz="1400" dirty="0">
                <a:latin typeface="Meiryo UI" panose="020B0604030504040204" pitchFamily="50" charset="-128"/>
                <a:ea typeface="Meiryo UI" panose="020B0604030504040204" pitchFamily="50" charset="-128"/>
              </a:rPr>
              <a:t>以内に単年度の経常収支が黒字化できる見込みが</a:t>
            </a:r>
            <a:endParaRPr lang="en-US" altLang="ja-JP" sz="1400" dirty="0">
              <a:latin typeface="Meiryo UI" panose="020B0604030504040204" pitchFamily="50" charset="-128"/>
              <a:ea typeface="Meiryo UI" panose="020B0604030504040204" pitchFamily="50" charset="-128"/>
            </a:endParaRPr>
          </a:p>
          <a:p>
            <a:pPr marL="0" indent="0">
              <a:spcBef>
                <a:spcPts val="0"/>
              </a:spcBef>
              <a:buNone/>
            </a:pP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あること。</a:t>
            </a:r>
          </a:p>
          <a:p>
            <a:pPr marL="0" indent="0">
              <a:buNone/>
            </a:pPr>
            <a:r>
              <a:rPr lang="ja-JP" altLang="en-US" sz="1400" dirty="0">
                <a:latin typeface="Meiryo UI" panose="020B0604030504040204" pitchFamily="50" charset="-128"/>
                <a:ea typeface="Meiryo UI" panose="020B0604030504040204" pitchFamily="50" charset="-128"/>
              </a:rPr>
              <a:t>ウ</a:t>
            </a:r>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広島</a:t>
            </a:r>
            <a:r>
              <a:rPr lang="ja-JP" altLang="ja-JP" sz="1400" dirty="0">
                <a:latin typeface="Meiryo UI" panose="020B0604030504040204" pitchFamily="50" charset="-128"/>
                <a:ea typeface="Meiryo UI" panose="020B0604030504040204" pitchFamily="50" charset="-128"/>
              </a:rPr>
              <a:t>市</a:t>
            </a:r>
            <a:r>
              <a:rPr lang="ja-JP" altLang="en-US" sz="1400" dirty="0">
                <a:latin typeface="Meiryo UI" panose="020B0604030504040204" pitchFamily="50" charset="-128"/>
                <a:ea typeface="Meiryo UI" panose="020B0604030504040204" pitchFamily="50" charset="-128"/>
              </a:rPr>
              <a:t>に</a:t>
            </a:r>
            <a:r>
              <a:rPr lang="ja-JP" altLang="ja-JP" sz="1400" dirty="0">
                <a:latin typeface="Meiryo UI" panose="020B0604030504040204" pitchFamily="50" charset="-128"/>
                <a:ea typeface="Meiryo UI" panose="020B0604030504040204" pitchFamily="50" charset="-128"/>
              </a:rPr>
              <a:t>対象地域</a:t>
            </a:r>
            <a:r>
              <a:rPr lang="ja-JP" altLang="en-US"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）があ</a:t>
            </a:r>
            <a:r>
              <a:rPr lang="ja-JP" altLang="ja-JP" sz="1400" dirty="0">
                <a:latin typeface="Meiryo UI" panose="020B0604030504040204" pitchFamily="50" charset="-128"/>
                <a:ea typeface="Meiryo UI" panose="020B0604030504040204" pitchFamily="50" charset="-128"/>
              </a:rPr>
              <a:t>ること。</a:t>
            </a:r>
          </a:p>
          <a:p>
            <a:pPr marL="0" indent="0">
              <a:buNone/>
            </a:pPr>
            <a:r>
              <a:rPr lang="ja-JP" altLang="en-US" sz="1400" dirty="0">
                <a:latin typeface="Meiryo UI" panose="020B0604030504040204" pitchFamily="50" charset="-128"/>
                <a:ea typeface="Meiryo UI" panose="020B0604030504040204" pitchFamily="50" charset="-128"/>
              </a:rPr>
              <a:t>エ</a:t>
            </a:r>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事故等に備えた保険に加入していること。</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pPr marL="0" indent="0">
              <a:buNone/>
            </a:pP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上記</a:t>
            </a:r>
            <a:r>
              <a:rPr lang="ja-JP" altLang="ja-JP" sz="1400" dirty="0">
                <a:latin typeface="Meiryo UI" panose="020B0604030504040204" pitchFamily="50" charset="-128"/>
                <a:ea typeface="Meiryo UI" panose="020B0604030504040204" pitchFamily="50" charset="-128"/>
              </a:rPr>
              <a:t>にかかわらず、次の</a:t>
            </a:r>
            <a:r>
              <a:rPr lang="ja-JP" altLang="en-US" sz="1400" dirty="0">
                <a:latin typeface="Meiryo UI" panose="020B0604030504040204" pitchFamily="50" charset="-128"/>
                <a:ea typeface="Meiryo UI" panose="020B0604030504040204" pitchFamily="50" charset="-128"/>
              </a:rPr>
              <a:t>ア～オの</a:t>
            </a:r>
            <a:r>
              <a:rPr lang="ja-JP" altLang="ja-JP" sz="1400" dirty="0">
                <a:latin typeface="Meiryo UI" panose="020B0604030504040204" pitchFamily="50" charset="-128"/>
                <a:ea typeface="Meiryo UI" panose="020B0604030504040204" pitchFamily="50" charset="-128"/>
              </a:rPr>
              <a:t>いずれかに該当する事業は、補助対象事業と</a:t>
            </a:r>
            <a:r>
              <a:rPr lang="ja-JP" altLang="en-US" sz="1400" dirty="0">
                <a:latin typeface="Meiryo UI" panose="020B0604030504040204" pitchFamily="50" charset="-128"/>
                <a:ea typeface="Meiryo UI" panose="020B0604030504040204" pitchFamily="50" charset="-128"/>
              </a:rPr>
              <a:t>なりません</a:t>
            </a:r>
            <a:r>
              <a:rPr lang="ja-JP" altLang="ja-JP" sz="1400" dirty="0">
                <a:latin typeface="Meiryo UI" panose="020B0604030504040204" pitchFamily="50" charset="-128"/>
                <a:ea typeface="Meiryo UI" panose="020B0604030504040204" pitchFamily="50" charset="-128"/>
              </a:rPr>
              <a:t>。 </a:t>
            </a:r>
            <a:endParaRPr lang="en-US" altLang="ja-JP" sz="1400" dirty="0">
              <a:latin typeface="Meiryo UI" panose="020B0604030504040204" pitchFamily="50" charset="-128"/>
              <a:ea typeface="Meiryo UI" panose="020B0604030504040204" pitchFamily="50" charset="-128"/>
            </a:endParaRPr>
          </a:p>
          <a:p>
            <a:pPr marL="0" indent="0">
              <a:buNone/>
            </a:pPr>
            <a:r>
              <a:rPr lang="ja-JP" altLang="en-US" sz="1400" dirty="0">
                <a:latin typeface="Meiryo UI" panose="020B0604030504040204" pitchFamily="50" charset="-128"/>
                <a:ea typeface="Meiryo UI" panose="020B0604030504040204" pitchFamily="50" charset="-128"/>
              </a:rPr>
              <a:t>ア</a:t>
            </a:r>
            <a:r>
              <a:rPr lang="ja-JP" altLang="ja-JP" sz="1400" dirty="0">
                <a:latin typeface="Meiryo UI" panose="020B0604030504040204" pitchFamily="50" charset="-128"/>
                <a:ea typeface="Meiryo UI" panose="020B0604030504040204" pitchFamily="50" charset="-128"/>
              </a:rPr>
              <a:t>　補助申請年度の３月３１日までに、立ち上げ支援事業補助金以外の補助金（類似するものを含</a:t>
            </a:r>
            <a:r>
              <a:rPr lang="ja-JP" altLang="en-US" sz="1400" dirty="0">
                <a:latin typeface="Meiryo UI" panose="020B0604030504040204" pitchFamily="50" charset="-128"/>
                <a:ea typeface="Meiryo UI" panose="020B0604030504040204" pitchFamily="50" charset="-128"/>
              </a:rPr>
              <a:t>みます</a:t>
            </a:r>
            <a:r>
              <a:rPr lang="ja-JP" altLang="ja-JP" sz="1400" dirty="0">
                <a:latin typeface="Meiryo UI" panose="020B0604030504040204" pitchFamily="50" charset="-128"/>
                <a:ea typeface="Meiryo UI" panose="020B0604030504040204" pitchFamily="50" charset="-128"/>
              </a:rPr>
              <a:t>。）を</a:t>
            </a:r>
            <a:endParaRPr lang="en-US" altLang="ja-JP" sz="1400" dirty="0">
              <a:latin typeface="Meiryo UI" panose="020B0604030504040204" pitchFamily="50" charset="-128"/>
              <a:ea typeface="Meiryo UI" panose="020B0604030504040204" pitchFamily="50" charset="-128"/>
            </a:endParaRPr>
          </a:p>
          <a:p>
            <a:pPr marL="0" indent="0">
              <a:spcBef>
                <a:spcPts val="0"/>
              </a:spcBef>
              <a:buNone/>
            </a:pPr>
            <a:r>
              <a:rPr lang="en-US" altLang="ja-JP"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受けて実施する事業</a:t>
            </a:r>
          </a:p>
          <a:p>
            <a:pPr marL="0" indent="0">
              <a:buNone/>
            </a:pPr>
            <a:r>
              <a:rPr lang="ja-JP" altLang="en-US" sz="1400" dirty="0">
                <a:latin typeface="Meiryo UI" panose="020B0604030504040204" pitchFamily="50" charset="-128"/>
                <a:ea typeface="Meiryo UI" panose="020B0604030504040204" pitchFamily="50" charset="-128"/>
              </a:rPr>
              <a:t>イ</a:t>
            </a:r>
            <a:r>
              <a:rPr lang="ja-JP"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広島</a:t>
            </a:r>
            <a:r>
              <a:rPr lang="ja-JP" altLang="ja-JP" sz="1400" dirty="0">
                <a:latin typeface="Meiryo UI" panose="020B0604030504040204" pitchFamily="50" charset="-128"/>
                <a:ea typeface="Meiryo UI" panose="020B0604030504040204" pitchFamily="50" charset="-128"/>
              </a:rPr>
              <a:t>市の地域課題と無関係である事業</a:t>
            </a:r>
          </a:p>
          <a:p>
            <a:pPr marL="0" indent="0">
              <a:buNone/>
            </a:pPr>
            <a:r>
              <a:rPr lang="ja-JP" altLang="en-US" sz="1400" dirty="0">
                <a:latin typeface="Meiryo UI" panose="020B0604030504040204" pitchFamily="50" charset="-128"/>
                <a:ea typeface="Meiryo UI" panose="020B0604030504040204" pitchFamily="50" charset="-128"/>
              </a:rPr>
              <a:t>ウ</a:t>
            </a:r>
            <a:r>
              <a:rPr lang="ja-JP" altLang="ja-JP" sz="1400" dirty="0">
                <a:latin typeface="Meiryo UI" panose="020B0604030504040204" pitchFamily="50" charset="-128"/>
                <a:ea typeface="Meiryo UI" panose="020B0604030504040204" pitchFamily="50" charset="-128"/>
              </a:rPr>
              <a:t>　特定の政党、宗教を利する</a:t>
            </a:r>
            <a:r>
              <a:rPr lang="ja-JP" altLang="en-US" sz="1400" dirty="0">
                <a:latin typeface="Meiryo UI" panose="020B0604030504040204" pitchFamily="50" charset="-128"/>
                <a:ea typeface="Meiryo UI" panose="020B0604030504040204" pitchFamily="50" charset="-128"/>
              </a:rPr>
              <a:t>又は害する</a:t>
            </a:r>
            <a:r>
              <a:rPr lang="ja-JP" altLang="ja-JP" sz="1400" dirty="0">
                <a:latin typeface="Meiryo UI" panose="020B0604030504040204" pitchFamily="50" charset="-128"/>
                <a:ea typeface="Meiryo UI" panose="020B0604030504040204" pitchFamily="50" charset="-128"/>
              </a:rPr>
              <a:t>事業</a:t>
            </a:r>
          </a:p>
          <a:p>
            <a:pPr marL="0" indent="0">
              <a:buNone/>
            </a:pPr>
            <a:r>
              <a:rPr lang="ja-JP" altLang="en-US" sz="1400" dirty="0">
                <a:latin typeface="Meiryo UI" panose="020B0604030504040204" pitchFamily="50" charset="-128"/>
                <a:ea typeface="Meiryo UI" panose="020B0604030504040204" pitchFamily="50" charset="-128"/>
              </a:rPr>
              <a:t>エ</a:t>
            </a:r>
            <a:r>
              <a:rPr lang="ja-JP" altLang="ja-JP" sz="1400" dirty="0">
                <a:latin typeface="Meiryo UI" panose="020B0604030504040204" pitchFamily="50" charset="-128"/>
                <a:ea typeface="Meiryo UI" panose="020B0604030504040204" pitchFamily="50" charset="-128"/>
              </a:rPr>
              <a:t>　主要な部分を外部に委託する事業</a:t>
            </a:r>
          </a:p>
          <a:p>
            <a:pPr marL="0" indent="0">
              <a:buNone/>
            </a:pPr>
            <a:r>
              <a:rPr lang="ja-JP" altLang="en-US" sz="1400" dirty="0">
                <a:latin typeface="Meiryo UI" panose="020B0604030504040204" pitchFamily="50" charset="-128"/>
                <a:ea typeface="Meiryo UI" panose="020B0604030504040204" pitchFamily="50" charset="-128"/>
              </a:rPr>
              <a:t>オ</a:t>
            </a:r>
            <a:r>
              <a:rPr lang="ja-JP" altLang="ja-JP" sz="1400" dirty="0">
                <a:latin typeface="Meiryo UI" panose="020B0604030504040204" pitchFamily="50" charset="-128"/>
                <a:ea typeface="Meiryo UI" panose="020B0604030504040204" pitchFamily="50" charset="-128"/>
              </a:rPr>
              <a:t>　その他市長が適当でないと認める事業</a:t>
            </a:r>
            <a:endParaRPr lang="en-US" altLang="ja-JP" sz="1400" dirty="0">
              <a:latin typeface="Meiryo UI" panose="020B0604030504040204" pitchFamily="50" charset="-128"/>
              <a:ea typeface="Meiryo UI" panose="020B0604030504040204" pitchFamily="50" charset="-128"/>
            </a:endParaRPr>
          </a:p>
          <a:p>
            <a:pPr marL="0" indent="0">
              <a:buNone/>
            </a:pPr>
            <a:endParaRPr lang="en-US" altLang="ja-JP" sz="1400" dirty="0">
              <a:latin typeface="Meiryo UI" panose="020B0604030504040204" pitchFamily="50" charset="-128"/>
              <a:ea typeface="Meiryo UI" panose="020B0604030504040204" pitchFamily="50" charset="-128"/>
            </a:endParaRPr>
          </a:p>
          <a:p>
            <a:pPr marL="0" indent="0">
              <a:buNone/>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　「補助対象事業によりサービス提供を受ける住民が居住する地域」</a:t>
            </a:r>
            <a:r>
              <a:rPr lang="ja-JP" altLang="en-US" sz="1200" dirty="0">
                <a:latin typeface="Meiryo UI" panose="020B0604030504040204" pitchFamily="50" charset="-128"/>
                <a:ea typeface="Meiryo UI" panose="020B0604030504040204" pitchFamily="50" charset="-128"/>
              </a:rPr>
              <a:t>　</a:t>
            </a:r>
            <a:endParaRPr lang="en-US" altLang="ja-JP" sz="1200" dirty="0">
              <a:latin typeface="Meiryo UI" panose="020B0604030504040204" pitchFamily="50" charset="-128"/>
              <a:ea typeface="Meiryo UI" panose="020B0604030504040204" pitchFamily="50" charset="-128"/>
            </a:endParaRPr>
          </a:p>
          <a:p>
            <a:pPr marL="0" indent="0">
              <a:buNone/>
            </a:pPr>
            <a:r>
              <a:rPr lang="ja-JP" altLang="en-US" sz="1200" dirty="0">
                <a:latin typeface="Meiryo UI" panose="020B0604030504040204" pitchFamily="50" charset="-128"/>
                <a:ea typeface="Meiryo UI" panose="020B0604030504040204" pitchFamily="50" charset="-128"/>
              </a:rPr>
              <a:t>　　　　例：「広島市内に住む高齢者の通院付き添いをする場合」</a:t>
            </a:r>
            <a:endParaRPr lang="en-US" altLang="ja-JP" sz="1400" dirty="0">
              <a:latin typeface="Meiryo UI" panose="020B0604030504040204" pitchFamily="50" charset="-128"/>
              <a:ea typeface="Meiryo UI" panose="020B0604030504040204" pitchFamily="50" charset="-128"/>
            </a:endParaRPr>
          </a:p>
          <a:p>
            <a:pPr marL="0" indent="0">
              <a:buNone/>
            </a:pPr>
            <a:r>
              <a:rPr lang="ja-JP" altLang="en-US" sz="1400" dirty="0">
                <a:latin typeface="Meiryo UI" panose="020B0604030504040204" pitchFamily="50" charset="-128"/>
                <a:ea typeface="Meiryo UI" panose="020B0604030504040204" pitchFamily="50" charset="-128"/>
              </a:rPr>
              <a:t>　　 「補助対象事業の実施場所が所在する地域」等</a:t>
            </a:r>
            <a:endParaRPr lang="en-US" altLang="ja-JP" sz="1400" dirty="0">
              <a:latin typeface="Meiryo UI" panose="020B0604030504040204" pitchFamily="50" charset="-128"/>
              <a:ea typeface="Meiryo UI" panose="020B0604030504040204" pitchFamily="50" charset="-128"/>
            </a:endParaRPr>
          </a:p>
          <a:p>
            <a:pPr marL="0" indent="0">
              <a:buNone/>
            </a:pPr>
            <a:r>
              <a:rPr lang="ja-JP" altLang="en-US" sz="1400" dirty="0">
                <a:latin typeface="Meiryo UI" panose="020B0604030504040204" pitchFamily="50" charset="-128"/>
                <a:ea typeface="Meiryo UI" panose="020B0604030504040204" pitchFamily="50" charset="-128"/>
              </a:rPr>
              <a:t>　　　 </a:t>
            </a:r>
            <a:r>
              <a:rPr lang="ja-JP" altLang="en-US" sz="1200" dirty="0">
                <a:latin typeface="Meiryo UI" panose="020B0604030504040204" pitchFamily="50" charset="-128"/>
                <a:ea typeface="Meiryo UI" panose="020B0604030504040204" pitchFamily="50" charset="-128"/>
              </a:rPr>
              <a:t>例：「広島市外に住む方が広島市内に所有する農地の草刈りをする場合」</a:t>
            </a:r>
            <a:endParaRPr lang="ja-JP" altLang="en-US" sz="1400" dirty="0">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A8F9E1AA-ED76-8832-D6AC-0EA740D81310}"/>
              </a:ext>
            </a:extLst>
          </p:cNvPr>
          <p:cNvSpPr>
            <a:spLocks noGrp="1"/>
          </p:cNvSpPr>
          <p:nvPr>
            <p:ph type="sldNum" sz="quarter" idx="12"/>
          </p:nvPr>
        </p:nvSpPr>
        <p:spPr/>
        <p:txBody>
          <a:bodyPr/>
          <a:lstStyle/>
          <a:p>
            <a:fld id="{E0688C86-5EC1-4ACA-A965-93E45DB200B0}" type="slidenum">
              <a:rPr kumimoji="1" lang="ja-JP" altLang="en-US" smtClean="0"/>
              <a:t>7</a:t>
            </a:fld>
            <a:endParaRPr kumimoji="1" lang="ja-JP" altLang="en-US"/>
          </a:p>
        </p:txBody>
      </p:sp>
    </p:spTree>
    <p:extLst>
      <p:ext uri="{BB962C8B-B14F-4D97-AF65-F5344CB8AC3E}">
        <p14:creationId xmlns:p14="http://schemas.microsoft.com/office/powerpoint/2010/main" val="27785976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A5A81A0-3BDB-24E7-F279-47086751964B}"/>
              </a:ext>
            </a:extLst>
          </p:cNvPr>
          <p:cNvPicPr>
            <a:picLocks noChangeAspect="1"/>
          </p:cNvPicPr>
          <p:nvPr/>
        </p:nvPicPr>
        <p:blipFill>
          <a:blip r:embed="rId2"/>
          <a:stretch>
            <a:fillRect/>
          </a:stretch>
        </p:blipFill>
        <p:spPr>
          <a:xfrm>
            <a:off x="7976930" y="135301"/>
            <a:ext cx="992258" cy="923031"/>
          </a:xfrm>
          <a:prstGeom prst="rect">
            <a:avLst/>
          </a:prstGeom>
        </p:spPr>
      </p:pic>
      <p:sp>
        <p:nvSpPr>
          <p:cNvPr id="5" name="タイトル 1">
            <a:extLst>
              <a:ext uri="{FF2B5EF4-FFF2-40B4-BE49-F238E27FC236}">
                <a16:creationId xmlns:a16="http://schemas.microsoft.com/office/drawing/2014/main" id="{F5990DAA-FC49-5AFF-50A7-02F1CDA56C3D}"/>
              </a:ext>
            </a:extLst>
          </p:cNvPr>
          <p:cNvSpPr>
            <a:spLocks noGrp="1"/>
          </p:cNvSpPr>
          <p:nvPr>
            <p:ph type="title"/>
          </p:nvPr>
        </p:nvSpPr>
        <p:spPr>
          <a:xfrm>
            <a:off x="174812" y="447071"/>
            <a:ext cx="6103258" cy="784464"/>
          </a:xfrm>
        </p:spPr>
        <p:txBody>
          <a:bodyPr>
            <a:normAutofit/>
          </a:bodyPr>
          <a:lstStyle/>
          <a:p>
            <a:r>
              <a:rPr lang="ja-JP" altLang="en-US" sz="2000" dirty="0">
                <a:solidFill>
                  <a:srgbClr val="0070C0"/>
                </a:solidFill>
                <a:latin typeface="Meiryo UI" panose="020B0604030504040204" pitchFamily="50" charset="-128"/>
                <a:ea typeface="Meiryo UI" panose="020B0604030504040204" pitchFamily="50" charset="-128"/>
              </a:rPr>
              <a:t>③　</a:t>
            </a:r>
            <a:r>
              <a:rPr lang="ja-JP" altLang="en-US" sz="2000" b="1" dirty="0">
                <a:solidFill>
                  <a:srgbClr val="0070C0"/>
                </a:solidFill>
                <a:latin typeface="Meiryo UI" panose="020B0604030504040204" pitchFamily="50" charset="-128"/>
                <a:ea typeface="Meiryo UI" panose="020B0604030504040204" pitchFamily="50" charset="-128"/>
              </a:rPr>
              <a:t>補助の対象となる経費は？</a:t>
            </a:r>
          </a:p>
        </p:txBody>
      </p:sp>
      <p:sp>
        <p:nvSpPr>
          <p:cNvPr id="7" name="テキスト プレースホルダー 2">
            <a:extLst>
              <a:ext uri="{FF2B5EF4-FFF2-40B4-BE49-F238E27FC236}">
                <a16:creationId xmlns:a16="http://schemas.microsoft.com/office/drawing/2014/main" id="{77AD78A8-9A4A-FA6C-D01E-DF06620D62DC}"/>
              </a:ext>
            </a:extLst>
          </p:cNvPr>
          <p:cNvSpPr txBox="1">
            <a:spLocks/>
          </p:cNvSpPr>
          <p:nvPr/>
        </p:nvSpPr>
        <p:spPr>
          <a:xfrm>
            <a:off x="298567" y="1082178"/>
            <a:ext cx="8206629" cy="3456105"/>
          </a:xfrm>
          <a:prstGeom prst="rect">
            <a:avLst/>
          </a:prstGeom>
        </p:spPr>
        <p:txBody>
          <a:bodyPr vert="horz" lIns="91440" tIns="45720" rIns="91440" bIns="45720" rtlCol="0" anchor="ctr">
            <a:noAutofit/>
          </a:bodyPr>
          <a:lstStyle>
            <a:lvl1pPr marL="0" indent="0" algn="l" defTabSz="514350" rtl="0" eaLnBrk="1" latinLnBrk="0" hangingPunct="1">
              <a:lnSpc>
                <a:spcPct val="90000"/>
              </a:lnSpc>
              <a:spcBef>
                <a:spcPts val="563"/>
              </a:spcBef>
              <a:buFont typeface="Arial" panose="020B0604020202020204" pitchFamily="34" charset="0"/>
              <a:buNone/>
              <a:defRPr kumimoji="1" sz="1350" kern="1200">
                <a:solidFill>
                  <a:schemeClr val="tx1">
                    <a:lumMod val="65000"/>
                    <a:lumOff val="35000"/>
                  </a:schemeClr>
                </a:solidFill>
                <a:latin typeface="+mn-lt"/>
                <a:ea typeface="+mn-ea"/>
                <a:cs typeface="+mn-cs"/>
              </a:defRPr>
            </a:lvl1pPr>
            <a:lvl2pPr marL="342900" indent="0" algn="l" defTabSz="514350" rtl="0" eaLnBrk="1" latinLnBrk="0" hangingPunct="1">
              <a:lnSpc>
                <a:spcPct val="90000"/>
              </a:lnSpc>
              <a:spcBef>
                <a:spcPts val="281"/>
              </a:spcBef>
              <a:buFont typeface="Arial" panose="020B0604020202020204" pitchFamily="34" charset="0"/>
              <a:buNone/>
              <a:defRPr kumimoji="1" sz="1350" kern="1200">
                <a:solidFill>
                  <a:schemeClr val="tx1">
                    <a:tint val="75000"/>
                  </a:schemeClr>
                </a:solidFill>
                <a:latin typeface="+mn-lt"/>
                <a:ea typeface="+mn-ea"/>
                <a:cs typeface="+mn-cs"/>
              </a:defRPr>
            </a:lvl2pPr>
            <a:lvl3pPr marL="685800" indent="0" algn="l" defTabSz="514350" rtl="0" eaLnBrk="1" latinLnBrk="0" hangingPunct="1">
              <a:lnSpc>
                <a:spcPct val="90000"/>
              </a:lnSpc>
              <a:spcBef>
                <a:spcPts val="281"/>
              </a:spcBef>
              <a:buFont typeface="Arial" panose="020B0604020202020204" pitchFamily="34" charset="0"/>
              <a:buNone/>
              <a:defRPr kumimoji="1" sz="1200" kern="1200">
                <a:solidFill>
                  <a:schemeClr val="tx1">
                    <a:tint val="75000"/>
                  </a:schemeClr>
                </a:solidFill>
                <a:latin typeface="+mn-lt"/>
                <a:ea typeface="+mn-ea"/>
                <a:cs typeface="+mn-cs"/>
              </a:defRPr>
            </a:lvl3pPr>
            <a:lvl4pPr marL="10287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4pPr>
            <a:lvl5pPr marL="13716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5pPr>
            <a:lvl6pPr marL="17145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6pPr>
            <a:lvl7pPr marL="20574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7pPr>
            <a:lvl8pPr marL="24003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8pPr>
            <a:lvl9pPr marL="27432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9pPr>
          </a:lstStyle>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補助対象経費は、</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補助金</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の</a:t>
            </a:r>
            <a:r>
              <a:rPr kumimoji="1" lang="ja-JP" altLang="ja-JP" sz="1400" b="0" i="0" u="sng"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交付決定通知の日から</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補助申請年度の３月３１日までに、</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・構成員が</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支出し、かつ</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その支出の目的が完了した</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補助対象事業の立ち上げに</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必要と</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する経費</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のうち、次</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のア～カに該当する経費です</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ア　人件費</a:t>
            </a: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イ　拠点整備費（補助対象事業（７ページ参照）の拠点を整備するための経費をいいます。）</a:t>
            </a: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ウ　物品購入費</a:t>
            </a: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エ　広告宣伝費</a:t>
            </a: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オ　保険料</a:t>
            </a: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カ　その他市長が必要と認める経費</a:t>
            </a:r>
          </a:p>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購入した物品が納品されたり、外部事業者に依頼した工事が終了した等</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graphicFrame>
        <p:nvGraphicFramePr>
          <p:cNvPr id="8" name="表 4">
            <a:extLst>
              <a:ext uri="{FF2B5EF4-FFF2-40B4-BE49-F238E27FC236}">
                <a16:creationId xmlns:a16="http://schemas.microsoft.com/office/drawing/2014/main" id="{7A92F0E3-7390-69F7-D341-C594278611CE}"/>
              </a:ext>
            </a:extLst>
          </p:cNvPr>
          <p:cNvGraphicFramePr>
            <a:graphicFrameLocks noGrp="1"/>
          </p:cNvGraphicFramePr>
          <p:nvPr>
            <p:extLst>
              <p:ext uri="{D42A27DB-BD31-4B8C-83A1-F6EECF244321}">
                <p14:modId xmlns:p14="http://schemas.microsoft.com/office/powerpoint/2010/main" val="927350658"/>
              </p:ext>
            </p:extLst>
          </p:nvPr>
        </p:nvGraphicFramePr>
        <p:xfrm>
          <a:off x="298567" y="4839968"/>
          <a:ext cx="8578839" cy="1780584"/>
        </p:xfrm>
        <a:graphic>
          <a:graphicData uri="http://schemas.openxmlformats.org/drawingml/2006/table">
            <a:tbl>
              <a:tblPr firstRow="1" bandRow="1">
                <a:tableStyleId>{5C22544A-7EE6-4342-B048-85BDC9FD1C3A}</a:tableStyleId>
              </a:tblPr>
              <a:tblGrid>
                <a:gridCol w="1339017">
                  <a:extLst>
                    <a:ext uri="{9D8B030D-6E8A-4147-A177-3AD203B41FA5}">
                      <a16:colId xmlns:a16="http://schemas.microsoft.com/office/drawing/2014/main" val="2996753621"/>
                    </a:ext>
                  </a:extLst>
                </a:gridCol>
                <a:gridCol w="7239822">
                  <a:extLst>
                    <a:ext uri="{9D8B030D-6E8A-4147-A177-3AD203B41FA5}">
                      <a16:colId xmlns:a16="http://schemas.microsoft.com/office/drawing/2014/main" val="2371184245"/>
                    </a:ext>
                  </a:extLst>
                </a:gridCol>
              </a:tblGrid>
              <a:tr h="306092">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人件費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事業に従事した構成員に対する賃金、交通費、経営コンサルタントなどに対する謝礼金、交通費</a:t>
                      </a:r>
                      <a:r>
                        <a:rPr kumimoji="1" lang="en-US" altLang="ja-JP" sz="1100" b="0" dirty="0">
                          <a:solidFill>
                            <a:schemeClr val="tx1"/>
                          </a:solidFill>
                          <a:latin typeface="Meiryo UI" panose="020B0604030504040204" pitchFamily="50" charset="-128"/>
                          <a:ea typeface="Meiryo UI" panose="020B0604030504040204" pitchFamily="50" charset="-128"/>
                        </a:rPr>
                        <a:t> </a:t>
                      </a:r>
                      <a:r>
                        <a:rPr kumimoji="1" lang="ja-JP" altLang="en-US" sz="1100" b="0" dirty="0">
                          <a:solidFill>
                            <a:schemeClr val="tx1"/>
                          </a:solidFill>
                          <a:latin typeface="Meiryo UI" panose="020B0604030504040204" pitchFamily="50" charset="-128"/>
                          <a:ea typeface="Meiryo UI" panose="020B0604030504040204" pitchFamily="50" charset="-128"/>
                        </a:rPr>
                        <a:t>など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24670661"/>
                  </a:ext>
                </a:extLst>
              </a:tr>
              <a:tr h="306092">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拠点整備費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事務所、倉庫の賃借費用、キッチンのリフォーム費用 など</a:t>
                      </a:r>
                      <a:endParaRPr kumimoji="1" lang="en-US" altLang="ja-JP"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6109433"/>
                  </a:ext>
                </a:extLst>
              </a:tr>
              <a:tr h="370840">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物品購入費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電化製品の購入費用、福祉用具、農業機械のリース費用、文房具の購入費用、食材購入費用（カフェや配食サービスなど、食材の仕入れが事業に不可欠となる場合に限ります。）</a:t>
                      </a:r>
                      <a:r>
                        <a:rPr kumimoji="1" lang="en-US" altLang="ja-JP" sz="1100" b="0" dirty="0">
                          <a:solidFill>
                            <a:schemeClr val="tx1"/>
                          </a:solidFill>
                          <a:latin typeface="Meiryo UI" panose="020B0604030504040204" pitchFamily="50" charset="-128"/>
                          <a:ea typeface="Meiryo UI" panose="020B0604030504040204" pitchFamily="50" charset="-128"/>
                        </a:rPr>
                        <a:t> </a:t>
                      </a:r>
                      <a:r>
                        <a:rPr kumimoji="1" lang="ja-JP" altLang="en-US" sz="1100" b="0" dirty="0">
                          <a:solidFill>
                            <a:schemeClr val="tx1"/>
                          </a:solidFill>
                          <a:latin typeface="Meiryo UI" panose="020B0604030504040204" pitchFamily="50" charset="-128"/>
                          <a:ea typeface="Meiryo UI" panose="020B0604030504040204" pitchFamily="50" charset="-128"/>
                        </a:rPr>
                        <a:t>など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8203930"/>
                  </a:ext>
                </a:extLst>
              </a:tr>
              <a:tr h="370840">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広告宣伝費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ホームページ作成費用、チラシ印刷費用 など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06352726"/>
                  </a:ext>
                </a:extLst>
              </a:tr>
              <a:tr h="370840">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保険料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100" b="0" dirty="0">
                          <a:solidFill>
                            <a:schemeClr val="tx1"/>
                          </a:solidFill>
                          <a:latin typeface="Meiryo UI" panose="020B0604030504040204" pitchFamily="50" charset="-128"/>
                          <a:ea typeface="Meiryo UI" panose="020B0604030504040204" pitchFamily="50" charset="-128"/>
                        </a:rPr>
                        <a:t>ボランティア保険料 など</a:t>
                      </a:r>
                      <a:endParaRPr kumimoji="1" lang="en-US" altLang="ja-JP" sz="11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9511518"/>
                  </a:ext>
                </a:extLst>
              </a:tr>
            </a:tbl>
          </a:graphicData>
        </a:graphic>
      </p:graphicFrame>
      <p:sp>
        <p:nvSpPr>
          <p:cNvPr id="10" name="テキスト ボックス 9">
            <a:extLst>
              <a:ext uri="{FF2B5EF4-FFF2-40B4-BE49-F238E27FC236}">
                <a16:creationId xmlns:a16="http://schemas.microsoft.com/office/drawing/2014/main" id="{DA17B7B4-D1CA-E606-B261-37A2D67C4601}"/>
              </a:ext>
            </a:extLst>
          </p:cNvPr>
          <p:cNvSpPr txBox="1"/>
          <p:nvPr/>
        </p:nvSpPr>
        <p:spPr>
          <a:xfrm>
            <a:off x="125281" y="4532191"/>
            <a:ext cx="913560"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（例）</a:t>
            </a:r>
          </a:p>
        </p:txBody>
      </p:sp>
      <p:sp>
        <p:nvSpPr>
          <p:cNvPr id="11" name="スライド番号プレースホルダー 10">
            <a:extLst>
              <a:ext uri="{FF2B5EF4-FFF2-40B4-BE49-F238E27FC236}">
                <a16:creationId xmlns:a16="http://schemas.microsoft.com/office/drawing/2014/main" id="{8C247371-453A-8DBC-4694-D55457F056C8}"/>
              </a:ext>
            </a:extLst>
          </p:cNvPr>
          <p:cNvSpPr>
            <a:spLocks noGrp="1"/>
          </p:cNvSpPr>
          <p:nvPr>
            <p:ph type="sldNum" sz="quarter" idx="12"/>
          </p:nvPr>
        </p:nvSpPr>
        <p:spPr/>
        <p:txBody>
          <a:bodyPr/>
          <a:lstStyle/>
          <a:p>
            <a:fld id="{E0688C86-5EC1-4ACA-A965-93E45DB200B0}" type="slidenum">
              <a:rPr kumimoji="1" lang="ja-JP" altLang="en-US" smtClean="0"/>
              <a:t>8</a:t>
            </a:fld>
            <a:endParaRPr kumimoji="1" lang="ja-JP" altLang="en-US"/>
          </a:p>
        </p:txBody>
      </p:sp>
      <p:sp>
        <p:nvSpPr>
          <p:cNvPr id="12" name="四角形: 角を丸くする 11">
            <a:extLst>
              <a:ext uri="{FF2B5EF4-FFF2-40B4-BE49-F238E27FC236}">
                <a16:creationId xmlns:a16="http://schemas.microsoft.com/office/drawing/2014/main" id="{C4A6EEE9-1A12-C9FE-5995-6788F07C12BA}"/>
              </a:ext>
            </a:extLst>
          </p:cNvPr>
          <p:cNvSpPr/>
          <p:nvPr/>
        </p:nvSpPr>
        <p:spPr>
          <a:xfrm>
            <a:off x="93308" y="1111583"/>
            <a:ext cx="8752125" cy="3456105"/>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069112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B262AE79-5F58-053B-231D-AA50140B006E}"/>
              </a:ext>
            </a:extLst>
          </p:cNvPr>
          <p:cNvSpPr/>
          <p:nvPr/>
        </p:nvSpPr>
        <p:spPr>
          <a:xfrm>
            <a:off x="224343" y="1080161"/>
            <a:ext cx="7901779" cy="2730333"/>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5D0CBF14-1DF3-46B0-0A7F-B2E616B2EDE0}"/>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09BBB3D4-9263-BFD8-4490-E0F2594C2878}"/>
              </a:ext>
            </a:extLst>
          </p:cNvPr>
          <p:cNvSpPr>
            <a:spLocks noGrp="1"/>
          </p:cNvSpPr>
          <p:nvPr>
            <p:ph type="title"/>
          </p:nvPr>
        </p:nvSpPr>
        <p:spPr>
          <a:xfrm>
            <a:off x="224343" y="365889"/>
            <a:ext cx="6248401" cy="948267"/>
          </a:xfrm>
        </p:spPr>
        <p:txBody>
          <a:bodyPr>
            <a:normAutofit/>
          </a:bodyPr>
          <a:lstStyle/>
          <a:p>
            <a:r>
              <a:rPr lang="ja-JP" altLang="en-US" sz="2000" dirty="0">
                <a:solidFill>
                  <a:srgbClr val="0070C0"/>
                </a:solidFill>
                <a:latin typeface="Meiryo UI" panose="020B0604030504040204" pitchFamily="50" charset="-128"/>
                <a:ea typeface="Meiryo UI" panose="020B0604030504040204" pitchFamily="50" charset="-128"/>
              </a:rPr>
              <a:t>④　</a:t>
            </a:r>
            <a:r>
              <a:rPr lang="ja-JP" altLang="en-US" sz="2000" b="1" dirty="0">
                <a:solidFill>
                  <a:srgbClr val="0070C0"/>
                </a:solidFill>
                <a:latin typeface="Meiryo UI" panose="020B0604030504040204" pitchFamily="50" charset="-128"/>
                <a:ea typeface="Meiryo UI" panose="020B0604030504040204" pitchFamily="50" charset="-128"/>
              </a:rPr>
              <a:t>補助の対象とならない経費は？</a:t>
            </a:r>
          </a:p>
        </p:txBody>
      </p:sp>
      <p:sp>
        <p:nvSpPr>
          <p:cNvPr id="7" name="タイトル 1">
            <a:extLst>
              <a:ext uri="{FF2B5EF4-FFF2-40B4-BE49-F238E27FC236}">
                <a16:creationId xmlns:a16="http://schemas.microsoft.com/office/drawing/2014/main" id="{8DDAC436-622A-9921-B138-30A9C352DA82}"/>
              </a:ext>
            </a:extLst>
          </p:cNvPr>
          <p:cNvSpPr txBox="1">
            <a:spLocks/>
          </p:cNvSpPr>
          <p:nvPr/>
        </p:nvSpPr>
        <p:spPr>
          <a:xfrm>
            <a:off x="233691" y="3595548"/>
            <a:ext cx="4760913" cy="883942"/>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kumimoji="1" sz="3600" b="0" kern="1200" cap="none">
                <a:solidFill>
                  <a:schemeClr val="tx1"/>
                </a:solidFill>
                <a:latin typeface="+mj-lt"/>
                <a:ea typeface="+mj-ea"/>
                <a:cs typeface="+mj-cs"/>
              </a:defRPr>
            </a:lvl1pPr>
          </a:lstStyle>
          <a:p>
            <a:r>
              <a:rPr lang="ja-JP" altLang="en-US" sz="2000" dirty="0">
                <a:solidFill>
                  <a:srgbClr val="0070C0"/>
                </a:solidFill>
                <a:latin typeface="Meiryo UI" panose="020B0604030504040204" pitchFamily="50" charset="-128"/>
                <a:ea typeface="Meiryo UI" panose="020B0604030504040204" pitchFamily="50" charset="-128"/>
              </a:rPr>
              <a:t>⑤　</a:t>
            </a:r>
            <a:r>
              <a:rPr lang="ja-JP" altLang="en-US" sz="2000" b="1" dirty="0">
                <a:solidFill>
                  <a:srgbClr val="0070C0"/>
                </a:solidFill>
                <a:latin typeface="Meiryo UI" panose="020B0604030504040204" pitchFamily="50" charset="-128"/>
                <a:ea typeface="Meiryo UI" panose="020B0604030504040204" pitchFamily="50" charset="-128"/>
              </a:rPr>
              <a:t>補助率は？</a:t>
            </a:r>
          </a:p>
        </p:txBody>
      </p:sp>
      <p:sp>
        <p:nvSpPr>
          <p:cNvPr id="8" name="テキスト プレースホルダー 2">
            <a:extLst>
              <a:ext uri="{FF2B5EF4-FFF2-40B4-BE49-F238E27FC236}">
                <a16:creationId xmlns:a16="http://schemas.microsoft.com/office/drawing/2014/main" id="{8541EB40-2075-0071-9209-555334A982D7}"/>
              </a:ext>
            </a:extLst>
          </p:cNvPr>
          <p:cNvSpPr txBox="1">
            <a:spLocks/>
          </p:cNvSpPr>
          <p:nvPr/>
        </p:nvSpPr>
        <p:spPr>
          <a:xfrm>
            <a:off x="410724" y="4371078"/>
            <a:ext cx="4760912" cy="559535"/>
          </a:xfrm>
          <a:prstGeom prst="rect">
            <a:avLst/>
          </a:prstGeom>
        </p:spPr>
        <p:txBody>
          <a:bodyPr vert="horz" lIns="91440" tIns="45720" rIns="91440" bIns="45720" rtlCol="0" anchor="ctr">
            <a:normAutofit/>
          </a:bodyPr>
          <a:lstStyle>
            <a:lvl1pPr marL="0" indent="0" algn="l" defTabSz="514350" rtl="0" eaLnBrk="1" latinLnBrk="0" hangingPunct="1">
              <a:lnSpc>
                <a:spcPct val="90000"/>
              </a:lnSpc>
              <a:spcBef>
                <a:spcPts val="563"/>
              </a:spcBef>
              <a:buFont typeface="Arial" panose="020B0604020202020204" pitchFamily="34" charset="0"/>
              <a:buNone/>
              <a:defRPr kumimoji="1" sz="1350" kern="1200">
                <a:solidFill>
                  <a:schemeClr val="tx1">
                    <a:lumMod val="65000"/>
                    <a:lumOff val="35000"/>
                  </a:schemeClr>
                </a:solidFill>
                <a:latin typeface="+mn-lt"/>
                <a:ea typeface="+mn-ea"/>
                <a:cs typeface="+mn-cs"/>
              </a:defRPr>
            </a:lvl1pPr>
            <a:lvl2pPr marL="342900" indent="0" algn="l" defTabSz="514350" rtl="0" eaLnBrk="1" latinLnBrk="0" hangingPunct="1">
              <a:lnSpc>
                <a:spcPct val="90000"/>
              </a:lnSpc>
              <a:spcBef>
                <a:spcPts val="281"/>
              </a:spcBef>
              <a:buFont typeface="Arial" panose="020B0604020202020204" pitchFamily="34" charset="0"/>
              <a:buNone/>
              <a:defRPr kumimoji="1" sz="1350" kern="1200">
                <a:solidFill>
                  <a:schemeClr val="tx1">
                    <a:tint val="75000"/>
                  </a:schemeClr>
                </a:solidFill>
                <a:latin typeface="+mn-lt"/>
                <a:ea typeface="+mn-ea"/>
                <a:cs typeface="+mn-cs"/>
              </a:defRPr>
            </a:lvl2pPr>
            <a:lvl3pPr marL="685800" indent="0" algn="l" defTabSz="514350" rtl="0" eaLnBrk="1" latinLnBrk="0" hangingPunct="1">
              <a:lnSpc>
                <a:spcPct val="90000"/>
              </a:lnSpc>
              <a:spcBef>
                <a:spcPts val="281"/>
              </a:spcBef>
              <a:buFont typeface="Arial" panose="020B0604020202020204" pitchFamily="34" charset="0"/>
              <a:buNone/>
              <a:defRPr kumimoji="1" sz="1200" kern="1200">
                <a:solidFill>
                  <a:schemeClr val="tx1">
                    <a:tint val="75000"/>
                  </a:schemeClr>
                </a:solidFill>
                <a:latin typeface="+mn-lt"/>
                <a:ea typeface="+mn-ea"/>
                <a:cs typeface="+mn-cs"/>
              </a:defRPr>
            </a:lvl3pPr>
            <a:lvl4pPr marL="10287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4pPr>
            <a:lvl5pPr marL="13716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5pPr>
            <a:lvl6pPr marL="17145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6pPr>
            <a:lvl7pPr marL="20574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7pPr>
            <a:lvl8pPr marL="24003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8pPr>
            <a:lvl9pPr marL="27432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9pPr>
          </a:lstStyle>
          <a:p>
            <a:r>
              <a:rPr lang="ja-JP" altLang="en-US" sz="1400" dirty="0">
                <a:solidFill>
                  <a:schemeClr val="tx1"/>
                </a:solidFill>
                <a:latin typeface="Meiryo UI" panose="020B0604030504040204" pitchFamily="50" charset="-128"/>
                <a:ea typeface="Meiryo UI" panose="020B0604030504040204" pitchFamily="50" charset="-128"/>
              </a:rPr>
              <a:t>✿　補助率は、補助金の対象経費の総額の２分の１です。</a:t>
            </a:r>
          </a:p>
        </p:txBody>
      </p:sp>
      <p:sp>
        <p:nvSpPr>
          <p:cNvPr id="9" name="タイトル 1">
            <a:extLst>
              <a:ext uri="{FF2B5EF4-FFF2-40B4-BE49-F238E27FC236}">
                <a16:creationId xmlns:a16="http://schemas.microsoft.com/office/drawing/2014/main" id="{D8AEAB60-4D30-8966-2C6F-994C8F1A0B9F}"/>
              </a:ext>
            </a:extLst>
          </p:cNvPr>
          <p:cNvSpPr txBox="1">
            <a:spLocks/>
          </p:cNvSpPr>
          <p:nvPr/>
        </p:nvSpPr>
        <p:spPr>
          <a:xfrm>
            <a:off x="233690" y="4909385"/>
            <a:ext cx="5858540" cy="738291"/>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dirty="0">
                <a:solidFill>
                  <a:srgbClr val="0070C0"/>
                </a:solidFill>
                <a:latin typeface="Meiryo UI" panose="020B0604030504040204" pitchFamily="50" charset="-128"/>
                <a:ea typeface="Meiryo UI" panose="020B0604030504040204" pitchFamily="50" charset="-128"/>
              </a:rPr>
              <a:t>⑥　</a:t>
            </a:r>
            <a:r>
              <a:rPr lang="ja-JP" altLang="en-US" sz="2000" b="1" dirty="0">
                <a:solidFill>
                  <a:srgbClr val="0070C0"/>
                </a:solidFill>
                <a:latin typeface="Meiryo UI" panose="020B0604030504040204" pitchFamily="50" charset="-128"/>
                <a:ea typeface="Meiryo UI" panose="020B0604030504040204" pitchFamily="50" charset="-128"/>
              </a:rPr>
              <a:t>補助金の額は？</a:t>
            </a:r>
          </a:p>
        </p:txBody>
      </p:sp>
      <p:sp>
        <p:nvSpPr>
          <p:cNvPr id="10" name="テキスト プレースホルダー 2">
            <a:extLst>
              <a:ext uri="{FF2B5EF4-FFF2-40B4-BE49-F238E27FC236}">
                <a16:creationId xmlns:a16="http://schemas.microsoft.com/office/drawing/2014/main" id="{E648EAF6-D700-ADE4-D65D-32948EA8996F}"/>
              </a:ext>
            </a:extLst>
          </p:cNvPr>
          <p:cNvSpPr txBox="1">
            <a:spLocks/>
          </p:cNvSpPr>
          <p:nvPr/>
        </p:nvSpPr>
        <p:spPr>
          <a:xfrm>
            <a:off x="410724" y="5410939"/>
            <a:ext cx="7619744" cy="1102305"/>
          </a:xfrm>
          <a:prstGeom prst="rect">
            <a:avLst/>
          </a:prstGeom>
        </p:spPr>
        <p:txBody>
          <a:bodyPr vert="horz" lIns="91440" tIns="45720" rIns="91440" bIns="45720" rtlCol="0" anchor="ctr">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物品の購入やリースについては１品目当たり、工事や委託などの役務については１件当たりの補助金の</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額は、５０万円までです。また、合計で１００万円までです（千円未満は切り捨てとなります。）。</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11" name="テキスト プレースホルダー 2">
            <a:extLst>
              <a:ext uri="{FF2B5EF4-FFF2-40B4-BE49-F238E27FC236}">
                <a16:creationId xmlns:a16="http://schemas.microsoft.com/office/drawing/2014/main" id="{2891F86D-6B21-F9E7-FD49-0A2DA21FD7C0}"/>
              </a:ext>
            </a:extLst>
          </p:cNvPr>
          <p:cNvSpPr txBox="1">
            <a:spLocks/>
          </p:cNvSpPr>
          <p:nvPr/>
        </p:nvSpPr>
        <p:spPr>
          <a:xfrm>
            <a:off x="410724" y="1111110"/>
            <a:ext cx="8733276" cy="2619318"/>
          </a:xfrm>
          <a:prstGeom prst="rect">
            <a:avLst/>
          </a:prstGeom>
        </p:spPr>
        <p:txBody>
          <a:bodyPr vert="horz" lIns="91440" tIns="45720" rIns="91440" bIns="45720" rtlCol="0" anchor="ctr">
            <a:noAutofit/>
          </a:bodyPr>
          <a:lstStyle>
            <a:lvl1pPr marL="0" indent="0" algn="l" defTabSz="514350" rtl="0" eaLnBrk="1" latinLnBrk="0" hangingPunct="1">
              <a:lnSpc>
                <a:spcPct val="90000"/>
              </a:lnSpc>
              <a:spcBef>
                <a:spcPts val="563"/>
              </a:spcBef>
              <a:buFont typeface="Arial" panose="020B0604020202020204" pitchFamily="34" charset="0"/>
              <a:buNone/>
              <a:defRPr kumimoji="1" sz="1350" kern="1200">
                <a:solidFill>
                  <a:schemeClr val="tx1">
                    <a:lumMod val="65000"/>
                    <a:lumOff val="35000"/>
                  </a:schemeClr>
                </a:solidFill>
                <a:latin typeface="+mn-lt"/>
                <a:ea typeface="+mn-ea"/>
                <a:cs typeface="+mn-cs"/>
              </a:defRPr>
            </a:lvl1pPr>
            <a:lvl2pPr marL="342900" indent="0" algn="l" defTabSz="514350" rtl="0" eaLnBrk="1" latinLnBrk="0" hangingPunct="1">
              <a:lnSpc>
                <a:spcPct val="90000"/>
              </a:lnSpc>
              <a:spcBef>
                <a:spcPts val="281"/>
              </a:spcBef>
              <a:buFont typeface="Arial" panose="020B0604020202020204" pitchFamily="34" charset="0"/>
              <a:buNone/>
              <a:defRPr kumimoji="1" sz="1350" kern="1200">
                <a:solidFill>
                  <a:schemeClr val="tx1">
                    <a:tint val="75000"/>
                  </a:schemeClr>
                </a:solidFill>
                <a:latin typeface="+mn-lt"/>
                <a:ea typeface="+mn-ea"/>
                <a:cs typeface="+mn-cs"/>
              </a:defRPr>
            </a:lvl2pPr>
            <a:lvl3pPr marL="685800" indent="0" algn="l" defTabSz="514350" rtl="0" eaLnBrk="1" latinLnBrk="0" hangingPunct="1">
              <a:lnSpc>
                <a:spcPct val="90000"/>
              </a:lnSpc>
              <a:spcBef>
                <a:spcPts val="281"/>
              </a:spcBef>
              <a:buFont typeface="Arial" panose="020B0604020202020204" pitchFamily="34" charset="0"/>
              <a:buNone/>
              <a:defRPr kumimoji="1" sz="1200" kern="1200">
                <a:solidFill>
                  <a:schemeClr val="tx1">
                    <a:tint val="75000"/>
                  </a:schemeClr>
                </a:solidFill>
                <a:latin typeface="+mn-lt"/>
                <a:ea typeface="+mn-ea"/>
                <a:cs typeface="+mn-cs"/>
              </a:defRPr>
            </a:lvl3pPr>
            <a:lvl4pPr marL="10287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4pPr>
            <a:lvl5pPr marL="13716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5pPr>
            <a:lvl6pPr marL="17145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6pPr>
            <a:lvl7pPr marL="20574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7pPr>
            <a:lvl8pPr marL="24003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8pPr>
            <a:lvl9pPr marL="27432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9pPr>
          </a:lstStyle>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次</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のア～エの</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経費は、補助対象外と</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なります</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endPar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ア</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飲食費（</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カフェや配食サービスなど、食材の仕入れが</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事業に不可欠となる場合を除</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きます</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イ　不動産の購入費</a:t>
            </a: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ウ　賃貸借契約において支払う敷金その他構成員に返還される可能性のある経費</a:t>
            </a:r>
            <a:endPar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エ</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その他市長が適当でないと認める経費</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（例）・</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ポイントを支払に</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利用した場合の</a:t>
            </a:r>
            <a:r>
              <a:rPr kumimoji="1" lang="ja-JP"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ポイント</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利用金額</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3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（交付された補助金を使ってポイントを貯めることは認められません）</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lvl="0">
              <a:spcBef>
                <a:spcPts val="300"/>
              </a:spcBef>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　　　　　　・必要以上に高額となる場合の経費</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p:txBody>
      </p:sp>
      <p:sp>
        <p:nvSpPr>
          <p:cNvPr id="12" name="スライド番号プレースホルダー 11">
            <a:extLst>
              <a:ext uri="{FF2B5EF4-FFF2-40B4-BE49-F238E27FC236}">
                <a16:creationId xmlns:a16="http://schemas.microsoft.com/office/drawing/2014/main" id="{44DA1381-3582-B576-24B0-61072B57AF80}"/>
              </a:ext>
            </a:extLst>
          </p:cNvPr>
          <p:cNvSpPr>
            <a:spLocks noGrp="1"/>
          </p:cNvSpPr>
          <p:nvPr>
            <p:ph type="sldNum" sz="quarter" idx="12"/>
          </p:nvPr>
        </p:nvSpPr>
        <p:spPr>
          <a:xfrm>
            <a:off x="7001768" y="6492875"/>
            <a:ext cx="2057400" cy="365125"/>
          </a:xfrm>
        </p:spPr>
        <p:txBody>
          <a:bodyPr/>
          <a:lstStyle/>
          <a:p>
            <a:fld id="{E0688C86-5EC1-4ACA-A965-93E45DB200B0}" type="slidenum">
              <a:rPr kumimoji="1" lang="ja-JP" altLang="en-US" smtClean="0"/>
              <a:t>9</a:t>
            </a:fld>
            <a:endParaRPr kumimoji="1" lang="ja-JP" altLang="en-US"/>
          </a:p>
        </p:txBody>
      </p:sp>
      <p:sp>
        <p:nvSpPr>
          <p:cNvPr id="14" name="四角形: 角を丸くする 13">
            <a:extLst>
              <a:ext uri="{FF2B5EF4-FFF2-40B4-BE49-F238E27FC236}">
                <a16:creationId xmlns:a16="http://schemas.microsoft.com/office/drawing/2014/main" id="{1D61C210-20CC-E3D0-FD1A-5879BCDCEA58}"/>
              </a:ext>
            </a:extLst>
          </p:cNvPr>
          <p:cNvSpPr/>
          <p:nvPr/>
        </p:nvSpPr>
        <p:spPr>
          <a:xfrm>
            <a:off x="269707" y="4435809"/>
            <a:ext cx="7901778" cy="473576"/>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四角形: 角を丸くする 15">
            <a:extLst>
              <a:ext uri="{FF2B5EF4-FFF2-40B4-BE49-F238E27FC236}">
                <a16:creationId xmlns:a16="http://schemas.microsoft.com/office/drawing/2014/main" id="{F97E78DC-7DB0-0F74-08C1-618CC4D82A46}"/>
              </a:ext>
            </a:extLst>
          </p:cNvPr>
          <p:cNvSpPr/>
          <p:nvPr/>
        </p:nvSpPr>
        <p:spPr>
          <a:xfrm>
            <a:off x="269707" y="5569849"/>
            <a:ext cx="7901779" cy="883942"/>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1998155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419A5D62-9FC8-A24E-A30D-3F3886CE902E}"/>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BBF4E52F-B51E-2974-C2BF-44F82FDA9C39}"/>
              </a:ext>
            </a:extLst>
          </p:cNvPr>
          <p:cNvSpPr>
            <a:spLocks noGrp="1"/>
          </p:cNvSpPr>
          <p:nvPr>
            <p:ph type="title"/>
          </p:nvPr>
        </p:nvSpPr>
        <p:spPr>
          <a:xfrm>
            <a:off x="174812" y="135302"/>
            <a:ext cx="6248401" cy="948267"/>
          </a:xfrm>
        </p:spPr>
        <p:txBody>
          <a:bodyPr>
            <a:normAutofit/>
          </a:bodyPr>
          <a:lstStyle/>
          <a:p>
            <a:r>
              <a:rPr lang="ja-JP" altLang="en-US" sz="2000" b="1" dirty="0">
                <a:solidFill>
                  <a:srgbClr val="0070C0"/>
                </a:solidFill>
                <a:latin typeface="Meiryo UI" panose="020B0604030504040204" pitchFamily="50" charset="-128"/>
                <a:ea typeface="Meiryo UI" panose="020B0604030504040204" pitchFamily="50" charset="-128"/>
              </a:rPr>
              <a:t>（参考）補助金計算の具体例</a:t>
            </a:r>
          </a:p>
        </p:txBody>
      </p:sp>
      <p:sp>
        <p:nvSpPr>
          <p:cNvPr id="7" name="テキスト プレースホルダー 2">
            <a:extLst>
              <a:ext uri="{FF2B5EF4-FFF2-40B4-BE49-F238E27FC236}">
                <a16:creationId xmlns:a16="http://schemas.microsoft.com/office/drawing/2014/main" id="{A0775CBE-7EAE-41BD-478C-C5139E5E1E4D}"/>
              </a:ext>
            </a:extLst>
          </p:cNvPr>
          <p:cNvSpPr txBox="1">
            <a:spLocks/>
          </p:cNvSpPr>
          <p:nvPr/>
        </p:nvSpPr>
        <p:spPr>
          <a:xfrm>
            <a:off x="174811" y="610718"/>
            <a:ext cx="8378639" cy="1289774"/>
          </a:xfrm>
          <a:prstGeom prst="rect">
            <a:avLst/>
          </a:prstGeom>
        </p:spPr>
        <p:txBody>
          <a:bodyPr vert="horz" lIns="91440" tIns="45720" rIns="91440" bIns="45720" rtlCol="0" anchor="ctr">
            <a:noAutofit/>
          </a:bodyPr>
          <a:lstStyle>
            <a:lvl1pPr marL="0" indent="0" algn="l" defTabSz="514350" rtl="0" eaLnBrk="1" latinLnBrk="0" hangingPunct="1">
              <a:lnSpc>
                <a:spcPct val="90000"/>
              </a:lnSpc>
              <a:spcBef>
                <a:spcPts val="563"/>
              </a:spcBef>
              <a:buFont typeface="Arial" panose="020B0604020202020204" pitchFamily="34" charset="0"/>
              <a:buNone/>
              <a:defRPr kumimoji="1" sz="1350" kern="1200">
                <a:solidFill>
                  <a:schemeClr val="tx1">
                    <a:lumMod val="65000"/>
                    <a:lumOff val="35000"/>
                  </a:schemeClr>
                </a:solidFill>
                <a:latin typeface="+mn-lt"/>
                <a:ea typeface="+mn-ea"/>
                <a:cs typeface="+mn-cs"/>
              </a:defRPr>
            </a:lvl1pPr>
            <a:lvl2pPr marL="342900" indent="0" algn="l" defTabSz="514350" rtl="0" eaLnBrk="1" latinLnBrk="0" hangingPunct="1">
              <a:lnSpc>
                <a:spcPct val="90000"/>
              </a:lnSpc>
              <a:spcBef>
                <a:spcPts val="281"/>
              </a:spcBef>
              <a:buFont typeface="Arial" panose="020B0604020202020204" pitchFamily="34" charset="0"/>
              <a:buNone/>
              <a:defRPr kumimoji="1" sz="1350" kern="1200">
                <a:solidFill>
                  <a:schemeClr val="tx1">
                    <a:tint val="75000"/>
                  </a:schemeClr>
                </a:solidFill>
                <a:latin typeface="+mn-lt"/>
                <a:ea typeface="+mn-ea"/>
                <a:cs typeface="+mn-cs"/>
              </a:defRPr>
            </a:lvl2pPr>
            <a:lvl3pPr marL="685800" indent="0" algn="l" defTabSz="514350" rtl="0" eaLnBrk="1" latinLnBrk="0" hangingPunct="1">
              <a:lnSpc>
                <a:spcPct val="90000"/>
              </a:lnSpc>
              <a:spcBef>
                <a:spcPts val="281"/>
              </a:spcBef>
              <a:buFont typeface="Arial" panose="020B0604020202020204" pitchFamily="34" charset="0"/>
              <a:buNone/>
              <a:defRPr kumimoji="1" sz="1200" kern="1200">
                <a:solidFill>
                  <a:schemeClr val="tx1">
                    <a:tint val="75000"/>
                  </a:schemeClr>
                </a:solidFill>
                <a:latin typeface="+mn-lt"/>
                <a:ea typeface="+mn-ea"/>
                <a:cs typeface="+mn-cs"/>
              </a:defRPr>
            </a:lvl3pPr>
            <a:lvl4pPr marL="10287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4pPr>
            <a:lvl5pPr marL="13716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5pPr>
            <a:lvl6pPr marL="17145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6pPr>
            <a:lvl7pPr marL="20574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7pPr>
            <a:lvl8pPr marL="24003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8pPr>
            <a:lvl9pPr marL="27432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9pPr>
          </a:lstStyle>
          <a:p>
            <a:pPr marL="0" marR="0" lvl="0" indent="0" algn="l" defTabSz="51435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Ａさんの場合</a:t>
            </a:r>
            <a:r>
              <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a:t>
            </a:r>
          </a:p>
          <a:p>
            <a:pPr marL="0" marR="0" lvl="0" indent="0" algn="l" defTabSz="514350" rtl="0" eaLnBrk="1" fontAlgn="auto" latinLnBrk="0" hangingPunct="1">
              <a:lnSpc>
                <a:spcPct val="90000"/>
              </a:lnSpc>
              <a:spcBef>
                <a:spcPts val="600"/>
              </a:spcBef>
              <a:spcAft>
                <a:spcPts val="0"/>
              </a:spcAft>
              <a:buClrTx/>
              <a:buSzTx/>
              <a:buFont typeface="Arial" panose="020B0604020202020204" pitchFamily="34" charset="0"/>
              <a:buNone/>
              <a:tabLst/>
              <a:defRPr/>
            </a:pP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Ａさんは、一人暮らしの高齢者など地域住民の方の交流の場をつくるため、自宅を改修してカフェを開くことにしました。</a:t>
            </a:r>
            <a:endParaRPr kumimoji="1" lang="en-US" altLang="ja-JP"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endParaRPr>
          </a:p>
          <a:p>
            <a:pPr marL="0" marR="0" lvl="0" indent="0" algn="l" defTabSz="514350" rtl="0" eaLnBrk="1" fontAlgn="auto" latinLnBrk="0" hangingPunct="1">
              <a:lnSpc>
                <a:spcPct val="90000"/>
              </a:lnSpc>
              <a:spcBef>
                <a:spcPts val="0"/>
              </a:spcBef>
              <a:spcAft>
                <a:spcPts val="0"/>
              </a:spcAft>
              <a:buClrTx/>
              <a:buSzTx/>
              <a:buFont typeface="Arial" panose="020B0604020202020204" pitchFamily="34" charset="0"/>
              <a:buNone/>
              <a:tabLst/>
              <a:defRPr/>
            </a:pPr>
            <a:r>
              <a:rPr lang="ja-JP" altLang="en-US" sz="1400" dirty="0">
                <a:solidFill>
                  <a:sysClr val="windowText" lastClr="000000"/>
                </a:solidFill>
                <a:latin typeface="Meiryo UI" panose="020B0604030504040204" pitchFamily="50" charset="-128"/>
                <a:ea typeface="Meiryo UI" panose="020B0604030504040204" pitchFamily="50" charset="-128"/>
              </a:rPr>
              <a:t>開業に当たり、</a:t>
            </a:r>
            <a:r>
              <a:rPr kumimoji="1" lang="ja-JP" altLang="en-US" sz="1400" b="0" i="0" u="none" strike="noStrike" kern="1200" cap="none" spc="0" normalizeH="0" baseline="0" noProof="0" dirty="0">
                <a:ln>
                  <a:noFill/>
                </a:ln>
                <a:solidFill>
                  <a:sysClr val="windowText" lastClr="000000"/>
                </a:solidFill>
                <a:effectLst/>
                <a:uLnTx/>
                <a:uFillTx/>
                <a:latin typeface="Meiryo UI" panose="020B0604030504040204" pitchFamily="50" charset="-128"/>
                <a:ea typeface="Meiryo UI" panose="020B0604030504040204" pitchFamily="50" charset="-128"/>
              </a:rPr>
              <a:t>駐車場が必要と考えましたが、自宅の敷地が広くなかったことから、隣接地を購入することにしました。</a:t>
            </a:r>
          </a:p>
        </p:txBody>
      </p:sp>
      <p:graphicFrame>
        <p:nvGraphicFramePr>
          <p:cNvPr id="8" name="表 15">
            <a:extLst>
              <a:ext uri="{FF2B5EF4-FFF2-40B4-BE49-F238E27FC236}">
                <a16:creationId xmlns:a16="http://schemas.microsoft.com/office/drawing/2014/main" id="{A43C46FA-DBC0-0000-1204-4CAE77320D02}"/>
              </a:ext>
            </a:extLst>
          </p:cNvPr>
          <p:cNvGraphicFramePr>
            <a:graphicFrameLocks noGrp="1"/>
          </p:cNvGraphicFramePr>
          <p:nvPr>
            <p:extLst>
              <p:ext uri="{D42A27DB-BD31-4B8C-83A1-F6EECF244321}">
                <p14:modId xmlns:p14="http://schemas.microsoft.com/office/powerpoint/2010/main" val="3402098152"/>
              </p:ext>
            </p:extLst>
          </p:nvPr>
        </p:nvGraphicFramePr>
        <p:xfrm>
          <a:off x="275664" y="1938286"/>
          <a:ext cx="8592672" cy="4772194"/>
        </p:xfrm>
        <a:graphic>
          <a:graphicData uri="http://schemas.openxmlformats.org/drawingml/2006/table">
            <a:tbl>
              <a:tblPr firstRow="1" bandRow="1">
                <a:tableStyleId>{5C22544A-7EE6-4342-B048-85BDC9FD1C3A}</a:tableStyleId>
              </a:tblPr>
              <a:tblGrid>
                <a:gridCol w="2043954">
                  <a:extLst>
                    <a:ext uri="{9D8B030D-6E8A-4147-A177-3AD203B41FA5}">
                      <a16:colId xmlns:a16="http://schemas.microsoft.com/office/drawing/2014/main" val="1886006588"/>
                    </a:ext>
                  </a:extLst>
                </a:gridCol>
                <a:gridCol w="806823">
                  <a:extLst>
                    <a:ext uri="{9D8B030D-6E8A-4147-A177-3AD203B41FA5}">
                      <a16:colId xmlns:a16="http://schemas.microsoft.com/office/drawing/2014/main" val="2218689317"/>
                    </a:ext>
                  </a:extLst>
                </a:gridCol>
                <a:gridCol w="562073">
                  <a:extLst>
                    <a:ext uri="{9D8B030D-6E8A-4147-A177-3AD203B41FA5}">
                      <a16:colId xmlns:a16="http://schemas.microsoft.com/office/drawing/2014/main" val="1688951999"/>
                    </a:ext>
                  </a:extLst>
                </a:gridCol>
                <a:gridCol w="822974">
                  <a:extLst>
                    <a:ext uri="{9D8B030D-6E8A-4147-A177-3AD203B41FA5}">
                      <a16:colId xmlns:a16="http://schemas.microsoft.com/office/drawing/2014/main" val="2652090828"/>
                    </a:ext>
                  </a:extLst>
                </a:gridCol>
                <a:gridCol w="4356848">
                  <a:extLst>
                    <a:ext uri="{9D8B030D-6E8A-4147-A177-3AD203B41FA5}">
                      <a16:colId xmlns:a16="http://schemas.microsoft.com/office/drawing/2014/main" val="3901781448"/>
                    </a:ext>
                  </a:extLst>
                </a:gridCol>
              </a:tblGrid>
              <a:tr h="466758">
                <a:tc>
                  <a:txBody>
                    <a:bodyPr/>
                    <a:lstStyle/>
                    <a:p>
                      <a:pPr algn="ctr"/>
                      <a:r>
                        <a:rPr kumimoji="1" lang="ja-JP" altLang="en-US" sz="1100" b="1" dirty="0">
                          <a:solidFill>
                            <a:schemeClr val="tx1"/>
                          </a:solidFill>
                          <a:latin typeface="Meiryo UI" panose="020B0604030504040204" pitchFamily="50" charset="-128"/>
                          <a:ea typeface="Meiryo UI" panose="020B0604030504040204" pitchFamily="50" charset="-128"/>
                        </a:rPr>
                        <a:t>項目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kumimoji="1" lang="ja-JP" altLang="en-US" sz="1100" b="1" dirty="0">
                          <a:solidFill>
                            <a:schemeClr val="tx1"/>
                          </a:solidFill>
                          <a:latin typeface="Meiryo UI" panose="020B0604030504040204" pitchFamily="50" charset="-128"/>
                          <a:ea typeface="Meiryo UI" panose="020B0604030504040204" pitchFamily="50" charset="-128"/>
                        </a:rPr>
                        <a:t>金額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kumimoji="1" lang="ja-JP" altLang="en-US" sz="1100" b="1" dirty="0">
                          <a:solidFill>
                            <a:schemeClr val="tx1"/>
                          </a:solidFill>
                          <a:latin typeface="Meiryo UI" panose="020B0604030504040204" pitchFamily="50" charset="-128"/>
                          <a:ea typeface="Meiryo UI" panose="020B0604030504040204" pitchFamily="50" charset="-128"/>
                        </a:rPr>
                        <a:t>対象</a:t>
                      </a:r>
                      <a:endParaRPr kumimoji="1" lang="en-US" altLang="ja-JP" sz="1100" b="1" dirty="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a:solidFill>
                            <a:schemeClr val="tx1"/>
                          </a:solidFill>
                          <a:latin typeface="Meiryo UI" panose="020B0604030504040204" pitchFamily="50" charset="-128"/>
                          <a:ea typeface="Meiryo UI" panose="020B0604030504040204" pitchFamily="50" charset="-128"/>
                        </a:rPr>
                        <a:t>経費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kumimoji="1" lang="ja-JP" altLang="en-US" sz="1100" b="1" dirty="0">
                          <a:solidFill>
                            <a:schemeClr val="tx1"/>
                          </a:solidFill>
                          <a:latin typeface="Meiryo UI" panose="020B0604030504040204" pitchFamily="50" charset="-128"/>
                          <a:ea typeface="Meiryo UI" panose="020B0604030504040204" pitchFamily="50" charset="-128"/>
                        </a:rPr>
                        <a:t>算定</a:t>
                      </a:r>
                      <a:endParaRPr kumimoji="1" lang="en-US" altLang="ja-JP" sz="1100" b="1" dirty="0">
                        <a:solidFill>
                          <a:schemeClr val="tx1"/>
                        </a:solidFill>
                        <a:latin typeface="Meiryo UI" panose="020B0604030504040204" pitchFamily="50" charset="-128"/>
                        <a:ea typeface="Meiryo UI" panose="020B0604030504040204" pitchFamily="50" charset="-128"/>
                      </a:endParaRPr>
                    </a:p>
                    <a:p>
                      <a:pPr algn="ctr"/>
                      <a:r>
                        <a:rPr kumimoji="1" lang="ja-JP" altLang="en-US" sz="1100" b="1" dirty="0">
                          <a:solidFill>
                            <a:schemeClr val="tx1"/>
                          </a:solidFill>
                          <a:latin typeface="Meiryo UI" panose="020B0604030504040204" pitchFamily="50" charset="-128"/>
                          <a:ea typeface="Meiryo UI" panose="020B0604030504040204" pitchFamily="50" charset="-128"/>
                        </a:rPr>
                        <a:t>基礎額</a:t>
                      </a:r>
                      <a:endParaRPr kumimoji="1" lang="en-US" altLang="ja-JP"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lang="ja-JP" altLang="en-US" sz="1100" b="1" dirty="0">
                          <a:solidFill>
                            <a:schemeClr val="tx1"/>
                          </a:solidFill>
                          <a:latin typeface="Meiryo UI" panose="020B0604030504040204" pitchFamily="50" charset="-128"/>
                          <a:ea typeface="Meiryo UI" panose="020B0604030504040204" pitchFamily="50" charset="-128"/>
                        </a:rPr>
                        <a:t>備考</a:t>
                      </a:r>
                      <a:endParaRPr lang="en-US" altLang="ja-JP" sz="1100" b="1"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645988321"/>
                  </a:ext>
                </a:extLst>
              </a:tr>
              <a:tr h="466758">
                <a:tc>
                  <a:txBody>
                    <a:bodyPr/>
                    <a:lstStyle/>
                    <a:p>
                      <a:pPr algn="l"/>
                      <a:r>
                        <a:rPr kumimoji="1" lang="ja-JP" altLang="en-US" sz="1100" dirty="0">
                          <a:solidFill>
                            <a:schemeClr val="tx1"/>
                          </a:solidFill>
                          <a:latin typeface="Meiryo UI" panose="020B0604030504040204" pitchFamily="50" charset="-128"/>
                          <a:ea typeface="Meiryo UI" panose="020B0604030504040204" pitchFamily="50" charset="-128"/>
                        </a:rPr>
                        <a:t>隣接地購入費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300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dirty="0">
                          <a:solidFill>
                            <a:schemeClr val="tx1"/>
                          </a:solidFill>
                          <a:latin typeface="Meiryo UI" panose="020B0604030504040204" pitchFamily="50" charset="-128"/>
                          <a:ea typeface="Meiryo UI" panose="020B0604030504040204" pitchFamily="50" charset="-128"/>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ja-JP" altLang="en-US" sz="1100" dirty="0">
                          <a:solidFill>
                            <a:schemeClr val="tx1"/>
                          </a:solidFill>
                          <a:latin typeface="Meiryo UI" panose="020B0604030504040204" pitchFamily="50" charset="-128"/>
                          <a:ea typeface="Meiryo UI" panose="020B0604030504040204" pitchFamily="50" charset="-128"/>
                        </a:rPr>
                        <a:t>０円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lang="ja-JP" altLang="en-US" sz="1100" dirty="0">
                          <a:solidFill>
                            <a:schemeClr val="tx1"/>
                          </a:solidFill>
                          <a:latin typeface="Meiryo UI" panose="020B0604030504040204" pitchFamily="50" charset="-128"/>
                          <a:ea typeface="Meiryo UI" panose="020B0604030504040204" pitchFamily="50" charset="-128"/>
                        </a:rPr>
                        <a:t>不動産の購入費は補助対象外</a:t>
                      </a:r>
                      <a:endParaRPr lang="en-US" altLang="ja-JP"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9021817"/>
                  </a:ext>
                </a:extLst>
              </a:tr>
              <a:tr h="513515">
                <a:tc>
                  <a:txBody>
                    <a:bodyPr/>
                    <a:lstStyle/>
                    <a:p>
                      <a:pPr algn="l"/>
                      <a:r>
                        <a:rPr kumimoji="1" lang="ja-JP" altLang="en-US" sz="1100" dirty="0">
                          <a:solidFill>
                            <a:schemeClr val="tx1"/>
                          </a:solidFill>
                          <a:latin typeface="Meiryo UI" panose="020B0604030504040204" pitchFamily="50" charset="-128"/>
                          <a:ea typeface="Meiryo UI" panose="020B0604030504040204" pitchFamily="50" charset="-128"/>
                        </a:rPr>
                        <a:t>自宅キッチン改修費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120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eiryo UI" panose="020B0604030504040204" pitchFamily="50" charset="-128"/>
                          <a:ea typeface="Meiryo UI" panose="020B0604030504040204" pitchFamily="50" charset="-128"/>
                        </a:rPr>
                        <a:t>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100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l"/>
                      <a:r>
                        <a:rPr kumimoji="1" lang="ja-JP" altLang="en-US" sz="1100" dirty="0">
                          <a:solidFill>
                            <a:schemeClr val="tx1"/>
                          </a:solidFill>
                          <a:latin typeface="Meiryo UI" panose="020B0604030504040204" pitchFamily="50" charset="-128"/>
                          <a:ea typeface="Meiryo UI" panose="020B0604030504040204" pitchFamily="50" charset="-128"/>
                        </a:rPr>
                        <a:t>算定基礎額の上限は</a:t>
                      </a:r>
                      <a:r>
                        <a:rPr kumimoji="1" lang="en-US" altLang="ja-JP" sz="1100" dirty="0">
                          <a:solidFill>
                            <a:schemeClr val="tx1"/>
                          </a:solidFill>
                          <a:latin typeface="Meiryo UI" panose="020B0604030504040204" pitchFamily="50" charset="-128"/>
                          <a:ea typeface="Meiryo UI" panose="020B0604030504040204" pitchFamily="50" charset="-128"/>
                        </a:rPr>
                        <a:t>100</a:t>
                      </a:r>
                      <a:r>
                        <a:rPr kumimoji="1" lang="ja-JP" altLang="en-US" sz="1100" dirty="0">
                          <a:solidFill>
                            <a:schemeClr val="tx1"/>
                          </a:solidFill>
                          <a:latin typeface="Meiryo UI" panose="020B0604030504040204" pitchFamily="50" charset="-128"/>
                          <a:ea typeface="Meiryo UI" panose="020B0604030504040204" pitchFamily="50" charset="-128"/>
                        </a:rPr>
                        <a:t>万円（１単価当たりの補助金上限は</a:t>
                      </a:r>
                      <a:r>
                        <a:rPr kumimoji="1" lang="en-US" altLang="ja-JP" sz="1100" dirty="0">
                          <a:solidFill>
                            <a:schemeClr val="tx1"/>
                          </a:solidFill>
                          <a:latin typeface="Meiryo UI" panose="020B0604030504040204" pitchFamily="50" charset="-128"/>
                          <a:ea typeface="Meiryo UI" panose="020B0604030504040204" pitchFamily="50" charset="-128"/>
                        </a:rPr>
                        <a:t>50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0884927"/>
                  </a:ext>
                </a:extLst>
              </a:tr>
              <a:tr h="372001">
                <a:tc>
                  <a:txBody>
                    <a:bodyPr/>
                    <a:lstStyle/>
                    <a:p>
                      <a:pPr algn="l"/>
                      <a:r>
                        <a:rPr kumimoji="1" lang="ja-JP" altLang="en-US" sz="1100" dirty="0">
                          <a:solidFill>
                            <a:schemeClr val="tx1"/>
                          </a:solidFill>
                          <a:latin typeface="Meiryo UI" panose="020B0604030504040204" pitchFamily="50" charset="-128"/>
                          <a:ea typeface="Meiryo UI" panose="020B0604030504040204" pitchFamily="50" charset="-128"/>
                        </a:rPr>
                        <a:t>大型冷蔵庫購入費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60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eiryo UI" panose="020B0604030504040204" pitchFamily="50" charset="-128"/>
                          <a:ea typeface="Meiryo UI" panose="020B0604030504040204" pitchFamily="50" charset="-128"/>
                        </a:rPr>
                        <a:t>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60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0000"/>
                        </a:lnSpc>
                        <a:spcBef>
                          <a:spcPts val="300"/>
                        </a:spcBef>
                        <a:spcAft>
                          <a:spcPts val="0"/>
                        </a:spcAft>
                        <a:buClrTx/>
                        <a:buSzTx/>
                        <a:buFontTx/>
                        <a:buNone/>
                        <a:tabLst/>
                        <a:defRPr/>
                      </a:pP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083120354"/>
                  </a:ext>
                </a:extLst>
              </a:tr>
              <a:tr h="398236">
                <a:tc>
                  <a:txBody>
                    <a:bodyPr/>
                    <a:lstStyle/>
                    <a:p>
                      <a:pPr algn="l"/>
                      <a:r>
                        <a:rPr kumimoji="1" lang="ja-JP" altLang="en-US" sz="1100" dirty="0">
                          <a:solidFill>
                            <a:schemeClr val="tx1"/>
                          </a:solidFill>
                          <a:latin typeface="Meiryo UI" panose="020B0604030504040204" pitchFamily="50" charset="-128"/>
                          <a:ea typeface="Meiryo UI" panose="020B0604030504040204" pitchFamily="50" charset="-128"/>
                        </a:rPr>
                        <a:t>スタッフ人件費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30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eiryo UI" panose="020B0604030504040204" pitchFamily="50" charset="-128"/>
                          <a:ea typeface="Meiryo UI" panose="020B0604030504040204" pitchFamily="50" charset="-128"/>
                        </a:rPr>
                        <a:t>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30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0000"/>
                        </a:lnSpc>
                        <a:spcBef>
                          <a:spcPts val="0"/>
                        </a:spcBef>
                        <a:spcAft>
                          <a:spcPts val="0"/>
                        </a:spcAft>
                        <a:buClrTx/>
                        <a:buSzTx/>
                        <a:buFontTx/>
                        <a:buNone/>
                        <a:tabLst/>
                        <a:defRPr/>
                      </a:pPr>
                      <a:endParaRPr lang="en-US" altLang="ja-JP"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77742612"/>
                  </a:ext>
                </a:extLst>
              </a:tr>
              <a:tr h="501190">
                <a:tc>
                  <a:txBody>
                    <a:bodyPr/>
                    <a:lstStyle/>
                    <a:p>
                      <a:pPr algn="l"/>
                      <a:r>
                        <a:rPr kumimoji="1" lang="ja-JP" altLang="en-US" sz="1100" dirty="0">
                          <a:solidFill>
                            <a:schemeClr val="tx1"/>
                          </a:solidFill>
                          <a:latin typeface="Meiryo UI" panose="020B0604030504040204" pitchFamily="50" charset="-128"/>
                          <a:ea typeface="Meiryo UI" panose="020B0604030504040204" pitchFamily="50" charset="-128"/>
                        </a:rPr>
                        <a:t>カフェ用の食材購入費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20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ctr" defTabSz="51435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eiryo UI" panose="020B0604030504040204" pitchFamily="50" charset="-128"/>
                          <a:ea typeface="Meiryo UI" panose="020B0604030504040204" pitchFamily="50" charset="-128"/>
                        </a:rPr>
                        <a:t>〇</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20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300"/>
                        </a:spcBef>
                      </a:pPr>
                      <a:endParaRPr lang="en-US" altLang="ja-JP"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215318"/>
                  </a:ext>
                </a:extLst>
              </a:tr>
              <a:tr h="653462">
                <a:tc>
                  <a:txBody>
                    <a:bodyPr/>
                    <a:lstStyle/>
                    <a:p>
                      <a:pPr algn="l"/>
                      <a:r>
                        <a:rPr kumimoji="1" lang="ja-JP" altLang="en-US" sz="1100" dirty="0">
                          <a:solidFill>
                            <a:schemeClr val="tx1"/>
                          </a:solidFill>
                          <a:latin typeface="Meiryo UI" panose="020B0604030504040204" pitchFamily="50" charset="-128"/>
                          <a:ea typeface="Meiryo UI" panose="020B0604030504040204" pitchFamily="50" charset="-128"/>
                        </a:rPr>
                        <a:t>スタッフ懇親会用の食材購入費</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5</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kumimoji="1" lang="en-US" altLang="ja-JP" sz="1100" dirty="0">
                          <a:solidFill>
                            <a:schemeClr val="tx1"/>
                          </a:solidFill>
                          <a:latin typeface="Meiryo UI" panose="020B0604030504040204" pitchFamily="50" charset="-128"/>
                          <a:ea typeface="Meiryo UI" panose="020B0604030504040204" pitchFamily="50" charset="-128"/>
                        </a:rPr>
                        <a:t>×</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ja-JP" altLang="en-US" sz="1100" dirty="0">
                          <a:solidFill>
                            <a:schemeClr val="tx1"/>
                          </a:solidFill>
                          <a:latin typeface="Meiryo UI" panose="020B0604030504040204" pitchFamily="50" charset="-128"/>
                          <a:ea typeface="Meiryo UI" panose="020B0604030504040204" pitchFamily="50" charset="-128"/>
                        </a:rPr>
                        <a:t>０円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spcBef>
                          <a:spcPts val="300"/>
                        </a:spcBef>
                      </a:pPr>
                      <a:r>
                        <a:rPr lang="ja-JP" altLang="en-US" sz="1100" dirty="0">
                          <a:solidFill>
                            <a:schemeClr val="tx1"/>
                          </a:solidFill>
                          <a:latin typeface="Meiryo UI" panose="020B0604030504040204" pitchFamily="50" charset="-128"/>
                          <a:ea typeface="Meiryo UI" panose="020B0604030504040204" pitchFamily="50" charset="-128"/>
                        </a:rPr>
                        <a:t>事業に不可欠な経費とは認められないため、補助対象外</a:t>
                      </a:r>
                      <a:endParaRPr lang="en-US" altLang="ja-JP"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6667777"/>
                  </a:ext>
                </a:extLst>
              </a:tr>
              <a:tr h="466758">
                <a:tc gridSpan="3">
                  <a:txBody>
                    <a:bodyPr/>
                    <a:lstStyle/>
                    <a:p>
                      <a:pPr algn="r"/>
                      <a:r>
                        <a:rPr kumimoji="1" lang="ja-JP" altLang="en-US" sz="1100" dirty="0">
                          <a:solidFill>
                            <a:schemeClr val="tx1"/>
                          </a:solidFill>
                          <a:latin typeface="Meiryo UI" panose="020B0604030504040204" pitchFamily="50" charset="-128"/>
                          <a:ea typeface="Meiryo UI" panose="020B0604030504040204" pitchFamily="50" charset="-128"/>
                        </a:rPr>
                        <a:t>合計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kumimoji="1" lang="ja-JP" altLang="en-US"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r>
                        <a:rPr kumimoji="1" lang="en-US" altLang="ja-JP" sz="1200" dirty="0">
                          <a:solidFill>
                            <a:schemeClr val="tx1"/>
                          </a:solidFill>
                        </a:rPr>
                        <a:t>-</a:t>
                      </a:r>
                      <a:endParaRPr kumimoji="1" lang="ja-JP" altLang="en-US"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210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0000"/>
                        </a:lnSpc>
                        <a:spcBef>
                          <a:spcPts val="300"/>
                        </a:spcBef>
                        <a:spcAft>
                          <a:spcPts val="0"/>
                        </a:spcAft>
                        <a:buClrTx/>
                        <a:buSzTx/>
                        <a:buFontTx/>
                        <a:buNone/>
                        <a:tabLst/>
                        <a:defRPr/>
                      </a:pPr>
                      <a:endParaRPr lang="en-US" altLang="ja-JP"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21477701"/>
                  </a:ext>
                </a:extLst>
              </a:tr>
              <a:tr h="466758">
                <a:tc gridSpan="3">
                  <a:txBody>
                    <a:bodyPr/>
                    <a:lstStyle/>
                    <a:p>
                      <a:pPr algn="r"/>
                      <a:r>
                        <a:rPr kumimoji="1" lang="ja-JP" altLang="en-US" sz="1100" dirty="0">
                          <a:solidFill>
                            <a:schemeClr val="tx1"/>
                          </a:solidFill>
                          <a:latin typeface="Meiryo UI" panose="020B0604030504040204" pitchFamily="50" charset="-128"/>
                          <a:ea typeface="Meiryo UI" panose="020B0604030504040204" pitchFamily="50" charset="-128"/>
                        </a:rPr>
                        <a:t>合計の</a:t>
                      </a:r>
                      <a:r>
                        <a:rPr kumimoji="1" lang="en-US" altLang="ja-JP" sz="1100" dirty="0">
                          <a:solidFill>
                            <a:schemeClr val="tx1"/>
                          </a:solidFill>
                          <a:latin typeface="Meiryo UI" panose="020B0604030504040204" pitchFamily="50" charset="-128"/>
                          <a:ea typeface="Meiryo UI" panose="020B0604030504040204" pitchFamily="50" charset="-128"/>
                        </a:rPr>
                        <a:t>1/2</a:t>
                      </a:r>
                      <a:endParaRPr kumimoji="1" lang="ja-JP" altLang="en-US"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kumimoji="1" lang="ja-JP" altLang="en-US"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kumimoji="1" lang="ja-JP" altLang="en-US"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kumimoji="1" lang="en-US" altLang="ja-JP" sz="1100" dirty="0">
                          <a:solidFill>
                            <a:schemeClr val="tx1"/>
                          </a:solidFill>
                          <a:latin typeface="Meiryo UI" panose="020B0604030504040204" pitchFamily="50" charset="-128"/>
                          <a:ea typeface="Meiryo UI" panose="020B0604030504040204" pitchFamily="50" charset="-128"/>
                        </a:rPr>
                        <a:t>105</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0000"/>
                        </a:lnSpc>
                        <a:spcBef>
                          <a:spcPts val="300"/>
                        </a:spcBef>
                        <a:spcAft>
                          <a:spcPts val="0"/>
                        </a:spcAft>
                        <a:buClrTx/>
                        <a:buSzTx/>
                        <a:buFontTx/>
                        <a:buNone/>
                        <a:tabLst/>
                        <a:defRPr/>
                      </a:pPr>
                      <a:r>
                        <a:rPr lang="ja-JP" altLang="en-US" sz="1100" dirty="0">
                          <a:solidFill>
                            <a:schemeClr val="tx1"/>
                          </a:solidFill>
                          <a:latin typeface="Meiryo UI" panose="020B0604030504040204" pitchFamily="50" charset="-128"/>
                          <a:ea typeface="Meiryo UI" panose="020B0604030504040204" pitchFamily="50" charset="-128"/>
                        </a:rPr>
                        <a:t>対象経費総額の</a:t>
                      </a:r>
                      <a:r>
                        <a:rPr lang="en-US" altLang="ja-JP" sz="1100" dirty="0">
                          <a:solidFill>
                            <a:schemeClr val="tx1"/>
                          </a:solidFill>
                          <a:latin typeface="Meiryo UI" panose="020B0604030504040204" pitchFamily="50" charset="-128"/>
                          <a:ea typeface="Meiryo UI" panose="020B0604030504040204" pitchFamily="50" charset="-128"/>
                        </a:rPr>
                        <a:t>1/2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96275541"/>
                  </a:ext>
                </a:extLst>
              </a:tr>
              <a:tr h="466758">
                <a:tc gridSpan="3">
                  <a:txBody>
                    <a:bodyPr/>
                    <a:lstStyle/>
                    <a:p>
                      <a:pPr algn="r"/>
                      <a:r>
                        <a:rPr kumimoji="1" lang="ja-JP" altLang="en-US" sz="1100" dirty="0">
                          <a:solidFill>
                            <a:schemeClr val="tx1"/>
                          </a:solidFill>
                          <a:latin typeface="Meiryo UI" panose="020B0604030504040204" pitchFamily="50" charset="-128"/>
                          <a:ea typeface="Meiryo UI" panose="020B0604030504040204" pitchFamily="50" charset="-128"/>
                        </a:rPr>
                        <a:t>補助金額合計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r"/>
                      <a:endParaRPr kumimoji="1" lang="ja-JP" altLang="en-US"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pPr algn="ctr"/>
                      <a:endParaRPr kumimoji="1" lang="ja-JP" altLang="en-US" sz="1200"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r" defTabSz="514350" rtl="0" eaLnBrk="1" fontAlgn="auto" latinLnBrk="0" hangingPunct="1">
                        <a:lnSpc>
                          <a:spcPct val="100000"/>
                        </a:lnSpc>
                        <a:spcBef>
                          <a:spcPts val="0"/>
                        </a:spcBef>
                        <a:spcAft>
                          <a:spcPts val="0"/>
                        </a:spcAft>
                        <a:buClrTx/>
                        <a:buSzTx/>
                        <a:buFontTx/>
                        <a:buNone/>
                        <a:tabLst/>
                        <a:defRPr/>
                      </a:pPr>
                      <a:r>
                        <a:rPr kumimoji="1" lang="en-US" altLang="ja-JP" sz="1100" dirty="0">
                          <a:solidFill>
                            <a:schemeClr val="tx1"/>
                          </a:solidFill>
                          <a:latin typeface="Meiryo UI" panose="020B0604030504040204" pitchFamily="50" charset="-128"/>
                          <a:ea typeface="Meiryo UI" panose="020B0604030504040204" pitchFamily="50" charset="-128"/>
                        </a:rPr>
                        <a:t>100</a:t>
                      </a:r>
                      <a:r>
                        <a:rPr kumimoji="1" lang="ja-JP" altLang="en-US" sz="1100" dirty="0">
                          <a:solidFill>
                            <a:schemeClr val="tx1"/>
                          </a:solidFill>
                          <a:latin typeface="Meiryo UI" panose="020B0604030504040204" pitchFamily="50" charset="-128"/>
                          <a:ea typeface="Meiryo UI" panose="020B0604030504040204" pitchFamily="50" charset="-128"/>
                        </a:rPr>
                        <a:t>万円</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514350" rtl="0" eaLnBrk="1" fontAlgn="auto" latinLnBrk="0" hangingPunct="1">
                        <a:lnSpc>
                          <a:spcPct val="100000"/>
                        </a:lnSpc>
                        <a:spcBef>
                          <a:spcPts val="300"/>
                        </a:spcBef>
                        <a:spcAft>
                          <a:spcPts val="0"/>
                        </a:spcAft>
                        <a:buClrTx/>
                        <a:buSzTx/>
                        <a:buFontTx/>
                        <a:buNone/>
                        <a:tabLst/>
                        <a:defRPr/>
                      </a:pPr>
                      <a:r>
                        <a:rPr lang="ja-JP" altLang="en-US" sz="1100" dirty="0">
                          <a:solidFill>
                            <a:schemeClr val="tx1"/>
                          </a:solidFill>
                          <a:latin typeface="Meiryo UI" panose="020B0604030504040204" pitchFamily="50" charset="-128"/>
                          <a:ea typeface="Meiryo UI" panose="020B0604030504040204" pitchFamily="50" charset="-128"/>
                        </a:rPr>
                        <a:t>補助金額の合計上限は</a:t>
                      </a:r>
                      <a:r>
                        <a:rPr lang="en-US" altLang="ja-JP" sz="1100" dirty="0">
                          <a:solidFill>
                            <a:schemeClr val="tx1"/>
                          </a:solidFill>
                          <a:latin typeface="Meiryo UI" panose="020B0604030504040204" pitchFamily="50" charset="-128"/>
                          <a:ea typeface="Meiryo UI" panose="020B0604030504040204" pitchFamily="50" charset="-128"/>
                        </a:rPr>
                        <a:t>100</a:t>
                      </a:r>
                      <a:r>
                        <a:rPr lang="ja-JP" altLang="en-US" sz="1100" dirty="0">
                          <a:solidFill>
                            <a:schemeClr val="tx1"/>
                          </a:solidFill>
                          <a:latin typeface="Meiryo UI" panose="020B0604030504040204" pitchFamily="50" charset="-128"/>
                          <a:ea typeface="Meiryo UI" panose="020B0604030504040204" pitchFamily="50" charset="-128"/>
                        </a:rPr>
                        <a:t>万円</a:t>
                      </a:r>
                      <a:endParaRPr lang="en-US" altLang="ja-JP" sz="1100" dirty="0">
                        <a:solidFill>
                          <a:schemeClr val="tx1"/>
                        </a:solidFill>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42639482"/>
                  </a:ext>
                </a:extLst>
              </a:tr>
            </a:tbl>
          </a:graphicData>
        </a:graphic>
      </p:graphicFrame>
      <p:sp>
        <p:nvSpPr>
          <p:cNvPr id="9" name="テキスト プレースホルダー 2">
            <a:extLst>
              <a:ext uri="{FF2B5EF4-FFF2-40B4-BE49-F238E27FC236}">
                <a16:creationId xmlns:a16="http://schemas.microsoft.com/office/drawing/2014/main" id="{4F3ED87B-E4A0-6EB9-D335-5BAAF240BC04}"/>
              </a:ext>
            </a:extLst>
          </p:cNvPr>
          <p:cNvSpPr txBox="1">
            <a:spLocks/>
          </p:cNvSpPr>
          <p:nvPr/>
        </p:nvSpPr>
        <p:spPr>
          <a:xfrm>
            <a:off x="181982" y="1499936"/>
            <a:ext cx="4143190" cy="581662"/>
          </a:xfrm>
          <a:prstGeom prst="rect">
            <a:avLst/>
          </a:prstGeom>
        </p:spPr>
        <p:txBody>
          <a:bodyPr vert="horz" lIns="91440" tIns="45720" rIns="91440" bIns="45720" rtlCol="0" anchor="ctr">
            <a:noAutofit/>
          </a:bodyPr>
          <a:lstStyle>
            <a:lvl1pPr marL="0" indent="0" algn="l" defTabSz="514350" rtl="0" eaLnBrk="1" latinLnBrk="0" hangingPunct="1">
              <a:lnSpc>
                <a:spcPct val="90000"/>
              </a:lnSpc>
              <a:spcBef>
                <a:spcPts val="563"/>
              </a:spcBef>
              <a:buFont typeface="Arial" panose="020B0604020202020204" pitchFamily="34" charset="0"/>
              <a:buNone/>
              <a:defRPr kumimoji="1" sz="1350" kern="1200">
                <a:solidFill>
                  <a:schemeClr val="tx1">
                    <a:lumMod val="65000"/>
                    <a:lumOff val="35000"/>
                  </a:schemeClr>
                </a:solidFill>
                <a:latin typeface="+mn-lt"/>
                <a:ea typeface="+mn-ea"/>
                <a:cs typeface="+mn-cs"/>
              </a:defRPr>
            </a:lvl1pPr>
            <a:lvl2pPr marL="342900" indent="0" algn="l" defTabSz="514350" rtl="0" eaLnBrk="1" latinLnBrk="0" hangingPunct="1">
              <a:lnSpc>
                <a:spcPct val="90000"/>
              </a:lnSpc>
              <a:spcBef>
                <a:spcPts val="281"/>
              </a:spcBef>
              <a:buFont typeface="Arial" panose="020B0604020202020204" pitchFamily="34" charset="0"/>
              <a:buNone/>
              <a:defRPr kumimoji="1" sz="1350" kern="1200">
                <a:solidFill>
                  <a:schemeClr val="tx1">
                    <a:tint val="75000"/>
                  </a:schemeClr>
                </a:solidFill>
                <a:latin typeface="+mn-lt"/>
                <a:ea typeface="+mn-ea"/>
                <a:cs typeface="+mn-cs"/>
              </a:defRPr>
            </a:lvl2pPr>
            <a:lvl3pPr marL="685800" indent="0" algn="l" defTabSz="514350" rtl="0" eaLnBrk="1" latinLnBrk="0" hangingPunct="1">
              <a:lnSpc>
                <a:spcPct val="90000"/>
              </a:lnSpc>
              <a:spcBef>
                <a:spcPts val="281"/>
              </a:spcBef>
              <a:buFont typeface="Arial" panose="020B0604020202020204" pitchFamily="34" charset="0"/>
              <a:buNone/>
              <a:defRPr kumimoji="1" sz="1200" kern="1200">
                <a:solidFill>
                  <a:schemeClr val="tx1">
                    <a:tint val="75000"/>
                  </a:schemeClr>
                </a:solidFill>
                <a:latin typeface="+mn-lt"/>
                <a:ea typeface="+mn-ea"/>
                <a:cs typeface="+mn-cs"/>
              </a:defRPr>
            </a:lvl3pPr>
            <a:lvl4pPr marL="10287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4pPr>
            <a:lvl5pPr marL="13716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5pPr>
            <a:lvl6pPr marL="17145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6pPr>
            <a:lvl7pPr marL="20574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7pPr>
            <a:lvl8pPr marL="24003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8pPr>
            <a:lvl9pPr marL="2743200" indent="0" algn="l" defTabSz="514350" rtl="0" eaLnBrk="1" latinLnBrk="0" hangingPunct="1">
              <a:lnSpc>
                <a:spcPct val="90000"/>
              </a:lnSpc>
              <a:spcBef>
                <a:spcPts val="281"/>
              </a:spcBef>
              <a:buFont typeface="Arial" panose="020B0604020202020204" pitchFamily="34" charset="0"/>
              <a:buNone/>
              <a:defRPr kumimoji="1" sz="1050" kern="1200">
                <a:solidFill>
                  <a:schemeClr val="tx1">
                    <a:tint val="75000"/>
                  </a:schemeClr>
                </a:solidFill>
                <a:latin typeface="+mn-lt"/>
                <a:ea typeface="+mn-ea"/>
                <a:cs typeface="+mn-cs"/>
              </a:defRPr>
            </a:lvl9pPr>
          </a:lstStyle>
          <a:p>
            <a:pPr algn="l"/>
            <a:r>
              <a:rPr kumimoji="1" lang="ja-JP" altLang="en-US" sz="1400" dirty="0">
                <a:solidFill>
                  <a:srgbClr val="0070C0"/>
                </a:solidFill>
                <a:latin typeface="Meiryo UI" panose="020B0604030504040204" pitchFamily="50" charset="-128"/>
                <a:ea typeface="Meiryo UI" panose="020B0604030504040204" pitchFamily="50" charset="-128"/>
              </a:rPr>
              <a:t>「事業の立ち上げに必要とする経費と補助金額」</a:t>
            </a:r>
          </a:p>
        </p:txBody>
      </p:sp>
      <p:sp>
        <p:nvSpPr>
          <p:cNvPr id="10" name="スライド番号プレースホルダー 9">
            <a:extLst>
              <a:ext uri="{FF2B5EF4-FFF2-40B4-BE49-F238E27FC236}">
                <a16:creationId xmlns:a16="http://schemas.microsoft.com/office/drawing/2014/main" id="{C218612A-12DB-B124-0CDB-DAF7A309DFD7}"/>
              </a:ext>
            </a:extLst>
          </p:cNvPr>
          <p:cNvSpPr>
            <a:spLocks noGrp="1"/>
          </p:cNvSpPr>
          <p:nvPr>
            <p:ph type="sldNum" sz="quarter" idx="12"/>
          </p:nvPr>
        </p:nvSpPr>
        <p:spPr/>
        <p:txBody>
          <a:bodyPr/>
          <a:lstStyle/>
          <a:p>
            <a:fld id="{E0688C86-5EC1-4ACA-A965-93E45DB200B0}" type="slidenum">
              <a:rPr kumimoji="1" lang="ja-JP" altLang="en-US" smtClean="0"/>
              <a:t>10</a:t>
            </a:fld>
            <a:endParaRPr kumimoji="1" lang="ja-JP" altLang="en-US"/>
          </a:p>
        </p:txBody>
      </p:sp>
    </p:spTree>
    <p:extLst>
      <p:ext uri="{BB962C8B-B14F-4D97-AF65-F5344CB8AC3E}">
        <p14:creationId xmlns:p14="http://schemas.microsoft.com/office/powerpoint/2010/main" val="3159987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636A2839-7DF7-6E6D-25AC-E1B966426E46}"/>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6C581A94-FD43-464F-EE8B-847ED8927278}"/>
              </a:ext>
            </a:extLst>
          </p:cNvPr>
          <p:cNvSpPr txBox="1">
            <a:spLocks/>
          </p:cNvSpPr>
          <p:nvPr/>
        </p:nvSpPr>
        <p:spPr>
          <a:xfrm>
            <a:off x="422790" y="317513"/>
            <a:ext cx="6165771" cy="948267"/>
          </a:xfrm>
          <a:prstGeom prst="rect">
            <a:avLst/>
          </a:prstGeom>
        </p:spPr>
        <p:txBody>
          <a:bodyPr vert="horz" lIns="91440" tIns="45720" rIns="91440" bIns="45720" rtlCol="0" anchor="ctr">
            <a:no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0" marR="0" lvl="0" indent="0" defTabSz="342900" rtl="0" eaLnBrk="1" fontAlgn="auto" latinLnBrk="0" hangingPunct="1">
              <a:lnSpc>
                <a:spcPct val="100000"/>
              </a:lnSpc>
              <a:spcBef>
                <a:spcPct val="0"/>
              </a:spcBef>
              <a:spcAft>
                <a:spcPts val="0"/>
              </a:spcAft>
              <a:buClrTx/>
              <a:buSzTx/>
              <a:buFontTx/>
              <a:buNone/>
              <a:tabLst/>
              <a:defRPr/>
            </a:pPr>
            <a:r>
              <a:rPr kumimoji="1" lang="ja-JP" altLang="en-US" sz="3200" b="1" i="0" u="none" strike="noStrike" kern="1200" cap="none" spc="0" normalizeH="0" baseline="0" noProof="0" dirty="0">
                <a:ln>
                  <a:noFill/>
                </a:ln>
                <a:solidFill>
                  <a:srgbClr val="0070C0"/>
                </a:solidFill>
                <a:effectLst/>
                <a:uLnTx/>
                <a:uFillTx/>
                <a:latin typeface="Meiryo UI" panose="020B0604030504040204" pitchFamily="50" charset="-128"/>
                <a:ea typeface="Meiryo UI" panose="020B0604030504040204" pitchFamily="50" charset="-128"/>
              </a:rPr>
              <a:t>３　</a:t>
            </a:r>
            <a:r>
              <a:rPr lang="ja-JP" altLang="en-US" sz="3200" b="1" dirty="0">
                <a:solidFill>
                  <a:srgbClr val="0070C0"/>
                </a:solidFill>
                <a:latin typeface="Meiryo UI" panose="020B0604030504040204" pitchFamily="50" charset="-128"/>
                <a:ea typeface="Meiryo UI" panose="020B0604030504040204" pitchFamily="50" charset="-128"/>
              </a:rPr>
              <a:t>申請</a:t>
            </a:r>
            <a:r>
              <a:rPr kumimoji="1" lang="ja-JP" altLang="en-US" sz="3200" b="1" i="0" u="none" strike="noStrike" kern="1200" cap="none" spc="0" normalizeH="0" baseline="0" noProof="0" dirty="0">
                <a:ln>
                  <a:noFill/>
                </a:ln>
                <a:solidFill>
                  <a:srgbClr val="0070C0"/>
                </a:solidFill>
                <a:effectLst/>
                <a:uLnTx/>
                <a:uFillTx/>
                <a:latin typeface="Meiryo UI" panose="020B0604030504040204" pitchFamily="50" charset="-128"/>
                <a:ea typeface="Meiryo UI" panose="020B0604030504040204" pitchFamily="50" charset="-128"/>
              </a:rPr>
              <a:t>スケジュール・提出書類</a:t>
            </a:r>
          </a:p>
        </p:txBody>
      </p:sp>
      <p:sp>
        <p:nvSpPr>
          <p:cNvPr id="7" name="タイトル 1">
            <a:extLst>
              <a:ext uri="{FF2B5EF4-FFF2-40B4-BE49-F238E27FC236}">
                <a16:creationId xmlns:a16="http://schemas.microsoft.com/office/drawing/2014/main" id="{72756303-42ED-410C-31E1-56C60C88F6FB}"/>
              </a:ext>
            </a:extLst>
          </p:cNvPr>
          <p:cNvSpPr txBox="1">
            <a:spLocks/>
          </p:cNvSpPr>
          <p:nvPr/>
        </p:nvSpPr>
        <p:spPr>
          <a:xfrm>
            <a:off x="945801" y="4732303"/>
            <a:ext cx="6517475" cy="582158"/>
          </a:xfrm>
          <a:prstGeom prst="rect">
            <a:avLst/>
          </a:prstGeom>
          <a:ln>
            <a:noFill/>
          </a:ln>
        </p:spPr>
        <p:txBody>
          <a:bodyPr vert="horz" lIns="91440" tIns="45720" rIns="91440" bIns="45720" rtlCol="0" anchor="ctr">
            <a:no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marL="0" marR="0" lvl="0" indent="0" algn="l" defTabSz="342900" rtl="0" eaLnBrk="1" fontAlgn="auto" latinLnBrk="0" hangingPunct="1">
              <a:lnSpc>
                <a:spcPct val="100000"/>
              </a:lnSpc>
              <a:spcBef>
                <a:spcPct val="0"/>
              </a:spcBef>
              <a:spcAft>
                <a:spcPts val="0"/>
              </a:spcAft>
              <a:buClrTx/>
              <a:buSzTx/>
              <a:buFontTx/>
              <a:buNone/>
              <a:tabLst/>
              <a:defRPr/>
            </a:pPr>
            <a:r>
              <a:rPr kumimoji="1" lang="en-US" altLang="ja-JP" sz="2000" b="1" i="0" u="none" strike="noStrike" kern="1200" cap="none" spc="-250" normalizeH="0" baseline="0" noProof="0" dirty="0">
                <a:ln>
                  <a:noFill/>
                </a:ln>
                <a:solidFill>
                  <a:srgbClr val="0070C0"/>
                </a:solidFill>
                <a:effectLst/>
                <a:uLnTx/>
                <a:uFillTx/>
                <a:latin typeface="Meiryo UI" panose="020B0604030504040204" pitchFamily="50" charset="-128"/>
                <a:ea typeface="Meiryo UI" panose="020B0604030504040204" pitchFamily="50" charset="-128"/>
              </a:rPr>
              <a:t>【</a:t>
            </a:r>
            <a:r>
              <a:rPr kumimoji="1" lang="ja-JP" altLang="en-US" sz="2000" b="1" i="0" u="none" strike="noStrike" kern="1200" cap="none" spc="-250" normalizeH="0" baseline="0" noProof="0" dirty="0">
                <a:ln>
                  <a:noFill/>
                </a:ln>
                <a:solidFill>
                  <a:srgbClr val="0070C0"/>
                </a:solidFill>
                <a:effectLst/>
                <a:uLnTx/>
                <a:uFillTx/>
                <a:latin typeface="Meiryo UI" panose="020B0604030504040204" pitchFamily="50" charset="-128"/>
                <a:ea typeface="Meiryo UI" panose="020B0604030504040204" pitchFamily="50" charset="-128"/>
              </a:rPr>
              <a:t>申請年度の翌年から３年間（毎年度）</a:t>
            </a:r>
            <a:r>
              <a:rPr kumimoji="1" lang="en-US" altLang="ja-JP" sz="2000" b="1" i="0" u="none" strike="noStrike" kern="1200" cap="none" spc="-250" normalizeH="0" baseline="0" noProof="0" dirty="0">
                <a:ln>
                  <a:noFill/>
                </a:ln>
                <a:solidFill>
                  <a:srgbClr val="0070C0"/>
                </a:solidFill>
                <a:effectLst/>
                <a:uLnTx/>
                <a:uFillTx/>
                <a:latin typeface="Meiryo UI" panose="020B0604030504040204" pitchFamily="50" charset="-128"/>
                <a:ea typeface="Meiryo UI" panose="020B0604030504040204" pitchFamily="50" charset="-128"/>
              </a:rPr>
              <a:t>】</a:t>
            </a:r>
            <a:endParaRPr kumimoji="1" lang="ja-JP" altLang="en-US" sz="2000" b="1" i="0" u="none" strike="noStrike" kern="1200" cap="none" spc="-250" normalizeH="0" baseline="0" noProof="0" dirty="0">
              <a:ln>
                <a:noFill/>
              </a:ln>
              <a:solidFill>
                <a:srgbClr val="0070C0"/>
              </a:solidFill>
              <a:effectLst/>
              <a:uLnTx/>
              <a:uFillTx/>
              <a:latin typeface="Meiryo UI" panose="020B0604030504040204" pitchFamily="50" charset="-128"/>
              <a:ea typeface="Meiryo UI" panose="020B0604030504040204" pitchFamily="50" charset="-128"/>
            </a:endParaRPr>
          </a:p>
        </p:txBody>
      </p:sp>
      <p:sp>
        <p:nvSpPr>
          <p:cNvPr id="9" name="正方形/長方形 8">
            <a:extLst>
              <a:ext uri="{FF2B5EF4-FFF2-40B4-BE49-F238E27FC236}">
                <a16:creationId xmlns:a16="http://schemas.microsoft.com/office/drawing/2014/main" id="{D3A7C0CD-9A3B-8DDF-A816-99317182260B}"/>
              </a:ext>
            </a:extLst>
          </p:cNvPr>
          <p:cNvSpPr/>
          <p:nvPr/>
        </p:nvSpPr>
        <p:spPr>
          <a:xfrm>
            <a:off x="578224" y="1097489"/>
            <a:ext cx="8565776" cy="67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タイトル 1">
            <a:extLst>
              <a:ext uri="{FF2B5EF4-FFF2-40B4-BE49-F238E27FC236}">
                <a16:creationId xmlns:a16="http://schemas.microsoft.com/office/drawing/2014/main" id="{F0117121-2204-DF23-4F94-620D9F2ED31F}"/>
              </a:ext>
            </a:extLst>
          </p:cNvPr>
          <p:cNvSpPr>
            <a:spLocks noGrp="1"/>
          </p:cNvSpPr>
          <p:nvPr>
            <p:ph type="title"/>
          </p:nvPr>
        </p:nvSpPr>
        <p:spPr>
          <a:xfrm>
            <a:off x="917220" y="1423833"/>
            <a:ext cx="3823427" cy="582158"/>
          </a:xfrm>
          <a:ln>
            <a:noFill/>
          </a:ln>
        </p:spPr>
        <p:txBody>
          <a:bodyPr>
            <a:normAutofit/>
          </a:bodyPr>
          <a:lstStyle/>
          <a:p>
            <a:r>
              <a:rPr kumimoji="1" lang="en-US" altLang="ja-JP" sz="2000" b="1" dirty="0">
                <a:solidFill>
                  <a:srgbClr val="0070C0"/>
                </a:solidFill>
                <a:latin typeface="Meiryo UI" panose="020B0604030504040204" pitchFamily="50" charset="-128"/>
                <a:ea typeface="Meiryo UI" panose="020B0604030504040204" pitchFamily="50" charset="-128"/>
              </a:rPr>
              <a:t>【</a:t>
            </a:r>
            <a:r>
              <a:rPr kumimoji="1" lang="ja-JP" altLang="en-US" sz="2000" b="1" dirty="0">
                <a:solidFill>
                  <a:srgbClr val="0070C0"/>
                </a:solidFill>
                <a:latin typeface="Meiryo UI" panose="020B0604030504040204" pitchFamily="50" charset="-128"/>
                <a:ea typeface="Meiryo UI" panose="020B0604030504040204" pitchFamily="50" charset="-128"/>
              </a:rPr>
              <a:t>補助金の申請年度</a:t>
            </a:r>
            <a:r>
              <a:rPr lang="en-US" altLang="ja-JP" sz="2000" b="1" dirty="0">
                <a:solidFill>
                  <a:srgbClr val="0070C0"/>
                </a:solidFill>
                <a:latin typeface="Meiryo UI" panose="020B0604030504040204" pitchFamily="50" charset="-128"/>
                <a:ea typeface="Meiryo UI" panose="020B0604030504040204" pitchFamily="50" charset="-128"/>
              </a:rPr>
              <a:t>】</a:t>
            </a:r>
            <a:endParaRPr kumimoji="1" lang="ja-JP" altLang="en-US" sz="2000" b="1" dirty="0">
              <a:solidFill>
                <a:srgbClr val="0070C0"/>
              </a:solidFill>
              <a:latin typeface="Meiryo UI" panose="020B0604030504040204" pitchFamily="50" charset="-128"/>
              <a:ea typeface="Meiryo UI" panose="020B0604030504040204" pitchFamily="50" charset="-128"/>
            </a:endParaRPr>
          </a:p>
        </p:txBody>
      </p:sp>
      <p:sp>
        <p:nvSpPr>
          <p:cNvPr id="11" name="スライド番号プレースホルダー 10">
            <a:extLst>
              <a:ext uri="{FF2B5EF4-FFF2-40B4-BE49-F238E27FC236}">
                <a16:creationId xmlns:a16="http://schemas.microsoft.com/office/drawing/2014/main" id="{45CDC3B9-4E6C-48ED-30C4-34F0622A3ECF}"/>
              </a:ext>
            </a:extLst>
          </p:cNvPr>
          <p:cNvSpPr>
            <a:spLocks noGrp="1"/>
          </p:cNvSpPr>
          <p:nvPr>
            <p:ph type="sldNum" sz="quarter" idx="12"/>
          </p:nvPr>
        </p:nvSpPr>
        <p:spPr>
          <a:xfrm>
            <a:off x="7173406" y="6497790"/>
            <a:ext cx="2057400" cy="365125"/>
          </a:xfrm>
        </p:spPr>
        <p:txBody>
          <a:bodyPr/>
          <a:lstStyle/>
          <a:p>
            <a:fld id="{E0688C86-5EC1-4ACA-A965-93E45DB200B0}" type="slidenum">
              <a:rPr kumimoji="1" lang="ja-JP" altLang="en-US" smtClean="0"/>
              <a:t>11</a:t>
            </a:fld>
            <a:endParaRPr kumimoji="1" lang="ja-JP" altLang="en-US"/>
          </a:p>
        </p:txBody>
      </p:sp>
      <p:grpSp>
        <p:nvGrpSpPr>
          <p:cNvPr id="41" name="グループ化 40">
            <a:extLst>
              <a:ext uri="{FF2B5EF4-FFF2-40B4-BE49-F238E27FC236}">
                <a16:creationId xmlns:a16="http://schemas.microsoft.com/office/drawing/2014/main" id="{8864EF36-B2CC-1D82-3985-AB6CF18FBE86}"/>
              </a:ext>
            </a:extLst>
          </p:cNvPr>
          <p:cNvGrpSpPr/>
          <p:nvPr/>
        </p:nvGrpSpPr>
        <p:grpSpPr>
          <a:xfrm>
            <a:off x="1087254" y="2249337"/>
            <a:ext cx="7463726" cy="3639403"/>
            <a:chOff x="1148820" y="1679375"/>
            <a:chExt cx="7722392" cy="4154133"/>
          </a:xfrm>
        </p:grpSpPr>
        <p:sp>
          <p:nvSpPr>
            <p:cNvPr id="30" name="矢印: 五方向 29">
              <a:extLst>
                <a:ext uri="{FF2B5EF4-FFF2-40B4-BE49-F238E27FC236}">
                  <a16:creationId xmlns:a16="http://schemas.microsoft.com/office/drawing/2014/main" id="{8DDA62B4-90DA-4098-5C0E-6623073CE501}"/>
                </a:ext>
              </a:extLst>
            </p:cNvPr>
            <p:cNvSpPr/>
            <p:nvPr/>
          </p:nvSpPr>
          <p:spPr>
            <a:xfrm>
              <a:off x="1188129" y="1705998"/>
              <a:ext cx="1425315" cy="740446"/>
            </a:xfrm>
            <a:prstGeom prst="homePlat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応募</a:t>
              </a:r>
            </a:p>
          </p:txBody>
        </p:sp>
        <p:sp>
          <p:nvSpPr>
            <p:cNvPr id="31" name="矢印: 山形 30">
              <a:extLst>
                <a:ext uri="{FF2B5EF4-FFF2-40B4-BE49-F238E27FC236}">
                  <a16:creationId xmlns:a16="http://schemas.microsoft.com/office/drawing/2014/main" id="{E72C885D-681B-94F8-AFEC-C482899DC58A}"/>
                </a:ext>
              </a:extLst>
            </p:cNvPr>
            <p:cNvSpPr/>
            <p:nvPr/>
          </p:nvSpPr>
          <p:spPr>
            <a:xfrm>
              <a:off x="2415998" y="1719607"/>
              <a:ext cx="1425315" cy="731939"/>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書面審査</a:t>
              </a:r>
            </a:p>
          </p:txBody>
        </p:sp>
        <p:sp>
          <p:nvSpPr>
            <p:cNvPr id="32" name="矢印: 山形 31">
              <a:extLst>
                <a:ext uri="{FF2B5EF4-FFF2-40B4-BE49-F238E27FC236}">
                  <a16:creationId xmlns:a16="http://schemas.microsoft.com/office/drawing/2014/main" id="{AB51105D-38D4-A6A0-1F0A-B2C086A39949}"/>
                </a:ext>
              </a:extLst>
            </p:cNvPr>
            <p:cNvSpPr/>
            <p:nvPr/>
          </p:nvSpPr>
          <p:spPr>
            <a:xfrm>
              <a:off x="3648223" y="1710252"/>
              <a:ext cx="1425315" cy="731939"/>
            </a:xfrm>
            <a:prstGeom prst="chevr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プレゼン審査</a:t>
              </a:r>
            </a:p>
          </p:txBody>
        </p:sp>
        <p:sp>
          <p:nvSpPr>
            <p:cNvPr id="33" name="矢印: 山形 32">
              <a:extLst>
                <a:ext uri="{FF2B5EF4-FFF2-40B4-BE49-F238E27FC236}">
                  <a16:creationId xmlns:a16="http://schemas.microsoft.com/office/drawing/2014/main" id="{7A42BDE5-943E-93F0-F205-ECFF987F0D5E}"/>
                </a:ext>
              </a:extLst>
            </p:cNvPr>
            <p:cNvSpPr/>
            <p:nvPr/>
          </p:nvSpPr>
          <p:spPr>
            <a:xfrm>
              <a:off x="7445897" y="1679375"/>
              <a:ext cx="1425315" cy="731939"/>
            </a:xfrm>
            <a:prstGeom prst="chevron">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bg1"/>
                  </a:solidFill>
                  <a:latin typeface="Meiryo UI" panose="020B0604030504040204" pitchFamily="50" charset="-128"/>
                  <a:ea typeface="Meiryo UI" panose="020B0604030504040204" pitchFamily="50" charset="-128"/>
                </a:rPr>
                <a:t>事業報告</a:t>
              </a:r>
            </a:p>
          </p:txBody>
        </p:sp>
        <p:sp>
          <p:nvSpPr>
            <p:cNvPr id="36" name="矢印: 山形 35">
              <a:extLst>
                <a:ext uri="{FF2B5EF4-FFF2-40B4-BE49-F238E27FC236}">
                  <a16:creationId xmlns:a16="http://schemas.microsoft.com/office/drawing/2014/main" id="{97F0F6F0-C57F-0AA2-D4D6-CE0BD43068A3}"/>
                </a:ext>
              </a:extLst>
            </p:cNvPr>
            <p:cNvSpPr/>
            <p:nvPr/>
          </p:nvSpPr>
          <p:spPr>
            <a:xfrm>
              <a:off x="6174202" y="1698145"/>
              <a:ext cx="1425315" cy="731939"/>
            </a:xfrm>
            <a:prstGeom prst="chevr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dirty="0">
                  <a:latin typeface="Meiryo UI" panose="020B0604030504040204" pitchFamily="50" charset="-128"/>
                  <a:ea typeface="Meiryo UI" panose="020B0604030504040204" pitchFamily="50" charset="-128"/>
                </a:rPr>
                <a:t>口座振込</a:t>
              </a:r>
            </a:p>
          </p:txBody>
        </p:sp>
        <p:sp>
          <p:nvSpPr>
            <p:cNvPr id="37" name="矢印: 山形 36">
              <a:extLst>
                <a:ext uri="{FF2B5EF4-FFF2-40B4-BE49-F238E27FC236}">
                  <a16:creationId xmlns:a16="http://schemas.microsoft.com/office/drawing/2014/main" id="{37C6E979-320C-0596-4D28-079750935D49}"/>
                </a:ext>
              </a:extLst>
            </p:cNvPr>
            <p:cNvSpPr/>
            <p:nvPr/>
          </p:nvSpPr>
          <p:spPr>
            <a:xfrm>
              <a:off x="4902507" y="1698145"/>
              <a:ext cx="1425315" cy="731939"/>
            </a:xfrm>
            <a:prstGeom prst="chevron">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交付決定</a:t>
              </a:r>
            </a:p>
          </p:txBody>
        </p:sp>
        <p:sp>
          <p:nvSpPr>
            <p:cNvPr id="67" name="矢印: 山形 66">
              <a:extLst>
                <a:ext uri="{FF2B5EF4-FFF2-40B4-BE49-F238E27FC236}">
                  <a16:creationId xmlns:a16="http://schemas.microsoft.com/office/drawing/2014/main" id="{E3365138-B777-D72C-5B1A-2256F0C09602}"/>
                </a:ext>
              </a:extLst>
            </p:cNvPr>
            <p:cNvSpPr/>
            <p:nvPr/>
          </p:nvSpPr>
          <p:spPr>
            <a:xfrm>
              <a:off x="1148820" y="5335291"/>
              <a:ext cx="7669467" cy="498217"/>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800" b="0" dirty="0">
                  <a:solidFill>
                    <a:schemeClr val="bg1"/>
                  </a:solidFill>
                  <a:latin typeface="Meiryo UI" panose="020B0604030504040204" pitchFamily="50" charset="-128"/>
                  <a:ea typeface="Meiryo UI" panose="020B0604030504040204" pitchFamily="50" charset="-128"/>
                </a:rPr>
                <a:t>前年度分の事業実績・収支決算の報告</a:t>
              </a:r>
              <a:endParaRPr kumimoji="1" lang="ja-JP" altLang="en-US" dirty="0">
                <a:solidFill>
                  <a:schemeClr val="bg1"/>
                </a:solidFill>
                <a:latin typeface="Meiryo UI" panose="020B0604030504040204" pitchFamily="50" charset="-128"/>
                <a:ea typeface="Meiryo UI" panose="020B0604030504040204" pitchFamily="50" charset="-128"/>
              </a:endParaRPr>
            </a:p>
          </p:txBody>
        </p:sp>
      </p:grpSp>
      <p:sp>
        <p:nvSpPr>
          <p:cNvPr id="46" name="正方形/長方形 45">
            <a:extLst>
              <a:ext uri="{FF2B5EF4-FFF2-40B4-BE49-F238E27FC236}">
                <a16:creationId xmlns:a16="http://schemas.microsoft.com/office/drawing/2014/main" id="{0D2FAC81-9299-E1F4-A269-4258F41B6A33}"/>
              </a:ext>
            </a:extLst>
          </p:cNvPr>
          <p:cNvSpPr/>
          <p:nvPr/>
        </p:nvSpPr>
        <p:spPr>
          <a:xfrm>
            <a:off x="5944308" y="3193056"/>
            <a:ext cx="1131195" cy="1255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rPr>
              <a:t>振込口座届出後、順次</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47" name="正方形/長方形 46">
            <a:extLst>
              <a:ext uri="{FF2B5EF4-FFF2-40B4-BE49-F238E27FC236}">
                <a16:creationId xmlns:a16="http://schemas.microsoft.com/office/drawing/2014/main" id="{08B4BEC6-1DD6-D164-9379-6E6DD68FEC44}"/>
              </a:ext>
            </a:extLst>
          </p:cNvPr>
          <p:cNvSpPr/>
          <p:nvPr/>
        </p:nvSpPr>
        <p:spPr>
          <a:xfrm>
            <a:off x="4740647" y="3201130"/>
            <a:ext cx="1038365" cy="125533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latin typeface="Meiryo UI" panose="020B0604030504040204" pitchFamily="50" charset="-128"/>
                <a:ea typeface="Meiryo UI" panose="020B0604030504040204" pitchFamily="50" charset="-128"/>
              </a:rPr>
              <a:t>12</a:t>
            </a:r>
            <a:r>
              <a:rPr kumimoji="1" lang="ja-JP" altLang="en-US" sz="1400" dirty="0">
                <a:solidFill>
                  <a:schemeClr val="tx1"/>
                </a:solidFill>
                <a:latin typeface="Meiryo UI" panose="020B0604030504040204" pitchFamily="50" charset="-128"/>
                <a:ea typeface="Meiryo UI" panose="020B0604030504040204" pitchFamily="50" charset="-128"/>
              </a:rPr>
              <a:t>月中旬</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kumimoji="1" lang="ja-JP" altLang="en-US" sz="1400" dirty="0">
                <a:solidFill>
                  <a:schemeClr val="tx1"/>
                </a:solidFill>
                <a:latin typeface="Meiryo UI" panose="020B0604030504040204" pitchFamily="50" charset="-128"/>
                <a:ea typeface="Meiryo UI" panose="020B0604030504040204" pitchFamily="50" charset="-128"/>
              </a:rPr>
              <a:t>（予定）</a:t>
            </a:r>
            <a:endParaRPr kumimoji="1" lang="en-US" altLang="ja-JP" sz="1400" dirty="0">
              <a:solidFill>
                <a:schemeClr val="tx1"/>
              </a:solidFill>
              <a:latin typeface="Meiryo UI" panose="020B0604030504040204" pitchFamily="50" charset="-128"/>
              <a:ea typeface="Meiryo UI" panose="020B0604030504040204" pitchFamily="50" charset="-128"/>
            </a:endParaRPr>
          </a:p>
        </p:txBody>
      </p:sp>
      <p:sp>
        <p:nvSpPr>
          <p:cNvPr id="48" name="正方形/長方形 47">
            <a:extLst>
              <a:ext uri="{FF2B5EF4-FFF2-40B4-BE49-F238E27FC236}">
                <a16:creationId xmlns:a16="http://schemas.microsoft.com/office/drawing/2014/main" id="{E6502F98-BEF1-EC3E-5C9A-975FD15D38B9}"/>
              </a:ext>
            </a:extLst>
          </p:cNvPr>
          <p:cNvSpPr/>
          <p:nvPr/>
        </p:nvSpPr>
        <p:spPr>
          <a:xfrm>
            <a:off x="3510463" y="3193056"/>
            <a:ext cx="1061537" cy="1255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latin typeface="Meiryo UI" panose="020B0604030504040204" pitchFamily="50" charset="-128"/>
                <a:ea typeface="Meiryo UI" panose="020B0604030504040204" pitchFamily="50" charset="-128"/>
              </a:rPr>
              <a:t>11</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26</a:t>
            </a:r>
            <a:r>
              <a:rPr kumimoji="1" lang="ja-JP" altLang="en-US" sz="1400" dirty="0">
                <a:solidFill>
                  <a:schemeClr val="tx1"/>
                </a:solidFill>
                <a:latin typeface="Meiryo UI" panose="020B0604030504040204" pitchFamily="50" charset="-128"/>
                <a:ea typeface="Meiryo UI" panose="020B0604030504040204" pitchFamily="50" charset="-128"/>
              </a:rPr>
              <a:t>日</a:t>
            </a:r>
          </a:p>
        </p:txBody>
      </p:sp>
      <p:sp>
        <p:nvSpPr>
          <p:cNvPr id="49" name="正方形/長方形 48">
            <a:extLst>
              <a:ext uri="{FF2B5EF4-FFF2-40B4-BE49-F238E27FC236}">
                <a16:creationId xmlns:a16="http://schemas.microsoft.com/office/drawing/2014/main" id="{BE56BCA6-0146-2C2A-D367-A6C1F825F426}"/>
              </a:ext>
            </a:extLst>
          </p:cNvPr>
          <p:cNvSpPr/>
          <p:nvPr/>
        </p:nvSpPr>
        <p:spPr>
          <a:xfrm>
            <a:off x="2329573" y="3193056"/>
            <a:ext cx="1092496" cy="1255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dirty="0">
                <a:solidFill>
                  <a:schemeClr val="tx1"/>
                </a:solidFill>
                <a:latin typeface="Meiryo UI" panose="020B0604030504040204" pitchFamily="50" charset="-128"/>
                <a:ea typeface="Meiryo UI" panose="020B0604030504040204" pitchFamily="50" charset="-128"/>
              </a:rPr>
              <a:t>10</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16</a:t>
            </a:r>
            <a:r>
              <a:rPr kumimoji="1" lang="ja-JP" altLang="en-US" sz="1400" dirty="0">
                <a:solidFill>
                  <a:schemeClr val="tx1"/>
                </a:solidFill>
                <a:latin typeface="Meiryo UI" panose="020B0604030504040204" pitchFamily="50" charset="-128"/>
                <a:ea typeface="Meiryo UI" panose="020B0604030504040204" pitchFamily="50" charset="-128"/>
              </a:rPr>
              <a:t>日</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kumimoji="1" lang="en-US" altLang="ja-JP" sz="1400" dirty="0">
                <a:solidFill>
                  <a:schemeClr val="tx1"/>
                </a:solidFill>
                <a:latin typeface="Meiryo UI" panose="020B0604030504040204" pitchFamily="50" charset="-128"/>
                <a:ea typeface="Meiryo UI" panose="020B0604030504040204" pitchFamily="50" charset="-128"/>
              </a:rPr>
              <a:t> </a:t>
            </a:r>
            <a:r>
              <a:rPr kumimoji="1" lang="ja-JP" altLang="en-US" sz="1400" dirty="0">
                <a:solidFill>
                  <a:schemeClr val="tx1"/>
                </a:solidFill>
                <a:latin typeface="Meiryo UI" panose="020B0604030504040204" pitchFamily="50" charset="-128"/>
                <a:ea typeface="Meiryo UI" panose="020B0604030504040204" pitchFamily="50" charset="-128"/>
              </a:rPr>
              <a:t>～</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kumimoji="1" lang="en-US" altLang="ja-JP" sz="1400" dirty="0">
                <a:solidFill>
                  <a:schemeClr val="tx1"/>
                </a:solidFill>
                <a:latin typeface="Meiryo UI" panose="020B0604030504040204" pitchFamily="50" charset="-128"/>
                <a:ea typeface="Meiryo UI" panose="020B0604030504040204" pitchFamily="50" charset="-128"/>
              </a:rPr>
              <a:t>11</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4</a:t>
            </a:r>
            <a:r>
              <a:rPr kumimoji="1" lang="ja-JP" altLang="en-US" sz="1400" dirty="0">
                <a:solidFill>
                  <a:schemeClr val="tx1"/>
                </a:solidFill>
                <a:latin typeface="Meiryo UI" panose="020B0604030504040204" pitchFamily="50" charset="-128"/>
                <a:ea typeface="Meiryo UI" panose="020B0604030504040204" pitchFamily="50" charset="-128"/>
              </a:rPr>
              <a:t>日</a:t>
            </a:r>
          </a:p>
        </p:txBody>
      </p:sp>
      <p:sp>
        <p:nvSpPr>
          <p:cNvPr id="50" name="正方形/長方形 49">
            <a:extLst>
              <a:ext uri="{FF2B5EF4-FFF2-40B4-BE49-F238E27FC236}">
                <a16:creationId xmlns:a16="http://schemas.microsoft.com/office/drawing/2014/main" id="{D4BF60A4-D66C-7A60-8827-64B313BA65DA}"/>
              </a:ext>
            </a:extLst>
          </p:cNvPr>
          <p:cNvSpPr/>
          <p:nvPr/>
        </p:nvSpPr>
        <p:spPr>
          <a:xfrm>
            <a:off x="1166836" y="3171991"/>
            <a:ext cx="1042292" cy="1255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sz="1400" dirty="0">
                <a:solidFill>
                  <a:schemeClr val="tx1"/>
                </a:solidFill>
                <a:latin typeface="Meiryo UI" panose="020B0604030504040204" pitchFamily="50" charset="-128"/>
                <a:ea typeface="Meiryo UI" panose="020B0604030504040204" pitchFamily="50" charset="-128"/>
              </a:rPr>
              <a:t>R8</a:t>
            </a:r>
            <a:r>
              <a:rPr kumimoji="1" lang="ja-JP" altLang="en-US" sz="1400" dirty="0">
                <a:solidFill>
                  <a:schemeClr val="tx1"/>
                </a:solidFill>
                <a:latin typeface="Meiryo UI" panose="020B0604030504040204" pitchFamily="50" charset="-128"/>
                <a:ea typeface="Meiryo UI" panose="020B0604030504040204" pitchFamily="50" charset="-128"/>
              </a:rPr>
              <a:t>年</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kumimoji="1" lang="en-US" altLang="ja-JP" sz="1400" dirty="0">
                <a:solidFill>
                  <a:schemeClr val="tx1"/>
                </a:solidFill>
                <a:latin typeface="Meiryo UI" panose="020B0604030504040204" pitchFamily="50" charset="-128"/>
                <a:ea typeface="Meiryo UI" panose="020B0604030504040204" pitchFamily="50" charset="-128"/>
              </a:rPr>
              <a:t>10</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2</a:t>
            </a:r>
            <a:r>
              <a:rPr kumimoji="1" lang="ja-JP" altLang="en-US" sz="1400" dirty="0">
                <a:solidFill>
                  <a:schemeClr val="tx1"/>
                </a:solidFill>
                <a:latin typeface="Meiryo UI" panose="020B0604030504040204" pitchFamily="50" charset="-128"/>
                <a:ea typeface="Meiryo UI" panose="020B0604030504040204" pitchFamily="50" charset="-128"/>
              </a:rPr>
              <a:t>日～</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kumimoji="1" lang="en-US" altLang="ja-JP" sz="1400" dirty="0">
                <a:solidFill>
                  <a:schemeClr val="tx1"/>
                </a:solidFill>
                <a:latin typeface="Meiryo UI" panose="020B0604030504040204" pitchFamily="50" charset="-128"/>
                <a:ea typeface="Meiryo UI" panose="020B0604030504040204" pitchFamily="50" charset="-128"/>
              </a:rPr>
              <a:t>10</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16</a:t>
            </a:r>
            <a:r>
              <a:rPr kumimoji="1" lang="ja-JP" altLang="en-US" sz="1400" dirty="0">
                <a:solidFill>
                  <a:schemeClr val="tx1"/>
                </a:solidFill>
                <a:latin typeface="Meiryo UI" panose="020B0604030504040204" pitchFamily="50" charset="-128"/>
                <a:ea typeface="Meiryo UI" panose="020B0604030504040204" pitchFamily="50" charset="-128"/>
              </a:rPr>
              <a:t>日</a:t>
            </a:r>
          </a:p>
        </p:txBody>
      </p:sp>
      <p:sp>
        <p:nvSpPr>
          <p:cNvPr id="51" name="正方形/長方形 50">
            <a:extLst>
              <a:ext uri="{FF2B5EF4-FFF2-40B4-BE49-F238E27FC236}">
                <a16:creationId xmlns:a16="http://schemas.microsoft.com/office/drawing/2014/main" id="{B62B3D12-4575-99B4-36A4-42BF0607BA50}"/>
              </a:ext>
            </a:extLst>
          </p:cNvPr>
          <p:cNvSpPr/>
          <p:nvPr/>
        </p:nvSpPr>
        <p:spPr>
          <a:xfrm>
            <a:off x="290634" y="3191268"/>
            <a:ext cx="458121" cy="121703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時期</a:t>
            </a:r>
          </a:p>
        </p:txBody>
      </p:sp>
      <p:sp>
        <p:nvSpPr>
          <p:cNvPr id="57" name="正方形/長方形 56">
            <a:extLst>
              <a:ext uri="{FF2B5EF4-FFF2-40B4-BE49-F238E27FC236}">
                <a16:creationId xmlns:a16="http://schemas.microsoft.com/office/drawing/2014/main" id="{D74E56DC-C640-73E4-A1A8-81F485736663}"/>
              </a:ext>
            </a:extLst>
          </p:cNvPr>
          <p:cNvSpPr/>
          <p:nvPr/>
        </p:nvSpPr>
        <p:spPr>
          <a:xfrm>
            <a:off x="7173405" y="3182518"/>
            <a:ext cx="1271347" cy="125558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a:solidFill>
                  <a:schemeClr val="tx1"/>
                </a:solidFill>
                <a:latin typeface="Meiryo UI" panose="020B0604030504040204" pitchFamily="50" charset="-128"/>
                <a:ea typeface="Meiryo UI" panose="020B0604030504040204" pitchFamily="50" charset="-128"/>
              </a:rPr>
              <a:t>～</a:t>
            </a:r>
            <a:r>
              <a:rPr kumimoji="1" lang="en-US" altLang="ja-JP" sz="1400" dirty="0">
                <a:solidFill>
                  <a:schemeClr val="tx1"/>
                </a:solidFill>
                <a:latin typeface="Meiryo UI" panose="020B0604030504040204" pitchFamily="50" charset="-128"/>
                <a:ea typeface="Meiryo UI" panose="020B0604030504040204" pitchFamily="50" charset="-128"/>
              </a:rPr>
              <a:t>R9</a:t>
            </a:r>
            <a:r>
              <a:rPr kumimoji="1" lang="ja-JP" altLang="en-US" sz="1400" dirty="0">
                <a:solidFill>
                  <a:schemeClr val="tx1"/>
                </a:solidFill>
                <a:latin typeface="Meiryo UI" panose="020B0604030504040204" pitchFamily="50" charset="-128"/>
                <a:ea typeface="Meiryo UI" panose="020B0604030504040204" pitchFamily="50" charset="-128"/>
              </a:rPr>
              <a:t>年</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kumimoji="1" lang="en-US" altLang="ja-JP" sz="1400" dirty="0">
                <a:solidFill>
                  <a:schemeClr val="tx1"/>
                </a:solidFill>
                <a:latin typeface="Meiryo UI" panose="020B0604030504040204" pitchFamily="50" charset="-128"/>
                <a:ea typeface="Meiryo UI" panose="020B0604030504040204" pitchFamily="50" charset="-128"/>
              </a:rPr>
              <a:t>3</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31</a:t>
            </a:r>
            <a:r>
              <a:rPr kumimoji="1" lang="ja-JP" altLang="en-US" sz="1400" dirty="0">
                <a:solidFill>
                  <a:schemeClr val="tx1"/>
                </a:solidFill>
                <a:latin typeface="Meiryo UI" panose="020B0604030504040204" pitchFamily="50" charset="-128"/>
                <a:ea typeface="Meiryo UI" panose="020B0604030504040204" pitchFamily="50" charset="-128"/>
              </a:rPr>
              <a:t>日</a:t>
            </a:r>
          </a:p>
        </p:txBody>
      </p:sp>
      <p:sp>
        <p:nvSpPr>
          <p:cNvPr id="60" name="楕円 59">
            <a:extLst>
              <a:ext uri="{FF2B5EF4-FFF2-40B4-BE49-F238E27FC236}">
                <a16:creationId xmlns:a16="http://schemas.microsoft.com/office/drawing/2014/main" id="{E5BAAA76-B0F9-C1B5-1659-1DFC4F95F02A}"/>
              </a:ext>
            </a:extLst>
          </p:cNvPr>
          <p:cNvSpPr/>
          <p:nvPr/>
        </p:nvSpPr>
        <p:spPr>
          <a:xfrm>
            <a:off x="945801" y="2083030"/>
            <a:ext cx="340537" cy="33933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1</a:t>
            </a:r>
            <a:endParaRPr kumimoji="1" lang="ja-JP" altLang="en-US" dirty="0"/>
          </a:p>
        </p:txBody>
      </p:sp>
      <p:sp>
        <p:nvSpPr>
          <p:cNvPr id="61" name="楕円 60">
            <a:extLst>
              <a:ext uri="{FF2B5EF4-FFF2-40B4-BE49-F238E27FC236}">
                <a16:creationId xmlns:a16="http://schemas.microsoft.com/office/drawing/2014/main" id="{F21DA484-A568-B7A4-6DC9-10BF663AC5E9}"/>
              </a:ext>
            </a:extLst>
          </p:cNvPr>
          <p:cNvSpPr/>
          <p:nvPr/>
        </p:nvSpPr>
        <p:spPr>
          <a:xfrm>
            <a:off x="2233964" y="2045755"/>
            <a:ext cx="340537" cy="339335"/>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2</a:t>
            </a:r>
            <a:endParaRPr kumimoji="1" lang="ja-JP" altLang="en-US" dirty="0"/>
          </a:p>
        </p:txBody>
      </p:sp>
      <p:sp>
        <p:nvSpPr>
          <p:cNvPr id="62" name="楕円 61">
            <a:extLst>
              <a:ext uri="{FF2B5EF4-FFF2-40B4-BE49-F238E27FC236}">
                <a16:creationId xmlns:a16="http://schemas.microsoft.com/office/drawing/2014/main" id="{451C653B-9EF3-1028-915C-B435671141F3}"/>
              </a:ext>
            </a:extLst>
          </p:cNvPr>
          <p:cNvSpPr/>
          <p:nvPr/>
        </p:nvSpPr>
        <p:spPr>
          <a:xfrm>
            <a:off x="3403312" y="2055970"/>
            <a:ext cx="340537" cy="339335"/>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3</a:t>
            </a:r>
            <a:endParaRPr kumimoji="1" lang="ja-JP" altLang="en-US" dirty="0"/>
          </a:p>
        </p:txBody>
      </p:sp>
      <p:sp>
        <p:nvSpPr>
          <p:cNvPr id="63" name="楕円 62">
            <a:extLst>
              <a:ext uri="{FF2B5EF4-FFF2-40B4-BE49-F238E27FC236}">
                <a16:creationId xmlns:a16="http://schemas.microsoft.com/office/drawing/2014/main" id="{C1C0ACE1-FED6-9B83-1A28-7B1FE1B8EAA8}"/>
              </a:ext>
            </a:extLst>
          </p:cNvPr>
          <p:cNvSpPr/>
          <p:nvPr/>
        </p:nvSpPr>
        <p:spPr>
          <a:xfrm>
            <a:off x="4599916" y="2045756"/>
            <a:ext cx="340537" cy="339335"/>
          </a:xfrm>
          <a:prstGeom prst="ellipse">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4</a:t>
            </a:r>
            <a:endParaRPr kumimoji="1" lang="ja-JP" altLang="en-US" dirty="0"/>
          </a:p>
        </p:txBody>
      </p:sp>
      <p:sp>
        <p:nvSpPr>
          <p:cNvPr id="64" name="楕円 63">
            <a:extLst>
              <a:ext uri="{FF2B5EF4-FFF2-40B4-BE49-F238E27FC236}">
                <a16:creationId xmlns:a16="http://schemas.microsoft.com/office/drawing/2014/main" id="{D4788461-105D-A470-D763-87EC555B0692}"/>
              </a:ext>
            </a:extLst>
          </p:cNvPr>
          <p:cNvSpPr/>
          <p:nvPr/>
        </p:nvSpPr>
        <p:spPr>
          <a:xfrm>
            <a:off x="5859419" y="2009094"/>
            <a:ext cx="340537" cy="33933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5</a:t>
            </a:r>
            <a:endParaRPr kumimoji="1" lang="ja-JP" altLang="en-US" dirty="0"/>
          </a:p>
        </p:txBody>
      </p:sp>
      <p:sp>
        <p:nvSpPr>
          <p:cNvPr id="65" name="楕円 64">
            <a:extLst>
              <a:ext uri="{FF2B5EF4-FFF2-40B4-BE49-F238E27FC236}">
                <a16:creationId xmlns:a16="http://schemas.microsoft.com/office/drawing/2014/main" id="{F740BED7-E899-ECFD-E4E2-8A3C42A409FF}"/>
              </a:ext>
            </a:extLst>
          </p:cNvPr>
          <p:cNvSpPr/>
          <p:nvPr/>
        </p:nvSpPr>
        <p:spPr>
          <a:xfrm>
            <a:off x="7066233" y="2004105"/>
            <a:ext cx="340537" cy="33933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6</a:t>
            </a:r>
            <a:endParaRPr kumimoji="1" lang="ja-JP" altLang="en-US" dirty="0"/>
          </a:p>
        </p:txBody>
      </p:sp>
      <p:graphicFrame>
        <p:nvGraphicFramePr>
          <p:cNvPr id="66" name="表 33">
            <a:extLst>
              <a:ext uri="{FF2B5EF4-FFF2-40B4-BE49-F238E27FC236}">
                <a16:creationId xmlns:a16="http://schemas.microsoft.com/office/drawing/2014/main" id="{CFE3A771-2A44-E429-7815-3A67953C86CB}"/>
              </a:ext>
            </a:extLst>
          </p:cNvPr>
          <p:cNvGraphicFramePr>
            <a:graphicFrameLocks noGrp="1"/>
          </p:cNvGraphicFramePr>
          <p:nvPr>
            <p:extLst>
              <p:ext uri="{D42A27DB-BD31-4B8C-83A1-F6EECF244321}">
                <p14:modId xmlns:p14="http://schemas.microsoft.com/office/powerpoint/2010/main" val="485986528"/>
              </p:ext>
            </p:extLst>
          </p:nvPr>
        </p:nvGraphicFramePr>
        <p:xfrm>
          <a:off x="4660395" y="4408484"/>
          <a:ext cx="3995926" cy="457200"/>
        </p:xfrm>
        <a:graphic>
          <a:graphicData uri="http://schemas.openxmlformats.org/drawingml/2006/table">
            <a:tbl>
              <a:tblPr firstRow="1" bandRow="1">
                <a:tableStyleId>{5C22544A-7EE6-4342-B048-85BDC9FD1C3A}</a:tableStyleId>
              </a:tblPr>
              <a:tblGrid>
                <a:gridCol w="3995926">
                  <a:extLst>
                    <a:ext uri="{9D8B030D-6E8A-4147-A177-3AD203B41FA5}">
                      <a16:colId xmlns:a16="http://schemas.microsoft.com/office/drawing/2014/main" val="598700261"/>
                    </a:ext>
                  </a:extLst>
                </a:gridCol>
              </a:tblGrid>
              <a:tr h="405787">
                <a:tc>
                  <a:txBody>
                    <a:bodyPr/>
                    <a:lstStyle/>
                    <a:p>
                      <a:pPr algn="l"/>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交付後、必要に応じて、事業計画・収支予算の変更申請可</a:t>
                      </a:r>
                      <a:endParaRPr kumimoji="1" lang="en-US" altLang="ja-JP" sz="1200" b="0" dirty="0">
                        <a:solidFill>
                          <a:schemeClr val="tx1"/>
                        </a:solidFill>
                        <a:latin typeface="Meiryo UI" panose="020B0604030504040204" pitchFamily="50" charset="-128"/>
                        <a:ea typeface="Meiryo UI" panose="020B0604030504040204" pitchFamily="50" charset="-128"/>
                      </a:endParaRPr>
                    </a:p>
                    <a:p>
                      <a:pPr algn="l"/>
                      <a:r>
                        <a:rPr kumimoji="1" lang="en-US" altLang="ja-JP" sz="1200" b="0" dirty="0">
                          <a:solidFill>
                            <a:schemeClr val="tx1"/>
                          </a:solidFill>
                          <a:latin typeface="Meiryo UI" panose="020B0604030504040204" pitchFamily="50" charset="-128"/>
                          <a:ea typeface="Meiryo UI" panose="020B0604030504040204" pitchFamily="50" charset="-128"/>
                        </a:rPr>
                        <a:t>※</a:t>
                      </a:r>
                      <a:r>
                        <a:rPr kumimoji="1" lang="ja-JP" altLang="en-US" sz="1200" b="0" dirty="0">
                          <a:solidFill>
                            <a:schemeClr val="tx1"/>
                          </a:solidFill>
                          <a:latin typeface="Meiryo UI" panose="020B0604030504040204" pitchFamily="50" charset="-128"/>
                          <a:ea typeface="Meiryo UI" panose="020B0604030504040204" pitchFamily="50" charset="-128"/>
                        </a:rPr>
                        <a:t>日程は前後する場合があります</a:t>
                      </a:r>
                      <a:endParaRPr kumimoji="1" lang="en-US" altLang="ja-JP" sz="1200" b="0" dirty="0">
                        <a:solidFill>
                          <a:schemeClr val="tx1"/>
                        </a:solidFill>
                        <a:latin typeface="Meiryo UI" panose="020B0604030504040204" pitchFamily="50" charset="-128"/>
                        <a:ea typeface="Meiryo UI" panose="020B0604030504040204" pitchFamily="50" charset="-128"/>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38500149"/>
                  </a:ext>
                </a:extLst>
              </a:tr>
            </a:tbl>
          </a:graphicData>
        </a:graphic>
      </p:graphicFrame>
      <p:sp>
        <p:nvSpPr>
          <p:cNvPr id="69" name="正方形/長方形 68">
            <a:extLst>
              <a:ext uri="{FF2B5EF4-FFF2-40B4-BE49-F238E27FC236}">
                <a16:creationId xmlns:a16="http://schemas.microsoft.com/office/drawing/2014/main" id="{32C4698D-A49B-A6E3-D3C3-0360916E5D0B}"/>
              </a:ext>
            </a:extLst>
          </p:cNvPr>
          <p:cNvSpPr/>
          <p:nvPr/>
        </p:nvSpPr>
        <p:spPr>
          <a:xfrm>
            <a:off x="1166836" y="5977566"/>
            <a:ext cx="7221355" cy="7451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rPr>
              <a:t>毎年度</a:t>
            </a:r>
            <a:r>
              <a:rPr kumimoji="1" lang="en-US" altLang="ja-JP" sz="1400" dirty="0">
                <a:solidFill>
                  <a:schemeClr val="tx1"/>
                </a:solidFill>
                <a:latin typeface="Meiryo UI" panose="020B0604030504040204" pitchFamily="50" charset="-128"/>
                <a:ea typeface="Meiryo UI" panose="020B0604030504040204" pitchFamily="50" charset="-128"/>
              </a:rPr>
              <a:t>4</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1</a:t>
            </a:r>
            <a:r>
              <a:rPr kumimoji="1" lang="ja-JP" altLang="en-US" sz="1400" dirty="0">
                <a:solidFill>
                  <a:schemeClr val="tx1"/>
                </a:solidFill>
                <a:latin typeface="Meiryo UI" panose="020B0604030504040204" pitchFamily="50" charset="-128"/>
                <a:ea typeface="Meiryo UI" panose="020B0604030504040204" pitchFamily="50" charset="-128"/>
              </a:rPr>
              <a:t>日～</a:t>
            </a:r>
            <a:r>
              <a:rPr kumimoji="1" lang="en-US" altLang="ja-JP" sz="1400" dirty="0">
                <a:solidFill>
                  <a:schemeClr val="tx1"/>
                </a:solidFill>
                <a:latin typeface="Meiryo UI" panose="020B0604030504040204" pitchFamily="50" charset="-128"/>
                <a:ea typeface="Meiryo UI" panose="020B0604030504040204" pitchFamily="50" charset="-128"/>
              </a:rPr>
              <a:t>5</a:t>
            </a:r>
            <a:r>
              <a:rPr kumimoji="1" lang="ja-JP" altLang="en-US" sz="1400" dirty="0">
                <a:solidFill>
                  <a:schemeClr val="tx1"/>
                </a:solidFill>
                <a:latin typeface="Meiryo UI" panose="020B0604030504040204" pitchFamily="50" charset="-128"/>
                <a:ea typeface="Meiryo UI" panose="020B0604030504040204" pitchFamily="50" charset="-128"/>
              </a:rPr>
              <a:t>月</a:t>
            </a:r>
            <a:r>
              <a:rPr kumimoji="1" lang="en-US" altLang="ja-JP" sz="1400" dirty="0">
                <a:solidFill>
                  <a:schemeClr val="tx1"/>
                </a:solidFill>
                <a:latin typeface="Meiryo UI" panose="020B0604030504040204" pitchFamily="50" charset="-128"/>
                <a:ea typeface="Meiryo UI" panose="020B0604030504040204" pitchFamily="50" charset="-128"/>
              </a:rPr>
              <a:t>10</a:t>
            </a:r>
            <a:r>
              <a:rPr kumimoji="1" lang="ja-JP" altLang="en-US" sz="1400" dirty="0">
                <a:solidFill>
                  <a:schemeClr val="tx1"/>
                </a:solidFill>
                <a:latin typeface="Meiryo UI" panose="020B0604030504040204" pitchFamily="50" charset="-128"/>
                <a:ea typeface="Meiryo UI" panose="020B0604030504040204" pitchFamily="50" charset="-128"/>
              </a:rPr>
              <a:t>日（</a:t>
            </a:r>
            <a:r>
              <a:rPr kumimoji="1" lang="en-US" altLang="ja-JP" sz="1400" dirty="0">
                <a:solidFill>
                  <a:schemeClr val="tx1"/>
                </a:solidFill>
                <a:latin typeface="Meiryo UI" panose="020B0604030504040204" pitchFamily="50" charset="-128"/>
                <a:ea typeface="Meiryo UI" panose="020B0604030504040204" pitchFamily="50" charset="-128"/>
              </a:rPr>
              <a:t>R9~11</a:t>
            </a:r>
            <a:r>
              <a:rPr kumimoji="1" lang="ja-JP" altLang="en-US" sz="1400" dirty="0">
                <a:solidFill>
                  <a:schemeClr val="tx1"/>
                </a:solidFill>
                <a:latin typeface="Meiryo UI" panose="020B0604030504040204" pitchFamily="50" charset="-128"/>
                <a:ea typeface="Meiryo UI" panose="020B0604030504040204" pitchFamily="50" charset="-128"/>
              </a:rPr>
              <a:t>年度）</a:t>
            </a:r>
          </a:p>
        </p:txBody>
      </p:sp>
      <p:sp>
        <p:nvSpPr>
          <p:cNvPr id="2" name="正方形/長方形 1">
            <a:extLst>
              <a:ext uri="{FF2B5EF4-FFF2-40B4-BE49-F238E27FC236}">
                <a16:creationId xmlns:a16="http://schemas.microsoft.com/office/drawing/2014/main" id="{8D46E267-6C82-3CA0-08F3-C76BA14607A5}"/>
              </a:ext>
            </a:extLst>
          </p:cNvPr>
          <p:cNvSpPr/>
          <p:nvPr/>
        </p:nvSpPr>
        <p:spPr>
          <a:xfrm>
            <a:off x="306494" y="5961155"/>
            <a:ext cx="458121" cy="74527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rPr>
              <a:t>時期</a:t>
            </a:r>
          </a:p>
        </p:txBody>
      </p:sp>
      <p:sp>
        <p:nvSpPr>
          <p:cNvPr id="3" name="楕円 2">
            <a:extLst>
              <a:ext uri="{FF2B5EF4-FFF2-40B4-BE49-F238E27FC236}">
                <a16:creationId xmlns:a16="http://schemas.microsoft.com/office/drawing/2014/main" id="{FD440126-9974-BA6A-B77C-68BD83711A48}"/>
              </a:ext>
            </a:extLst>
          </p:cNvPr>
          <p:cNvSpPr/>
          <p:nvPr/>
        </p:nvSpPr>
        <p:spPr>
          <a:xfrm>
            <a:off x="996567" y="5244629"/>
            <a:ext cx="340537" cy="29555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t>７</a:t>
            </a:r>
          </a:p>
        </p:txBody>
      </p:sp>
    </p:spTree>
    <p:extLst>
      <p:ext uri="{BB962C8B-B14F-4D97-AF65-F5344CB8AC3E}">
        <p14:creationId xmlns:p14="http://schemas.microsoft.com/office/powerpoint/2010/main" val="2990081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四角形: 角を丸くする 18">
            <a:extLst>
              <a:ext uri="{FF2B5EF4-FFF2-40B4-BE49-F238E27FC236}">
                <a16:creationId xmlns:a16="http://schemas.microsoft.com/office/drawing/2014/main" id="{7703169A-E8DB-C28F-7477-6D904CADB071}"/>
              </a:ext>
            </a:extLst>
          </p:cNvPr>
          <p:cNvSpPr/>
          <p:nvPr/>
        </p:nvSpPr>
        <p:spPr>
          <a:xfrm>
            <a:off x="163356" y="4799730"/>
            <a:ext cx="8817287" cy="1822241"/>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四角形: 角を丸くする 11">
            <a:extLst>
              <a:ext uri="{FF2B5EF4-FFF2-40B4-BE49-F238E27FC236}">
                <a16:creationId xmlns:a16="http://schemas.microsoft.com/office/drawing/2014/main" id="{5D777EB3-DE2D-2B83-917A-3C5A28C1B802}"/>
              </a:ext>
            </a:extLst>
          </p:cNvPr>
          <p:cNvSpPr/>
          <p:nvPr/>
        </p:nvSpPr>
        <p:spPr>
          <a:xfrm>
            <a:off x="169769" y="1008529"/>
            <a:ext cx="8815418" cy="2139515"/>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2CCEF10C-2CA6-4B1F-4D83-846B3E047BE9}"/>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78290F82-A922-D056-BA59-DDE37B515EFC}"/>
              </a:ext>
            </a:extLst>
          </p:cNvPr>
          <p:cNvSpPr>
            <a:spLocks noGrp="1"/>
          </p:cNvSpPr>
          <p:nvPr>
            <p:ph type="title"/>
          </p:nvPr>
        </p:nvSpPr>
        <p:spPr>
          <a:xfrm>
            <a:off x="174812" y="443477"/>
            <a:ext cx="4760786" cy="820676"/>
          </a:xfrm>
        </p:spPr>
        <p:txBody>
          <a:bodyPr>
            <a:normAutofit/>
          </a:bodyPr>
          <a:lstStyle/>
          <a:p>
            <a:r>
              <a:rPr kumimoji="1" lang="ja-JP" altLang="en-US" sz="2000" b="1" dirty="0">
                <a:solidFill>
                  <a:srgbClr val="0070C0"/>
                </a:solidFill>
                <a:latin typeface="Meiryo UI" panose="020B0604030504040204" pitchFamily="50" charset="-128"/>
                <a:ea typeface="Meiryo UI" panose="020B0604030504040204" pitchFamily="50" charset="-128"/>
              </a:rPr>
              <a:t>①　応募</a:t>
            </a:r>
          </a:p>
        </p:txBody>
      </p:sp>
      <p:sp>
        <p:nvSpPr>
          <p:cNvPr id="6" name="テキスト プレースホルダー 2">
            <a:extLst>
              <a:ext uri="{FF2B5EF4-FFF2-40B4-BE49-F238E27FC236}">
                <a16:creationId xmlns:a16="http://schemas.microsoft.com/office/drawing/2014/main" id="{14E745C4-2930-C90F-DD4A-6B34E93FDAB6}"/>
              </a:ext>
            </a:extLst>
          </p:cNvPr>
          <p:cNvSpPr txBox="1">
            <a:spLocks/>
          </p:cNvSpPr>
          <p:nvPr/>
        </p:nvSpPr>
        <p:spPr>
          <a:xfrm>
            <a:off x="240865" y="942780"/>
            <a:ext cx="8786283" cy="2717801"/>
          </a:xfrm>
          <a:prstGeom prst="rect">
            <a:avLst/>
          </a:prstGeom>
        </p:spPr>
        <p:txBody>
          <a:bodyPr vert="horz" lIns="91440" tIns="45720" rIns="91440" bIns="45720" rtlCol="0" anchor="ctr">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応募書類</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次のア～オの書類にご記入の上、応募期間内にご提出ください。（</a:t>
            </a:r>
            <a:r>
              <a:rPr lang="en-US" altLang="ja-JP" sz="1400" dirty="0">
                <a:solidFill>
                  <a:schemeClr val="tx1"/>
                </a:solidFill>
                <a:latin typeface="Meiryo UI" panose="020B0604030504040204" pitchFamily="50" charset="-128"/>
                <a:ea typeface="Meiryo UI" panose="020B0604030504040204" pitchFamily="50" charset="-128"/>
              </a:rPr>
              <a:t>2</a:t>
            </a:r>
            <a:r>
              <a:rPr lang="ja-JP" altLang="en-US" sz="1400" dirty="0">
                <a:solidFill>
                  <a:schemeClr val="tx1"/>
                </a:solidFill>
                <a:latin typeface="Meiryo UI" panose="020B0604030504040204" pitchFamily="50" charset="-128"/>
                <a:ea typeface="Meiryo UI" panose="020B0604030504040204" pitchFamily="50" charset="-128"/>
              </a:rPr>
              <a:t>ページ参照）</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なお、必要に応じて、他の書類の提出を求める場合があります。</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endParaRPr lang="en-US" altLang="ja-JP" sz="5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ア　補助金交付申請書（様式第１号）</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イ　事業計画書（様式第２号）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ウ　収支予算書（様式第３号）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エ　団体の概要書（様式第４号）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オ　誓約書（様式第５号）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a:t>
            </a:r>
            <a:endParaRPr lang="en-US" altLang="ja-JP" sz="1400" dirty="0">
              <a:solidFill>
                <a:schemeClr val="tx1"/>
              </a:solidFill>
              <a:latin typeface="Meiryo UI" panose="020B0604030504040204" pitchFamily="50" charset="-128"/>
              <a:ea typeface="Meiryo UI" panose="020B0604030504040204" pitchFamily="50" charset="-128"/>
            </a:endParaRPr>
          </a:p>
        </p:txBody>
      </p:sp>
      <p:sp>
        <p:nvSpPr>
          <p:cNvPr id="7" name="タイトル 1">
            <a:extLst>
              <a:ext uri="{FF2B5EF4-FFF2-40B4-BE49-F238E27FC236}">
                <a16:creationId xmlns:a16="http://schemas.microsoft.com/office/drawing/2014/main" id="{F356CBDD-2D5D-1F31-DF0A-276173EA8FEF}"/>
              </a:ext>
            </a:extLst>
          </p:cNvPr>
          <p:cNvSpPr txBox="1">
            <a:spLocks/>
          </p:cNvSpPr>
          <p:nvPr/>
        </p:nvSpPr>
        <p:spPr>
          <a:xfrm>
            <a:off x="169769" y="2966802"/>
            <a:ext cx="4760786" cy="820676"/>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a:solidFill>
                  <a:srgbClr val="0070C0"/>
                </a:solidFill>
                <a:latin typeface="Meiryo UI" panose="020B0604030504040204" pitchFamily="50" charset="-128"/>
                <a:ea typeface="Meiryo UI" panose="020B0604030504040204" pitchFamily="50" charset="-128"/>
              </a:rPr>
              <a:t>②　書面審査</a:t>
            </a:r>
          </a:p>
        </p:txBody>
      </p:sp>
      <p:sp>
        <p:nvSpPr>
          <p:cNvPr id="8" name="テキスト プレースホルダー 2">
            <a:extLst>
              <a:ext uri="{FF2B5EF4-FFF2-40B4-BE49-F238E27FC236}">
                <a16:creationId xmlns:a16="http://schemas.microsoft.com/office/drawing/2014/main" id="{9E0093D8-6503-7548-0559-64AE539EC75D}"/>
              </a:ext>
            </a:extLst>
          </p:cNvPr>
          <p:cNvSpPr txBox="1">
            <a:spLocks/>
          </p:cNvSpPr>
          <p:nvPr/>
        </p:nvSpPr>
        <p:spPr>
          <a:xfrm>
            <a:off x="353049" y="3171058"/>
            <a:ext cx="8550086" cy="1425250"/>
          </a:xfrm>
          <a:prstGeom prst="rect">
            <a:avLst/>
          </a:prstGeom>
        </p:spPr>
        <p:txBody>
          <a:bodyPr vert="horz" lIns="91440" tIns="45720" rIns="91440" bIns="45720" rtlCol="0" anchor="ctr">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ご応募いただきました事業について、補助対象団体、補助対象事業及び補助対象経費の要件に適合するかどうかの</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書面審査を行います。</a:t>
            </a:r>
          </a:p>
        </p:txBody>
      </p:sp>
      <p:sp>
        <p:nvSpPr>
          <p:cNvPr id="9" name="タイトル 1">
            <a:extLst>
              <a:ext uri="{FF2B5EF4-FFF2-40B4-BE49-F238E27FC236}">
                <a16:creationId xmlns:a16="http://schemas.microsoft.com/office/drawing/2014/main" id="{2A36C48D-53EB-E826-B838-744C7602CF24}"/>
              </a:ext>
            </a:extLst>
          </p:cNvPr>
          <p:cNvSpPr txBox="1">
            <a:spLocks/>
          </p:cNvSpPr>
          <p:nvPr/>
        </p:nvSpPr>
        <p:spPr>
          <a:xfrm>
            <a:off x="171804" y="4123871"/>
            <a:ext cx="8328024" cy="993682"/>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kumimoji="1" sz="3600" b="0" kern="1200" cap="none">
                <a:solidFill>
                  <a:schemeClr val="tx1"/>
                </a:solidFill>
                <a:latin typeface="+mj-lt"/>
                <a:ea typeface="+mj-ea"/>
                <a:cs typeface="+mj-cs"/>
              </a:defRPr>
            </a:lvl1pPr>
          </a:lstStyle>
          <a:p>
            <a:r>
              <a:rPr lang="ja-JP" altLang="en-US" sz="2000" b="1" dirty="0">
                <a:solidFill>
                  <a:srgbClr val="0070C0"/>
                </a:solidFill>
                <a:latin typeface="Meiryo UI" panose="020B0604030504040204" pitchFamily="50" charset="-128"/>
                <a:ea typeface="Meiryo UI" panose="020B0604030504040204" pitchFamily="50" charset="-128"/>
              </a:rPr>
              <a:t>③　プレゼンテーション審査</a:t>
            </a:r>
            <a:endParaRPr lang="ja-JP" altLang="en-US" sz="2000" spc="-300" dirty="0">
              <a:solidFill>
                <a:srgbClr val="0070C0"/>
              </a:solidFill>
              <a:latin typeface="Meiryo UI" panose="020B0604030504040204" pitchFamily="50" charset="-128"/>
              <a:ea typeface="Meiryo UI" panose="020B0604030504040204" pitchFamily="50" charset="-128"/>
            </a:endParaRPr>
          </a:p>
        </p:txBody>
      </p:sp>
      <p:sp>
        <p:nvSpPr>
          <p:cNvPr id="10" name="テキスト プレースホルダー 2">
            <a:extLst>
              <a:ext uri="{FF2B5EF4-FFF2-40B4-BE49-F238E27FC236}">
                <a16:creationId xmlns:a16="http://schemas.microsoft.com/office/drawing/2014/main" id="{EC10CE40-F789-DD7C-A8A7-9F3AEFADF6B8}"/>
              </a:ext>
            </a:extLst>
          </p:cNvPr>
          <p:cNvSpPr txBox="1">
            <a:spLocks/>
          </p:cNvSpPr>
          <p:nvPr/>
        </p:nvSpPr>
        <p:spPr>
          <a:xfrm>
            <a:off x="353049" y="4844303"/>
            <a:ext cx="8552580" cy="1697663"/>
          </a:xfrm>
          <a:prstGeom prst="rect">
            <a:avLst/>
          </a:prstGeom>
        </p:spPr>
        <p:txBody>
          <a:bodyPr vert="horz" lIns="91440" tIns="45720" rIns="91440" bIns="45720" rtlCol="0" anchor="ctr">
            <a:normAutofit fontScale="92500" lnSpcReduction="10000"/>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②書面審査の結果、要件に適合する事業については、学識経験者などで構成する「協同労働」個別プロジェクト事業可能性</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検討会議（以下「検討会議」といいます。）において、プレゼンテーション審査を行い、各構成員から意見を聴取します。</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プレゼンテーション審査では、団体の担当者の方に、ご応募いただきました事業の内容などを説明していただき、各構成員からの</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質問に答えていただきます。プレゼンテーション資料の作成に当たっては、別途掲載している「プレゼンテーション用フォーマット」を参</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考とし、申請内容を網羅的かつ分かりやすく整理してください。</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評価基準について詳しくは、次ページの「プレゼンテーション評価の視点について」をご覧ください。</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プレゼンテーション審査の開催日時は、書面審査後に別途お知らせします。</a:t>
            </a:r>
          </a:p>
        </p:txBody>
      </p:sp>
      <p:sp>
        <p:nvSpPr>
          <p:cNvPr id="11" name="スライド番号プレースホルダー 10">
            <a:extLst>
              <a:ext uri="{FF2B5EF4-FFF2-40B4-BE49-F238E27FC236}">
                <a16:creationId xmlns:a16="http://schemas.microsoft.com/office/drawing/2014/main" id="{AB70C548-16D1-31F9-7F33-C0CB05EB8F4A}"/>
              </a:ext>
            </a:extLst>
          </p:cNvPr>
          <p:cNvSpPr>
            <a:spLocks noGrp="1"/>
          </p:cNvSpPr>
          <p:nvPr>
            <p:ph type="sldNum" sz="quarter" idx="12"/>
          </p:nvPr>
        </p:nvSpPr>
        <p:spPr/>
        <p:txBody>
          <a:bodyPr/>
          <a:lstStyle/>
          <a:p>
            <a:fld id="{E0688C86-5EC1-4ACA-A965-93E45DB200B0}" type="slidenum">
              <a:rPr kumimoji="1" lang="ja-JP" altLang="en-US" smtClean="0"/>
              <a:t>12</a:t>
            </a:fld>
            <a:endParaRPr kumimoji="1" lang="ja-JP" altLang="en-US"/>
          </a:p>
        </p:txBody>
      </p:sp>
      <p:sp>
        <p:nvSpPr>
          <p:cNvPr id="16" name="四角形: 角を丸くする 15">
            <a:extLst>
              <a:ext uri="{FF2B5EF4-FFF2-40B4-BE49-F238E27FC236}">
                <a16:creationId xmlns:a16="http://schemas.microsoft.com/office/drawing/2014/main" id="{6D8708B1-66B5-2667-31A2-3239B7C75D0D}"/>
              </a:ext>
            </a:extLst>
          </p:cNvPr>
          <p:cNvSpPr/>
          <p:nvPr/>
        </p:nvSpPr>
        <p:spPr>
          <a:xfrm>
            <a:off x="174812" y="3564186"/>
            <a:ext cx="8728323" cy="669495"/>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90019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143331EB-94F2-C7AB-DC41-FD6B403AF780}"/>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F6306AB2-5678-903E-5E43-8BB93F351426}"/>
              </a:ext>
            </a:extLst>
          </p:cNvPr>
          <p:cNvSpPr txBox="1">
            <a:spLocks/>
          </p:cNvSpPr>
          <p:nvPr/>
        </p:nvSpPr>
        <p:spPr>
          <a:xfrm>
            <a:off x="174812" y="537925"/>
            <a:ext cx="5803901" cy="499137"/>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a:solidFill>
                  <a:srgbClr val="0070C0"/>
                </a:solidFill>
                <a:latin typeface="Meiryo UI" panose="020B0604030504040204" pitchFamily="50" charset="-128"/>
                <a:ea typeface="Meiryo UI" panose="020B0604030504040204" pitchFamily="50" charset="-128"/>
              </a:rPr>
              <a:t>（参考）プレゼンテーション評価の視点について</a:t>
            </a:r>
          </a:p>
        </p:txBody>
      </p:sp>
      <p:graphicFrame>
        <p:nvGraphicFramePr>
          <p:cNvPr id="6" name="表 5">
            <a:extLst>
              <a:ext uri="{FF2B5EF4-FFF2-40B4-BE49-F238E27FC236}">
                <a16:creationId xmlns:a16="http://schemas.microsoft.com/office/drawing/2014/main" id="{198A776D-51F0-66B5-0626-E20D684D6829}"/>
              </a:ext>
            </a:extLst>
          </p:cNvPr>
          <p:cNvGraphicFramePr>
            <a:graphicFrameLocks noGrp="1"/>
          </p:cNvGraphicFramePr>
          <p:nvPr>
            <p:extLst>
              <p:ext uri="{D42A27DB-BD31-4B8C-83A1-F6EECF244321}">
                <p14:modId xmlns:p14="http://schemas.microsoft.com/office/powerpoint/2010/main" val="58293058"/>
              </p:ext>
            </p:extLst>
          </p:nvPr>
        </p:nvGraphicFramePr>
        <p:xfrm>
          <a:off x="284254" y="1080775"/>
          <a:ext cx="8575491" cy="5641923"/>
        </p:xfrm>
        <a:graphic>
          <a:graphicData uri="http://schemas.openxmlformats.org/drawingml/2006/table">
            <a:tbl>
              <a:tblPr/>
              <a:tblGrid>
                <a:gridCol w="706346">
                  <a:extLst>
                    <a:ext uri="{9D8B030D-6E8A-4147-A177-3AD203B41FA5}">
                      <a16:colId xmlns:a16="http://schemas.microsoft.com/office/drawing/2014/main" val="4153110725"/>
                    </a:ext>
                  </a:extLst>
                </a:gridCol>
                <a:gridCol w="2008094">
                  <a:extLst>
                    <a:ext uri="{9D8B030D-6E8A-4147-A177-3AD203B41FA5}">
                      <a16:colId xmlns:a16="http://schemas.microsoft.com/office/drawing/2014/main" val="389488175"/>
                    </a:ext>
                  </a:extLst>
                </a:gridCol>
                <a:gridCol w="5861051">
                  <a:extLst>
                    <a:ext uri="{9D8B030D-6E8A-4147-A177-3AD203B41FA5}">
                      <a16:colId xmlns:a16="http://schemas.microsoft.com/office/drawing/2014/main" val="1014295220"/>
                    </a:ext>
                  </a:extLst>
                </a:gridCol>
              </a:tblGrid>
              <a:tr h="253074">
                <a:tc gridSpan="2">
                  <a:txBody>
                    <a:bodyPr/>
                    <a:lstStyle/>
                    <a:p>
                      <a:pPr algn="ctr">
                        <a:lnSpc>
                          <a:spcPts val="1500"/>
                        </a:lnSpc>
                      </a:pPr>
                      <a:r>
                        <a:rPr kumimoji="1" lang="ja-JP" altLang="en-US" sz="1400" b="1" dirty="0">
                          <a:solidFill>
                            <a:schemeClr val="tx1"/>
                          </a:solidFill>
                          <a:latin typeface="Meiryo UI" panose="020B0604030504040204" pitchFamily="50" charset="-128"/>
                          <a:ea typeface="Meiryo UI" panose="020B0604030504040204" pitchFamily="50" charset="-128"/>
                        </a:rPr>
                        <a:t>項　目</a:t>
                      </a: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solidFill>
                      <a:schemeClr val="tx2">
                        <a:lumMod val="20000"/>
                        <a:lumOff val="80000"/>
                      </a:schemeClr>
                    </a:solidFill>
                  </a:tcPr>
                </a:tc>
                <a:tc hMerge="1">
                  <a:txBody>
                    <a:bodyPr/>
                    <a:lstStyle/>
                    <a:p>
                      <a:endParaRPr kumimoji="1" lang="ja-JP" altLang="en-US"/>
                    </a:p>
                  </a:txBody>
                  <a:tcPr/>
                </a:tc>
                <a:tc>
                  <a:txBody>
                    <a:bodyPr/>
                    <a:lstStyle/>
                    <a:p>
                      <a:pPr algn="ctr">
                        <a:lnSpc>
                          <a:spcPts val="1500"/>
                        </a:lnSpc>
                      </a:pPr>
                      <a:r>
                        <a:rPr kumimoji="1" lang="ja-JP" altLang="en-US" sz="1400" b="1" dirty="0">
                          <a:solidFill>
                            <a:schemeClr val="tx1"/>
                          </a:solidFill>
                          <a:latin typeface="Meiryo UI" panose="020B0604030504040204" pitchFamily="50" charset="-128"/>
                          <a:ea typeface="Meiryo UI" panose="020B0604030504040204" pitchFamily="50" charset="-128"/>
                        </a:rPr>
                        <a:t>評　価　の　ポ　イ　ン　ト</a:t>
                      </a:r>
                    </a:p>
                  </a:txBody>
                  <a:tcPr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290005097"/>
                  </a:ext>
                </a:extLst>
              </a:tr>
              <a:tr h="718796">
                <a:tc gridSpan="2">
                  <a:txBody>
                    <a:bodyPr/>
                    <a:lstStyle/>
                    <a:p>
                      <a:pPr algn="ct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公　益　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・地域課題を的確に捉えているか。</a:t>
                      </a:r>
                    </a:p>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・事業内容が利益のみを目的とするものではなく、地域住民の利益増進に寄与し、地域課題を解決するものとなっているか。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6934944"/>
                  </a:ext>
                </a:extLst>
              </a:tr>
              <a:tr h="718796">
                <a:tc gridSpan="2">
                  <a:txBody>
                    <a:bodyPr/>
                    <a:lstStyle/>
                    <a:p>
                      <a:pPr algn="ct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波　及　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just">
                        <a:lnSpc>
                          <a:spcPts val="1500"/>
                        </a:lnSpc>
                      </a:pPr>
                      <a:r>
                        <a:rPr kumimoji="1" lang="ja-JP" altLang="en-US" sz="1400" spc="0" baseline="0" dirty="0">
                          <a:solidFill>
                            <a:schemeClr val="tx1"/>
                          </a:solidFill>
                          <a:latin typeface="Meiryo UI" panose="020B0604030504040204" pitchFamily="50" charset="-128"/>
                          <a:ea typeface="Meiryo UI" panose="020B0604030504040204" pitchFamily="50" charset="-128"/>
                        </a:rPr>
                        <a:t>・事業内容が他の地域にも活用できるものとなっているか。</a:t>
                      </a:r>
                    </a:p>
                    <a:p>
                      <a:pPr algn="just">
                        <a:lnSpc>
                          <a:spcPts val="1500"/>
                        </a:lnSpc>
                      </a:pPr>
                      <a:r>
                        <a:rPr kumimoji="1" lang="ja-JP" altLang="en-US" sz="1400" spc="0" baseline="0" dirty="0">
                          <a:solidFill>
                            <a:schemeClr val="tx1"/>
                          </a:solidFill>
                          <a:latin typeface="Meiryo UI" panose="020B0604030504040204" pitchFamily="50" charset="-128"/>
                          <a:ea typeface="Meiryo UI" panose="020B0604030504040204" pitchFamily="50" charset="-128"/>
                        </a:rPr>
                        <a:t>・事業内容に他の地域が活用したいと思わせる特徴があるか。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7852318"/>
                  </a:ext>
                </a:extLst>
              </a:tr>
              <a:tr h="505477">
                <a:tc rowSpan="4">
                  <a:txBody>
                    <a:bodyPr/>
                    <a:lstStyle/>
                    <a:p>
                      <a:r>
                        <a:rPr kumimoji="1" lang="ja-JP" altLang="en-US" sz="1400" dirty="0">
                          <a:solidFill>
                            <a:schemeClr val="tx1"/>
                          </a:solidFill>
                          <a:latin typeface="Meiryo UI" panose="020B0604030504040204" pitchFamily="50" charset="-128"/>
                          <a:ea typeface="Meiryo UI" panose="020B0604030504040204" pitchFamily="50" charset="-128"/>
                        </a:rPr>
                        <a:t>実　　行　　性</a:t>
                      </a:r>
                    </a:p>
                  </a:txBody>
                  <a:tcPr vert="eaVert" anchor="ctr" anchorCtr="1">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ニーズの把握・掘り起こし</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・地域のニーズを具体的に調査しているか。</a:t>
                      </a:r>
                    </a:p>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・ニーズを掘り起こす手段（広報など）が有効か。</a:t>
                      </a:r>
                    </a:p>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・既存サービスとの競合を把握しているか。</a:t>
                      </a:r>
                    </a:p>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・想定利用者数の算定根拠はあるか。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9906879"/>
                  </a:ext>
                </a:extLst>
              </a:tr>
              <a:tr h="718796">
                <a:tc vMerge="1">
                  <a:txBody>
                    <a:bodyPr/>
                    <a:lstStyle/>
                    <a:p>
                      <a:endParaRPr kumimoji="1" lang="ja-JP" altLang="en-US"/>
                    </a:p>
                  </a:txBody>
                  <a:tcPr>
                    <a:lnT w="6350" cap="flat" cmpd="sng" algn="ctr">
                      <a:solidFill>
                        <a:schemeClr val="tx1"/>
                      </a:solidFill>
                      <a:prstDash val="solid"/>
                      <a:round/>
                      <a:headEnd type="none" w="med" len="med"/>
                      <a:tailEnd type="none" w="med" len="med"/>
                    </a:lnT>
                  </a:tcPr>
                </a:tc>
                <a:tc>
                  <a:txBody>
                    <a:bodyPr/>
                    <a:lstStyle/>
                    <a:p>
                      <a:pP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実行能力</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・事業実施のための人員、物品、資金等が確保されているか。</a:t>
                      </a:r>
                    </a:p>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・事業実施に必要な各種手続（行政の許可や地権者の同意等）を完了できる見込みがあるか。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54897380"/>
                  </a:ext>
                </a:extLst>
              </a:tr>
              <a:tr h="709298">
                <a:tc vMerge="1">
                  <a:txBody>
                    <a:bodyPr/>
                    <a:lstStyle/>
                    <a:p>
                      <a:endParaRPr kumimoji="1" lang="ja-JP" altLang="en-US"/>
                    </a:p>
                  </a:txBody>
                  <a:tcPr/>
                </a:tc>
                <a:tc>
                  <a:txBody>
                    <a:bodyPr/>
                    <a:lstStyle/>
                    <a:p>
                      <a:pP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計画の熟度</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・事業内容が具体的か。</a:t>
                      </a:r>
                    </a:p>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・事業スケジュールが具体的か。</a:t>
                      </a:r>
                    </a:p>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・収支予算書における収入・支出の内容が精査されているか。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97311228"/>
                  </a:ext>
                </a:extLst>
              </a:tr>
              <a:tr h="505477">
                <a:tc vMerge="1">
                  <a:txBody>
                    <a:bodyPr/>
                    <a:lstStyle/>
                    <a:p>
                      <a:endParaRPr kumimoji="1" lang="ja-JP" altLang="en-US"/>
                    </a:p>
                  </a:txBody>
                  <a:tcPr/>
                </a:tc>
                <a:tc>
                  <a:txBody>
                    <a:bodyPr/>
                    <a:lstStyle/>
                    <a:p>
                      <a:pP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地域・住民の理解・協力</a:t>
                      </a:r>
                    </a:p>
                  </a:txBody>
                  <a:tcPr anchor="ctr">
                    <a:lnL w="63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just">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・地域・住民等の理解と協力を得られる見込みがあるか。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439660"/>
                  </a:ext>
                </a:extLst>
              </a:tr>
              <a:tr h="394349">
                <a:tc gridSpan="2">
                  <a:txBody>
                    <a:bodyPr/>
                    <a:lstStyle/>
                    <a:p>
                      <a:pPr algn="ct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費用対効果</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just">
                        <a:lnSpc>
                          <a:spcPts val="1500"/>
                        </a:lnSpc>
                      </a:pPr>
                      <a:r>
                        <a:rPr kumimoji="1" lang="ja-JP" altLang="en-US" sz="1400" spc="0" baseline="0" dirty="0">
                          <a:solidFill>
                            <a:schemeClr val="tx1"/>
                          </a:solidFill>
                          <a:latin typeface="Meiryo UI" panose="020B0604030504040204" pitchFamily="50" charset="-128"/>
                          <a:ea typeface="Meiryo UI" panose="020B0604030504040204" pitchFamily="50" charset="-128"/>
                        </a:rPr>
                        <a:t>・補助金の申請額が適切かつ最低限となっているか。</a:t>
                      </a:r>
                    </a:p>
                    <a:p>
                      <a:pPr algn="just">
                        <a:lnSpc>
                          <a:spcPts val="1500"/>
                        </a:lnSpc>
                      </a:pPr>
                      <a:r>
                        <a:rPr kumimoji="1" lang="ja-JP" altLang="en-US" sz="1400" spc="0" baseline="0" dirty="0">
                          <a:solidFill>
                            <a:schemeClr val="tx1"/>
                          </a:solidFill>
                          <a:latin typeface="Meiryo UI" panose="020B0604030504040204" pitchFamily="50" charset="-128"/>
                          <a:ea typeface="Meiryo UI" panose="020B0604030504040204" pitchFamily="50" charset="-128"/>
                        </a:rPr>
                        <a:t>・補助金に見合う事業効果を得られる見込みがあるか。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9510110"/>
                  </a:ext>
                </a:extLst>
              </a:tr>
              <a:tr h="394349">
                <a:tc gridSpan="2">
                  <a:txBody>
                    <a:bodyPr/>
                    <a:lstStyle/>
                    <a:p>
                      <a:pPr algn="ctr">
                        <a:lnSpc>
                          <a:spcPts val="1500"/>
                        </a:lnSpc>
                      </a:pPr>
                      <a:r>
                        <a:rPr kumimoji="1" lang="ja-JP" altLang="en-US" sz="1400" dirty="0">
                          <a:solidFill>
                            <a:schemeClr val="tx1"/>
                          </a:solidFill>
                          <a:latin typeface="Meiryo UI" panose="020B0604030504040204" pitchFamily="50" charset="-128"/>
                          <a:ea typeface="Meiryo UI" panose="020B0604030504040204" pitchFamily="50" charset="-128"/>
                        </a:rPr>
                        <a:t>継　続　性</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a:txBody>
                    <a:bodyPr/>
                    <a:lstStyle/>
                    <a:p>
                      <a:pPr algn="just">
                        <a:lnSpc>
                          <a:spcPts val="1500"/>
                        </a:lnSpc>
                      </a:pPr>
                      <a:r>
                        <a:rPr kumimoji="1" lang="ja-JP" altLang="en-US" sz="1400" spc="0" baseline="0" dirty="0">
                          <a:solidFill>
                            <a:schemeClr val="tx1"/>
                          </a:solidFill>
                          <a:latin typeface="Meiryo UI" panose="020B0604030504040204" pitchFamily="50" charset="-128"/>
                          <a:ea typeface="Meiryo UI" panose="020B0604030504040204" pitchFamily="50" charset="-128"/>
                        </a:rPr>
                        <a:t>・事業開始以降も継続的な収入を得られる見込みがあるか。</a:t>
                      </a:r>
                    </a:p>
                    <a:p>
                      <a:pPr algn="just">
                        <a:lnSpc>
                          <a:spcPts val="1500"/>
                        </a:lnSpc>
                      </a:pPr>
                      <a:r>
                        <a:rPr kumimoji="1" lang="ja-JP" altLang="en-US" sz="1400" spc="0" baseline="0" dirty="0">
                          <a:solidFill>
                            <a:schemeClr val="tx1"/>
                          </a:solidFill>
                          <a:latin typeface="Meiryo UI" panose="020B0604030504040204" pitchFamily="50" charset="-128"/>
                          <a:ea typeface="Meiryo UI" panose="020B0604030504040204" pitchFamily="50" charset="-128"/>
                        </a:rPr>
                        <a:t>・事業に必要な構成員を継続的に確保できる見込みがあるか。</a:t>
                      </a:r>
                    </a:p>
                    <a:p>
                      <a:pPr algn="just">
                        <a:lnSpc>
                          <a:spcPts val="1500"/>
                        </a:lnSpc>
                      </a:pPr>
                      <a:r>
                        <a:rPr kumimoji="1" lang="ja-JP" altLang="en-US" sz="1400" spc="0" baseline="0" dirty="0">
                          <a:solidFill>
                            <a:schemeClr val="tx1"/>
                          </a:solidFill>
                          <a:latin typeface="Meiryo UI" panose="020B0604030504040204" pitchFamily="50" charset="-128"/>
                          <a:ea typeface="Meiryo UI" panose="020B0604030504040204" pitchFamily="50" charset="-128"/>
                        </a:rPr>
                        <a:t>・継続的に利用者を獲得できる見込みがあるか。</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80442354"/>
                  </a:ext>
                </a:extLst>
              </a:tr>
            </a:tbl>
          </a:graphicData>
        </a:graphic>
      </p:graphicFrame>
      <p:sp>
        <p:nvSpPr>
          <p:cNvPr id="7" name="スライド番号プレースホルダー 6">
            <a:extLst>
              <a:ext uri="{FF2B5EF4-FFF2-40B4-BE49-F238E27FC236}">
                <a16:creationId xmlns:a16="http://schemas.microsoft.com/office/drawing/2014/main" id="{229D973E-1B85-6ADB-FD7A-CE1A10DF904C}"/>
              </a:ext>
            </a:extLst>
          </p:cNvPr>
          <p:cNvSpPr>
            <a:spLocks noGrp="1"/>
          </p:cNvSpPr>
          <p:nvPr>
            <p:ph type="sldNum" sz="quarter" idx="12"/>
          </p:nvPr>
        </p:nvSpPr>
        <p:spPr/>
        <p:txBody>
          <a:bodyPr/>
          <a:lstStyle/>
          <a:p>
            <a:fld id="{E0688C86-5EC1-4ACA-A965-93E45DB200B0}" type="slidenum">
              <a:rPr kumimoji="1" lang="ja-JP" altLang="en-US" smtClean="0"/>
              <a:t>13</a:t>
            </a:fld>
            <a:endParaRPr kumimoji="1" lang="ja-JP" altLang="en-US"/>
          </a:p>
        </p:txBody>
      </p:sp>
    </p:spTree>
    <p:extLst>
      <p:ext uri="{BB962C8B-B14F-4D97-AF65-F5344CB8AC3E}">
        <p14:creationId xmlns:p14="http://schemas.microsoft.com/office/powerpoint/2010/main" val="1825978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四角形: 角を丸くする 12">
            <a:extLst>
              <a:ext uri="{FF2B5EF4-FFF2-40B4-BE49-F238E27FC236}">
                <a16:creationId xmlns:a16="http://schemas.microsoft.com/office/drawing/2014/main" id="{1FB9947F-B193-134C-85FF-E61A69A9C95D}"/>
              </a:ext>
            </a:extLst>
          </p:cNvPr>
          <p:cNvSpPr/>
          <p:nvPr/>
        </p:nvSpPr>
        <p:spPr>
          <a:xfrm>
            <a:off x="210589" y="3708177"/>
            <a:ext cx="8815418" cy="713271"/>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四角形: 角を丸くする 11">
            <a:extLst>
              <a:ext uri="{FF2B5EF4-FFF2-40B4-BE49-F238E27FC236}">
                <a16:creationId xmlns:a16="http://schemas.microsoft.com/office/drawing/2014/main" id="{46F5F282-3A4C-FE05-4642-D468FC343072}"/>
              </a:ext>
            </a:extLst>
          </p:cNvPr>
          <p:cNvSpPr/>
          <p:nvPr/>
        </p:nvSpPr>
        <p:spPr>
          <a:xfrm>
            <a:off x="153769" y="1143731"/>
            <a:ext cx="8929057" cy="2220202"/>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図 3">
            <a:extLst>
              <a:ext uri="{FF2B5EF4-FFF2-40B4-BE49-F238E27FC236}">
                <a16:creationId xmlns:a16="http://schemas.microsoft.com/office/drawing/2014/main" id="{FC2F0C19-790A-BDCC-65C1-BCB2C1E7B001}"/>
              </a:ext>
            </a:extLst>
          </p:cNvPr>
          <p:cNvPicPr>
            <a:picLocks noChangeAspect="1"/>
          </p:cNvPicPr>
          <p:nvPr/>
        </p:nvPicPr>
        <p:blipFill>
          <a:blip r:embed="rId2"/>
          <a:stretch>
            <a:fillRect/>
          </a:stretch>
        </p:blipFill>
        <p:spPr>
          <a:xfrm>
            <a:off x="8030468" y="135302"/>
            <a:ext cx="938720" cy="873228"/>
          </a:xfrm>
          <a:prstGeom prst="rect">
            <a:avLst/>
          </a:prstGeom>
        </p:spPr>
      </p:pic>
      <p:sp>
        <p:nvSpPr>
          <p:cNvPr id="5" name="タイトル 1">
            <a:extLst>
              <a:ext uri="{FF2B5EF4-FFF2-40B4-BE49-F238E27FC236}">
                <a16:creationId xmlns:a16="http://schemas.microsoft.com/office/drawing/2014/main" id="{F3EBF9EA-2E2C-21D1-5278-A272F96CC9C0}"/>
              </a:ext>
            </a:extLst>
          </p:cNvPr>
          <p:cNvSpPr txBox="1">
            <a:spLocks/>
          </p:cNvSpPr>
          <p:nvPr/>
        </p:nvSpPr>
        <p:spPr>
          <a:xfrm>
            <a:off x="320239" y="635966"/>
            <a:ext cx="5305647" cy="524928"/>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a:solidFill>
                  <a:srgbClr val="0070C0"/>
                </a:solidFill>
                <a:latin typeface="Meiryo UI" panose="020B0604030504040204" pitchFamily="50" charset="-128"/>
                <a:ea typeface="Meiryo UI" panose="020B0604030504040204" pitchFamily="50" charset="-128"/>
              </a:rPr>
              <a:t>④　交付決定</a:t>
            </a:r>
          </a:p>
        </p:txBody>
      </p:sp>
      <p:sp>
        <p:nvSpPr>
          <p:cNvPr id="6" name="テキスト プレースホルダー 2">
            <a:extLst>
              <a:ext uri="{FF2B5EF4-FFF2-40B4-BE49-F238E27FC236}">
                <a16:creationId xmlns:a16="http://schemas.microsoft.com/office/drawing/2014/main" id="{68C5C450-6F60-82FE-2337-8AEA2AFD7BCD}"/>
              </a:ext>
            </a:extLst>
          </p:cNvPr>
          <p:cNvSpPr txBox="1">
            <a:spLocks/>
          </p:cNvSpPr>
          <p:nvPr/>
        </p:nvSpPr>
        <p:spPr>
          <a:xfrm>
            <a:off x="320239" y="775638"/>
            <a:ext cx="8708217" cy="2833114"/>
          </a:xfrm>
          <a:prstGeom prst="rect">
            <a:avLst/>
          </a:prstGeom>
        </p:spPr>
        <p:txBody>
          <a:bodyPr vert="horz" lIns="91440" tIns="45720" rIns="91440" bIns="45720" rtlCol="0" anchor="ctr">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②書面審査及び③プレゼンテーション審査において聴取した意見等を踏まえ、次のア又はイのとおり団体に通知します。</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ア　補助金を交付することが適当であると決定した事業について補助金額を決定し、補助金交付決定通知書（様式</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第６号）により通知します。この場合、広島市ホームページ等に団体名、事業内容等を掲載します。なお、補助金額は、</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広島市の予算の範囲内で決定することや、事業内容の変更を交付決定条件とする場合があること等により、ご応募いただきました金額を下回る場合があります。</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イ　補助金を交付することが不適当であると決定した事業について、上記</a:t>
            </a:r>
            <a:r>
              <a:rPr lang="ja-JP" altLang="en-US" sz="1400" spc="-150" dirty="0">
                <a:solidFill>
                  <a:schemeClr val="tx1"/>
                </a:solidFill>
                <a:latin typeface="Meiryo UI" panose="020B0604030504040204" pitchFamily="50" charset="-128"/>
                <a:ea typeface="Meiryo UI" panose="020B0604030504040204" pitchFamily="50" charset="-128"/>
              </a:rPr>
              <a:t>の旨を補助金不交付決定通知書（様式第７号）に</a:t>
            </a:r>
            <a:endParaRPr lang="en-US" altLang="ja-JP" sz="1400" spc="-150" dirty="0">
              <a:solidFill>
                <a:schemeClr val="tx1"/>
              </a:solidFill>
              <a:latin typeface="Meiryo UI" panose="020B0604030504040204" pitchFamily="50" charset="-128"/>
              <a:ea typeface="Meiryo UI" panose="020B0604030504040204" pitchFamily="50" charset="-128"/>
            </a:endParaRPr>
          </a:p>
          <a:p>
            <a:pPr>
              <a:spcBef>
                <a:spcPts val="300"/>
              </a:spcBef>
            </a:pPr>
            <a:r>
              <a:rPr lang="en-US" altLang="ja-JP" sz="1400" spc="-150" dirty="0">
                <a:solidFill>
                  <a:schemeClr val="tx1"/>
                </a:solidFill>
                <a:latin typeface="Meiryo UI" panose="020B0604030504040204" pitchFamily="50" charset="-128"/>
                <a:ea typeface="Meiryo UI" panose="020B0604030504040204" pitchFamily="50" charset="-128"/>
              </a:rPr>
              <a:t>  </a:t>
            </a:r>
            <a:r>
              <a:rPr lang="ja-JP" altLang="en-US" sz="1400" spc="-150" dirty="0">
                <a:solidFill>
                  <a:schemeClr val="tx1"/>
                </a:solidFill>
                <a:latin typeface="Meiryo UI" panose="020B0604030504040204" pitchFamily="50" charset="-128"/>
                <a:ea typeface="Meiryo UI" panose="020B0604030504040204" pitchFamily="50" charset="-128"/>
              </a:rPr>
              <a:t>より通知します。</a:t>
            </a:r>
          </a:p>
        </p:txBody>
      </p:sp>
      <p:sp>
        <p:nvSpPr>
          <p:cNvPr id="7" name="タイトル 1">
            <a:extLst>
              <a:ext uri="{FF2B5EF4-FFF2-40B4-BE49-F238E27FC236}">
                <a16:creationId xmlns:a16="http://schemas.microsoft.com/office/drawing/2014/main" id="{28C19E1B-315D-5F0E-578E-C36597EF9735}"/>
              </a:ext>
            </a:extLst>
          </p:cNvPr>
          <p:cNvSpPr>
            <a:spLocks noGrp="1"/>
          </p:cNvSpPr>
          <p:nvPr>
            <p:ph type="title"/>
          </p:nvPr>
        </p:nvSpPr>
        <p:spPr>
          <a:xfrm>
            <a:off x="320239" y="3247456"/>
            <a:ext cx="4760786" cy="625427"/>
          </a:xfrm>
        </p:spPr>
        <p:txBody>
          <a:bodyPr>
            <a:normAutofit/>
          </a:bodyPr>
          <a:lstStyle/>
          <a:p>
            <a:r>
              <a:rPr lang="ja-JP" altLang="en-US" sz="2000" b="1" dirty="0">
                <a:solidFill>
                  <a:srgbClr val="0070C0"/>
                </a:solidFill>
                <a:latin typeface="Meiryo UI" panose="020B0604030504040204" pitchFamily="50" charset="-128"/>
                <a:ea typeface="Meiryo UI" panose="020B0604030504040204" pitchFamily="50" charset="-128"/>
              </a:rPr>
              <a:t>⑤　口座振込</a:t>
            </a:r>
            <a:endParaRPr kumimoji="1" lang="ja-JP" altLang="en-US" sz="2000" b="1" dirty="0">
              <a:solidFill>
                <a:srgbClr val="0070C0"/>
              </a:solidFill>
              <a:latin typeface="Meiryo UI" panose="020B0604030504040204" pitchFamily="50" charset="-128"/>
              <a:ea typeface="Meiryo UI" panose="020B0604030504040204" pitchFamily="50" charset="-128"/>
            </a:endParaRPr>
          </a:p>
        </p:txBody>
      </p:sp>
      <p:sp>
        <p:nvSpPr>
          <p:cNvPr id="8" name="テキスト プレースホルダー 2">
            <a:extLst>
              <a:ext uri="{FF2B5EF4-FFF2-40B4-BE49-F238E27FC236}">
                <a16:creationId xmlns:a16="http://schemas.microsoft.com/office/drawing/2014/main" id="{97DEA2A1-C2F2-32D8-9538-C6945492BD99}"/>
              </a:ext>
            </a:extLst>
          </p:cNvPr>
          <p:cNvSpPr txBox="1">
            <a:spLocks/>
          </p:cNvSpPr>
          <p:nvPr/>
        </p:nvSpPr>
        <p:spPr>
          <a:xfrm>
            <a:off x="304094" y="3528224"/>
            <a:ext cx="8665094" cy="1013596"/>
          </a:xfrm>
          <a:prstGeom prst="rect">
            <a:avLst/>
          </a:prstGeom>
        </p:spPr>
        <p:txBody>
          <a:bodyPr vert="horz" lIns="91440" tIns="45720" rIns="91440" bIns="45720" rtlCol="0" anchor="ctr">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交付決定した事業の補助金は、事業開始当初に概算額が支払われます。</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④交付決定の補助金交付決定通知後、振込口座を届け出ていただいてから概ね３０日以内にご指定の口座に振り</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込まれます。</a:t>
            </a:r>
          </a:p>
        </p:txBody>
      </p:sp>
      <p:sp>
        <p:nvSpPr>
          <p:cNvPr id="9" name="タイトル 1">
            <a:extLst>
              <a:ext uri="{FF2B5EF4-FFF2-40B4-BE49-F238E27FC236}">
                <a16:creationId xmlns:a16="http://schemas.microsoft.com/office/drawing/2014/main" id="{EAF913AF-588A-9C59-FB8A-C002CD1AB4F0}"/>
              </a:ext>
            </a:extLst>
          </p:cNvPr>
          <p:cNvSpPr txBox="1">
            <a:spLocks/>
          </p:cNvSpPr>
          <p:nvPr/>
        </p:nvSpPr>
        <p:spPr>
          <a:xfrm>
            <a:off x="320239" y="4227894"/>
            <a:ext cx="6076950" cy="820676"/>
          </a:xfrm>
          <a:prstGeom prst="rect">
            <a:avLst/>
          </a:prstGeom>
        </p:spPr>
        <p:txBody>
          <a:bodyPr vert="horz" lIns="91440" tIns="45720" rIns="91440" bIns="45720" rtlCol="0" anchor="ctr">
            <a:normAutofit/>
          </a:bodyPr>
          <a:lstStyle>
            <a:lvl1pPr algn="l" defTabSz="514350" rtl="0" eaLnBrk="1" latinLnBrk="0" hangingPunct="1">
              <a:lnSpc>
                <a:spcPct val="90000"/>
              </a:lnSpc>
              <a:spcBef>
                <a:spcPct val="0"/>
              </a:spcBef>
              <a:buNone/>
              <a:defRPr kumimoji="1" sz="3600" b="0" kern="1200" cap="none">
                <a:solidFill>
                  <a:schemeClr val="tx1"/>
                </a:solidFill>
                <a:latin typeface="+mj-lt"/>
                <a:ea typeface="+mj-ea"/>
                <a:cs typeface="+mj-cs"/>
              </a:defRPr>
            </a:lvl1pPr>
          </a:lstStyle>
          <a:p>
            <a:r>
              <a:rPr lang="ja-JP" altLang="en-US" sz="2000" b="1" dirty="0">
                <a:solidFill>
                  <a:srgbClr val="0070C0"/>
                </a:solidFill>
                <a:latin typeface="Meiryo UI" panose="020B0604030504040204" pitchFamily="50" charset="-128"/>
                <a:ea typeface="Meiryo UI" panose="020B0604030504040204" pitchFamily="50" charset="-128"/>
              </a:rPr>
              <a:t>（必要に応じて）事業計画・収支予算の変更申請</a:t>
            </a:r>
          </a:p>
        </p:txBody>
      </p:sp>
      <p:sp>
        <p:nvSpPr>
          <p:cNvPr id="10" name="テキスト プレースホルダー 2">
            <a:extLst>
              <a:ext uri="{FF2B5EF4-FFF2-40B4-BE49-F238E27FC236}">
                <a16:creationId xmlns:a16="http://schemas.microsoft.com/office/drawing/2014/main" id="{722E3E4A-6DF8-D18D-CC51-EC6E5FCC6FAC}"/>
              </a:ext>
            </a:extLst>
          </p:cNvPr>
          <p:cNvSpPr txBox="1">
            <a:spLocks/>
          </p:cNvSpPr>
          <p:nvPr/>
        </p:nvSpPr>
        <p:spPr>
          <a:xfrm>
            <a:off x="320239" y="4622183"/>
            <a:ext cx="8537389" cy="2334027"/>
          </a:xfrm>
          <a:prstGeom prst="rect">
            <a:avLst/>
          </a:prstGeom>
        </p:spPr>
        <p:txBody>
          <a:bodyPr vert="horz" lIns="91440" tIns="45720" rIns="91440" bIns="45720" rtlCol="0" anchor="ctr">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事業の内容又は予算を変更しようとするときや、事業を中止又は廃止しようとするときは、次のア～ウの書類にご記入</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en-US" altLang="ja-JP" sz="1400" dirty="0">
                <a:solidFill>
                  <a:schemeClr val="tx1"/>
                </a:solidFill>
                <a:latin typeface="Meiryo UI" panose="020B0604030504040204" pitchFamily="50" charset="-128"/>
                <a:ea typeface="Meiryo UI" panose="020B0604030504040204" pitchFamily="50" charset="-128"/>
              </a:rPr>
              <a:t>   </a:t>
            </a:r>
            <a:r>
              <a:rPr lang="ja-JP" altLang="en-US" sz="1400" dirty="0">
                <a:solidFill>
                  <a:schemeClr val="tx1"/>
                </a:solidFill>
                <a:latin typeface="Meiryo UI" panose="020B0604030504040204" pitchFamily="50" charset="-128"/>
                <a:ea typeface="Meiryo UI" panose="020B0604030504040204" pitchFamily="50" charset="-128"/>
              </a:rPr>
              <a:t>の上、</a:t>
            </a:r>
            <a:r>
              <a:rPr lang="ja-JP" altLang="en-US" sz="1400" b="1" u="sng" dirty="0">
                <a:solidFill>
                  <a:schemeClr val="tx1"/>
                </a:solidFill>
                <a:latin typeface="Meiryo UI" panose="020B0604030504040204" pitchFamily="50" charset="-128"/>
                <a:ea typeface="Meiryo UI" panose="020B0604030504040204" pitchFamily="50" charset="-128"/>
              </a:rPr>
              <a:t>事前に</a:t>
            </a:r>
            <a:r>
              <a:rPr lang="ja-JP" altLang="en-US" sz="1400" dirty="0">
                <a:solidFill>
                  <a:schemeClr val="tx1"/>
                </a:solidFill>
                <a:latin typeface="Meiryo UI" panose="020B0604030504040204" pitchFamily="50" charset="-128"/>
                <a:ea typeface="Meiryo UI" panose="020B0604030504040204" pitchFamily="50" charset="-128"/>
              </a:rPr>
              <a:t>ご提出ください。</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endParaRPr lang="en-US" altLang="ja-JP" sz="9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ア　事業計画変更申請書（様式第８号）</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イ　変更事業計画書（様式第９号）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ウ　変更収支予算書（様式第</a:t>
            </a:r>
            <a:r>
              <a:rPr lang="en-US" altLang="ja-JP" sz="1400" dirty="0">
                <a:solidFill>
                  <a:schemeClr val="tx1"/>
                </a:solidFill>
                <a:latin typeface="Meiryo UI" panose="020B0604030504040204" pitchFamily="50" charset="-128"/>
                <a:ea typeface="Meiryo UI" panose="020B0604030504040204" pitchFamily="50" charset="-128"/>
              </a:rPr>
              <a:t>10</a:t>
            </a:r>
            <a:r>
              <a:rPr lang="ja-JP" altLang="en-US" sz="1400" dirty="0">
                <a:solidFill>
                  <a:schemeClr val="tx1"/>
                </a:solidFill>
                <a:latin typeface="Meiryo UI" panose="020B0604030504040204" pitchFamily="50" charset="-128"/>
                <a:ea typeface="Meiryo UI" panose="020B0604030504040204" pitchFamily="50" charset="-128"/>
              </a:rPr>
              <a:t>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ja-JP" altLang="en-US" sz="1400" dirty="0">
                <a:solidFill>
                  <a:schemeClr val="tx1"/>
                </a:solidFill>
                <a:latin typeface="Meiryo UI" panose="020B0604030504040204" pitchFamily="50" charset="-128"/>
                <a:ea typeface="Meiryo UI" panose="020B0604030504040204" pitchFamily="50" charset="-128"/>
              </a:rPr>
              <a:t>✿　ご提出いただきました内容が適正であると認めたときは、</a:t>
            </a:r>
            <a:r>
              <a:rPr lang="ja-JP" altLang="ja-JP" dirty="0">
                <a:latin typeface="Meiryo UI" panose="020B0604030504040204" pitchFamily="50" charset="-128"/>
                <a:ea typeface="Meiryo UI" panose="020B0604030504040204" pitchFamily="50" charset="-128"/>
              </a:rPr>
              <a:t>事業計画変更承認書（様式第１１号）</a:t>
            </a:r>
            <a:r>
              <a:rPr lang="ja-JP" altLang="en-US" sz="1400" dirty="0">
                <a:solidFill>
                  <a:schemeClr val="tx1"/>
                </a:solidFill>
                <a:latin typeface="Meiryo UI" panose="020B0604030504040204" pitchFamily="50" charset="-128"/>
                <a:ea typeface="Meiryo UI" panose="020B0604030504040204" pitchFamily="50" charset="-128"/>
              </a:rPr>
              <a:t>により、補助事業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0"/>
              </a:spcBef>
            </a:pPr>
            <a:r>
              <a:rPr lang="en-US" altLang="ja-JP" sz="1400" dirty="0">
                <a:solidFill>
                  <a:schemeClr val="tx1"/>
                </a:solidFill>
                <a:latin typeface="Meiryo UI" panose="020B0604030504040204" pitchFamily="50" charset="-128"/>
                <a:ea typeface="Meiryo UI" panose="020B0604030504040204" pitchFamily="50" charset="-128"/>
              </a:rPr>
              <a:t>  </a:t>
            </a:r>
            <a:r>
              <a:rPr lang="ja-JP" altLang="en-US" sz="1400" dirty="0">
                <a:solidFill>
                  <a:schemeClr val="tx1"/>
                </a:solidFill>
                <a:latin typeface="Meiryo UI" panose="020B0604030504040204" pitchFamily="50" charset="-128"/>
                <a:ea typeface="Meiryo UI" panose="020B0604030504040204" pitchFamily="50" charset="-128"/>
              </a:rPr>
              <a:t>団体に通知します。</a:t>
            </a:r>
          </a:p>
        </p:txBody>
      </p:sp>
      <p:sp>
        <p:nvSpPr>
          <p:cNvPr id="11" name="スライド番号プレースホルダー 10">
            <a:extLst>
              <a:ext uri="{FF2B5EF4-FFF2-40B4-BE49-F238E27FC236}">
                <a16:creationId xmlns:a16="http://schemas.microsoft.com/office/drawing/2014/main" id="{9A4B800B-638B-2A94-D190-D71F3861B2C6}"/>
              </a:ext>
            </a:extLst>
          </p:cNvPr>
          <p:cNvSpPr>
            <a:spLocks noGrp="1"/>
          </p:cNvSpPr>
          <p:nvPr>
            <p:ph type="sldNum" sz="quarter" idx="12"/>
          </p:nvPr>
        </p:nvSpPr>
        <p:spPr/>
        <p:txBody>
          <a:bodyPr/>
          <a:lstStyle/>
          <a:p>
            <a:fld id="{E0688C86-5EC1-4ACA-A965-93E45DB200B0}" type="slidenum">
              <a:rPr kumimoji="1" lang="ja-JP" altLang="en-US" smtClean="0"/>
              <a:t>14</a:t>
            </a:fld>
            <a:endParaRPr kumimoji="1" lang="ja-JP" altLang="en-US"/>
          </a:p>
        </p:txBody>
      </p:sp>
      <p:sp>
        <p:nvSpPr>
          <p:cNvPr id="14" name="四角形: 角を丸くする 13">
            <a:extLst>
              <a:ext uri="{FF2B5EF4-FFF2-40B4-BE49-F238E27FC236}">
                <a16:creationId xmlns:a16="http://schemas.microsoft.com/office/drawing/2014/main" id="{F9755408-169F-8026-10E3-F84368BBAF45}"/>
              </a:ext>
            </a:extLst>
          </p:cNvPr>
          <p:cNvSpPr/>
          <p:nvPr/>
        </p:nvSpPr>
        <p:spPr>
          <a:xfrm>
            <a:off x="213038" y="4837469"/>
            <a:ext cx="8815418" cy="1885229"/>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8657619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C2F0C19-790A-BDCC-65C1-BCB2C1E7B001}"/>
              </a:ext>
            </a:extLst>
          </p:cNvPr>
          <p:cNvPicPr>
            <a:picLocks noChangeAspect="1"/>
          </p:cNvPicPr>
          <p:nvPr/>
        </p:nvPicPr>
        <p:blipFill>
          <a:blip r:embed="rId2"/>
          <a:stretch>
            <a:fillRect/>
          </a:stretch>
        </p:blipFill>
        <p:spPr>
          <a:xfrm>
            <a:off x="8030468" y="135302"/>
            <a:ext cx="938720" cy="873228"/>
          </a:xfrm>
          <a:prstGeom prst="rect">
            <a:avLst/>
          </a:prstGeom>
        </p:spPr>
      </p:pic>
      <p:sp>
        <p:nvSpPr>
          <p:cNvPr id="2" name="タイトル 1">
            <a:extLst>
              <a:ext uri="{FF2B5EF4-FFF2-40B4-BE49-F238E27FC236}">
                <a16:creationId xmlns:a16="http://schemas.microsoft.com/office/drawing/2014/main" id="{4E5C56AF-5F8A-5780-DA2A-2123BEF36F6F}"/>
              </a:ext>
            </a:extLst>
          </p:cNvPr>
          <p:cNvSpPr txBox="1">
            <a:spLocks/>
          </p:cNvSpPr>
          <p:nvPr/>
        </p:nvSpPr>
        <p:spPr>
          <a:xfrm>
            <a:off x="350119" y="674925"/>
            <a:ext cx="6076950" cy="962411"/>
          </a:xfrm>
          <a:prstGeom prst="rect">
            <a:avLst/>
          </a:prstGeom>
        </p:spPr>
        <p:txBody>
          <a:bodyPr vert="horz" lIns="91440" tIns="45720" rIns="91440" bIns="45720" rtlCol="0" anchor="ctr">
            <a:norm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r>
              <a:rPr lang="ja-JP" altLang="en-US" sz="2000" b="1" dirty="0">
                <a:solidFill>
                  <a:srgbClr val="0070C0"/>
                </a:solidFill>
                <a:latin typeface="Meiryo UI" panose="020B0604030504040204" pitchFamily="50" charset="-128"/>
                <a:ea typeface="Meiryo UI" panose="020B0604030504040204" pitchFamily="50" charset="-128"/>
              </a:rPr>
              <a:t>⑥　事業実績・収支決算の報告（申請年度分）</a:t>
            </a:r>
          </a:p>
        </p:txBody>
      </p:sp>
      <p:sp>
        <p:nvSpPr>
          <p:cNvPr id="3" name="テキスト プレースホルダー 2">
            <a:extLst>
              <a:ext uri="{FF2B5EF4-FFF2-40B4-BE49-F238E27FC236}">
                <a16:creationId xmlns:a16="http://schemas.microsoft.com/office/drawing/2014/main" id="{1576D14B-807F-C3AA-B20E-67E0B9718974}"/>
              </a:ext>
            </a:extLst>
          </p:cNvPr>
          <p:cNvSpPr txBox="1">
            <a:spLocks/>
          </p:cNvSpPr>
          <p:nvPr/>
        </p:nvSpPr>
        <p:spPr>
          <a:xfrm>
            <a:off x="524932" y="1377849"/>
            <a:ext cx="8511991" cy="2886137"/>
          </a:xfrm>
          <a:prstGeom prst="rect">
            <a:avLst/>
          </a:prstGeom>
        </p:spPr>
        <p:txBody>
          <a:bodyPr vert="horz" lIns="91440" tIns="45720" rIns="91440" bIns="45720" rtlCol="0" anchor="ctr">
            <a:no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補助申請年度の３月３１日までに、次のア～エの書類にご記入の上、ご提出ください。</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ア　補助事業実績報告書（様式第１２号）</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イ　事業実施報告書（様式第１３号）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ウ　収支決算書（様式第１４号）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エ　領収証その他の収支の事実を証する書類又はその写し</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ご提出後、補助金の額について補助金交付確定通知書（様式第１５号）により通知します。</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事業の実施内容などによっては、補助金の全部又は一部を返還していただくことがあります。</a:t>
            </a:r>
          </a:p>
        </p:txBody>
      </p:sp>
      <p:sp>
        <p:nvSpPr>
          <p:cNvPr id="5" name="タイトル 1">
            <a:extLst>
              <a:ext uri="{FF2B5EF4-FFF2-40B4-BE49-F238E27FC236}">
                <a16:creationId xmlns:a16="http://schemas.microsoft.com/office/drawing/2014/main" id="{BE676347-A4A3-AC13-AD38-B4DF64D3C1EE}"/>
              </a:ext>
            </a:extLst>
          </p:cNvPr>
          <p:cNvSpPr>
            <a:spLocks noGrp="1"/>
          </p:cNvSpPr>
          <p:nvPr>
            <p:ph type="title"/>
          </p:nvPr>
        </p:nvSpPr>
        <p:spPr>
          <a:xfrm>
            <a:off x="369791" y="4110363"/>
            <a:ext cx="8686802" cy="889808"/>
          </a:xfrm>
        </p:spPr>
        <p:txBody>
          <a:bodyPr>
            <a:normAutofit/>
          </a:bodyPr>
          <a:lstStyle/>
          <a:p>
            <a:pPr>
              <a:lnSpc>
                <a:spcPts val="2000"/>
              </a:lnSpc>
            </a:pPr>
            <a:r>
              <a:rPr lang="ja-JP" altLang="en-US" sz="2000" b="1" dirty="0">
                <a:solidFill>
                  <a:srgbClr val="0070C0"/>
                </a:solidFill>
                <a:latin typeface="Meiryo UI" panose="020B0604030504040204" pitchFamily="50" charset="-128"/>
                <a:ea typeface="Meiryo UI" panose="020B0604030504040204" pitchFamily="50" charset="-128"/>
              </a:rPr>
              <a:t>⑦　事業実績・収支決算の報告　（申請年度の翌年度分から３年度分）</a:t>
            </a:r>
            <a:endParaRPr kumimoji="1" lang="ja-JP" altLang="en-US" sz="2000" b="1" dirty="0">
              <a:solidFill>
                <a:srgbClr val="0070C0"/>
              </a:solidFill>
              <a:latin typeface="Meiryo UI" panose="020B0604030504040204" pitchFamily="50" charset="-128"/>
              <a:ea typeface="Meiryo UI" panose="020B0604030504040204" pitchFamily="50" charset="-128"/>
            </a:endParaRPr>
          </a:p>
        </p:txBody>
      </p:sp>
      <p:sp>
        <p:nvSpPr>
          <p:cNvPr id="6" name="テキスト プレースホルダー 2">
            <a:extLst>
              <a:ext uri="{FF2B5EF4-FFF2-40B4-BE49-F238E27FC236}">
                <a16:creationId xmlns:a16="http://schemas.microsoft.com/office/drawing/2014/main" id="{76B385D4-8EE0-C56D-19B1-B83ED5A4E6DF}"/>
              </a:ext>
            </a:extLst>
          </p:cNvPr>
          <p:cNvSpPr txBox="1">
            <a:spLocks/>
          </p:cNvSpPr>
          <p:nvPr/>
        </p:nvSpPr>
        <p:spPr>
          <a:xfrm>
            <a:off x="524931" y="4720028"/>
            <a:ext cx="7391159" cy="1731359"/>
          </a:xfrm>
          <a:prstGeom prst="rect">
            <a:avLst/>
          </a:prstGeom>
        </p:spPr>
        <p:txBody>
          <a:bodyPr vert="horz" lIns="91440" tIns="45720" rIns="91440" bIns="45720" rtlCol="0" anchor="ctr">
            <a:normAutofit/>
          </a:bodyPr>
          <a:lstStyle>
            <a:lvl1pPr marL="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lumMod val="75000"/>
                    <a:lumOff val="25000"/>
                  </a:schemeClr>
                </a:solidFill>
                <a:latin typeface="+mn-lt"/>
                <a:ea typeface="+mn-ea"/>
                <a:cs typeface="+mn-cs"/>
              </a:defRPr>
            </a:lvl1pPr>
            <a:lvl2pPr marL="342900" indent="0" algn="l" defTabSz="342900" rtl="0" eaLnBrk="1" latinLnBrk="0" hangingPunct="1">
              <a:spcBef>
                <a:spcPts val="750"/>
              </a:spcBef>
              <a:spcAft>
                <a:spcPts val="0"/>
              </a:spcAft>
              <a:buClr>
                <a:schemeClr val="accent1"/>
              </a:buClr>
              <a:buSzPct val="80000"/>
              <a:buFont typeface="Wingdings 3" charset="2"/>
              <a:buNone/>
              <a:defRPr kumimoji="1" sz="1350" kern="1200">
                <a:solidFill>
                  <a:schemeClr val="tx1">
                    <a:tint val="75000"/>
                  </a:schemeClr>
                </a:solidFill>
                <a:latin typeface="+mn-lt"/>
                <a:ea typeface="+mn-ea"/>
                <a:cs typeface="+mn-cs"/>
              </a:defRPr>
            </a:lvl2pPr>
            <a:lvl3pPr marL="685800" indent="0" algn="l" defTabSz="342900" rtl="0" eaLnBrk="1" latinLnBrk="0" hangingPunct="1">
              <a:spcBef>
                <a:spcPts val="750"/>
              </a:spcBef>
              <a:spcAft>
                <a:spcPts val="0"/>
              </a:spcAft>
              <a:buClr>
                <a:schemeClr val="accent1"/>
              </a:buClr>
              <a:buSzPct val="80000"/>
              <a:buFont typeface="Wingdings 3" charset="2"/>
              <a:buNone/>
              <a:defRPr kumimoji="1" sz="1200" kern="1200">
                <a:solidFill>
                  <a:schemeClr val="tx1">
                    <a:tint val="75000"/>
                  </a:schemeClr>
                </a:solidFill>
                <a:latin typeface="+mn-lt"/>
                <a:ea typeface="+mn-ea"/>
                <a:cs typeface="+mn-cs"/>
              </a:defRPr>
            </a:lvl3pPr>
            <a:lvl4pPr marL="10287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4pPr>
            <a:lvl5pPr marL="13716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5pPr>
            <a:lvl6pPr marL="17145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6pPr>
            <a:lvl7pPr marL="20574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7pPr>
            <a:lvl8pPr marL="24003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8pPr>
            <a:lvl9pPr marL="2743200" indent="0" algn="l" defTabSz="342900" rtl="0" eaLnBrk="1" latinLnBrk="0" hangingPunct="1">
              <a:spcBef>
                <a:spcPts val="750"/>
              </a:spcBef>
              <a:spcAft>
                <a:spcPts val="0"/>
              </a:spcAft>
              <a:buClr>
                <a:schemeClr val="accent1"/>
              </a:buClr>
              <a:buSzPct val="80000"/>
              <a:buFont typeface="Wingdings 3" charset="2"/>
              <a:buNone/>
              <a:defRPr kumimoji="1" sz="1050" kern="1200">
                <a:solidFill>
                  <a:schemeClr val="tx1">
                    <a:tint val="75000"/>
                  </a:schemeClr>
                </a:solidFill>
                <a:latin typeface="+mn-lt"/>
                <a:ea typeface="+mn-ea"/>
                <a:cs typeface="+mn-cs"/>
              </a:defRPr>
            </a:lvl9pPr>
          </a:lstStyle>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毎年度の４月１日から５月１０日までに、次のア～ウの書類にご記入の上、ご提出ください。</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ア　前年度分の補助事業実績報告書（様式第１２号）</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イ　前年度分の事業実施報告書（様式第１３号）　　</a:t>
            </a:r>
            <a:endParaRPr lang="en-US" altLang="ja-JP" sz="1400" dirty="0">
              <a:solidFill>
                <a:schemeClr val="tx1"/>
              </a:solidFill>
              <a:latin typeface="Meiryo UI" panose="020B0604030504040204" pitchFamily="50" charset="-128"/>
              <a:ea typeface="Meiryo UI" panose="020B0604030504040204" pitchFamily="50" charset="-128"/>
            </a:endParaRPr>
          </a:p>
          <a:p>
            <a:pPr>
              <a:spcBef>
                <a:spcPts val="300"/>
              </a:spcBef>
            </a:pPr>
            <a:r>
              <a:rPr lang="ja-JP" altLang="en-US" sz="1400" dirty="0">
                <a:solidFill>
                  <a:schemeClr val="tx1"/>
                </a:solidFill>
                <a:latin typeface="Meiryo UI" panose="020B0604030504040204" pitchFamily="50" charset="-128"/>
                <a:ea typeface="Meiryo UI" panose="020B0604030504040204" pitchFamily="50" charset="-128"/>
              </a:rPr>
              <a:t>　ウ　前年度分の収支決算書（様式第１４号）　　　　</a:t>
            </a:r>
          </a:p>
        </p:txBody>
      </p:sp>
      <p:sp>
        <p:nvSpPr>
          <p:cNvPr id="7" name="スライド番号プレースホルダー 6">
            <a:extLst>
              <a:ext uri="{FF2B5EF4-FFF2-40B4-BE49-F238E27FC236}">
                <a16:creationId xmlns:a16="http://schemas.microsoft.com/office/drawing/2014/main" id="{9C77B005-ADDB-A572-E53E-F0BC4AAB39F4}"/>
              </a:ext>
            </a:extLst>
          </p:cNvPr>
          <p:cNvSpPr>
            <a:spLocks noGrp="1"/>
          </p:cNvSpPr>
          <p:nvPr>
            <p:ph type="sldNum" sz="quarter" idx="12"/>
          </p:nvPr>
        </p:nvSpPr>
        <p:spPr/>
        <p:txBody>
          <a:bodyPr/>
          <a:lstStyle/>
          <a:p>
            <a:fld id="{E0688C86-5EC1-4ACA-A965-93E45DB200B0}" type="slidenum">
              <a:rPr kumimoji="1" lang="ja-JP" altLang="en-US" smtClean="0"/>
              <a:t>15</a:t>
            </a:fld>
            <a:endParaRPr kumimoji="1" lang="ja-JP" altLang="en-US"/>
          </a:p>
        </p:txBody>
      </p:sp>
      <p:sp>
        <p:nvSpPr>
          <p:cNvPr id="8" name="四角形: 角を丸くする 7">
            <a:extLst>
              <a:ext uri="{FF2B5EF4-FFF2-40B4-BE49-F238E27FC236}">
                <a16:creationId xmlns:a16="http://schemas.microsoft.com/office/drawing/2014/main" id="{2AB730A2-8052-EAD4-7FA4-2AEBFD8AD55D}"/>
              </a:ext>
            </a:extLst>
          </p:cNvPr>
          <p:cNvSpPr/>
          <p:nvPr/>
        </p:nvSpPr>
        <p:spPr>
          <a:xfrm>
            <a:off x="369791" y="1600727"/>
            <a:ext cx="8026400" cy="2546245"/>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9" name="四角形: 角を丸くする 8">
            <a:extLst>
              <a:ext uri="{FF2B5EF4-FFF2-40B4-BE49-F238E27FC236}">
                <a16:creationId xmlns:a16="http://schemas.microsoft.com/office/drawing/2014/main" id="{45CF8ABD-0075-EC52-860C-CDBB53A5F1A2}"/>
              </a:ext>
            </a:extLst>
          </p:cNvPr>
          <p:cNvSpPr/>
          <p:nvPr/>
        </p:nvSpPr>
        <p:spPr>
          <a:xfrm>
            <a:off x="369791" y="4773995"/>
            <a:ext cx="8026400" cy="1731359"/>
          </a:xfrm>
          <a:prstGeom prst="roundRect">
            <a:avLst/>
          </a:prstGeom>
          <a:solidFill>
            <a:srgbClr val="4472C4">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Tree>
    <p:extLst>
      <p:ext uri="{BB962C8B-B14F-4D97-AF65-F5344CB8AC3E}">
        <p14:creationId xmlns:p14="http://schemas.microsoft.com/office/powerpoint/2010/main" val="873943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C2F0C19-790A-BDCC-65C1-BCB2C1E7B001}"/>
              </a:ext>
            </a:extLst>
          </p:cNvPr>
          <p:cNvPicPr>
            <a:picLocks noChangeAspect="1"/>
          </p:cNvPicPr>
          <p:nvPr/>
        </p:nvPicPr>
        <p:blipFill>
          <a:blip r:embed="rId2"/>
          <a:stretch>
            <a:fillRect/>
          </a:stretch>
        </p:blipFill>
        <p:spPr>
          <a:xfrm>
            <a:off x="8030468" y="135302"/>
            <a:ext cx="938720" cy="873228"/>
          </a:xfrm>
          <a:prstGeom prst="rect">
            <a:avLst/>
          </a:prstGeom>
        </p:spPr>
      </p:pic>
      <p:sp>
        <p:nvSpPr>
          <p:cNvPr id="2" name="タイトル 1">
            <a:extLst>
              <a:ext uri="{FF2B5EF4-FFF2-40B4-BE49-F238E27FC236}">
                <a16:creationId xmlns:a16="http://schemas.microsoft.com/office/drawing/2014/main" id="{614D4A65-0C42-A05F-394A-02D9566553D8}"/>
              </a:ext>
            </a:extLst>
          </p:cNvPr>
          <p:cNvSpPr txBox="1">
            <a:spLocks/>
          </p:cNvSpPr>
          <p:nvPr/>
        </p:nvSpPr>
        <p:spPr>
          <a:xfrm>
            <a:off x="174812" y="431501"/>
            <a:ext cx="3575921" cy="745773"/>
          </a:xfrm>
          <a:prstGeom prst="rect">
            <a:avLst/>
          </a:prstGeom>
        </p:spPr>
        <p:txBody>
          <a:bodyPr vert="horz" lIns="91440" tIns="45720" rIns="91440" bIns="45720" rtlCol="0" anchor="ctr">
            <a:no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ja-JP" altLang="en-US" sz="3200" b="1" dirty="0">
                <a:solidFill>
                  <a:srgbClr val="0070C0"/>
                </a:solidFill>
                <a:latin typeface="Meiryo UI" panose="020B0604030504040204" pitchFamily="50" charset="-128"/>
                <a:ea typeface="Meiryo UI" panose="020B0604030504040204" pitchFamily="50" charset="-128"/>
              </a:rPr>
              <a:t>４　遵守事項など </a:t>
            </a:r>
          </a:p>
        </p:txBody>
      </p:sp>
      <p:sp>
        <p:nvSpPr>
          <p:cNvPr id="3" name="テキスト プレースホルダー 2">
            <a:extLst>
              <a:ext uri="{FF2B5EF4-FFF2-40B4-BE49-F238E27FC236}">
                <a16:creationId xmlns:a16="http://schemas.microsoft.com/office/drawing/2014/main" id="{7847C5F4-B0F6-399E-0EAD-B278FD6DEA0E}"/>
              </a:ext>
            </a:extLst>
          </p:cNvPr>
          <p:cNvSpPr txBox="1">
            <a:spLocks/>
          </p:cNvSpPr>
          <p:nvPr/>
        </p:nvSpPr>
        <p:spPr>
          <a:xfrm>
            <a:off x="290201" y="1764102"/>
            <a:ext cx="8740588" cy="39297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補助金の使用について</a:t>
            </a:r>
            <a:endParaRPr lang="en-US" altLang="ja-JP" sz="8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・補助金は、交付決定した事業以外の目的に使用しないでください。</a:t>
            </a:r>
            <a:endParaRPr lang="en-US" altLang="ja-JP" sz="1600" dirty="0">
              <a:latin typeface="Meiryo UI" panose="020B0604030504040204" pitchFamily="50" charset="-128"/>
              <a:ea typeface="Meiryo UI" panose="020B0604030504040204" pitchFamily="50" charset="-128"/>
            </a:endParaRPr>
          </a:p>
          <a:p>
            <a:pPr>
              <a:spcBef>
                <a:spcPts val="200"/>
              </a:spcBef>
            </a:pP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事業が完了しない場合等について</a:t>
            </a:r>
            <a:endParaRPr lang="en-US" altLang="ja-JP" sz="8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・事業が補助申請年度内に完了しないときや、事業の遂行が困難になったときは、すぐに報告してください。</a:t>
            </a:r>
            <a:endParaRPr lang="en-US" altLang="ja-JP" sz="1600" dirty="0">
              <a:latin typeface="Meiryo UI" panose="020B0604030504040204" pitchFamily="50" charset="-128"/>
              <a:ea typeface="Meiryo UI" panose="020B0604030504040204" pitchFamily="50" charset="-128"/>
            </a:endParaRPr>
          </a:p>
          <a:p>
            <a:pPr>
              <a:spcBef>
                <a:spcPts val="200"/>
              </a:spcBef>
            </a:pP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事業により取得した財産等について</a:t>
            </a:r>
            <a:endParaRPr lang="en-US" altLang="ja-JP" sz="8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・事業により取得し、又は効用の増加した財産について、減価償却資産の耐用年数等に関する省令に定</a:t>
            </a: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める期間（最大１０年とします。）内に、補助金の交付目的以外に使用したり、譲渡したり、交換したり、</a:t>
            </a: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貸し付けたり、又は担保に供したり、除却したり、廃棄したりしようとするときは、</a:t>
            </a:r>
            <a:r>
              <a:rPr lang="ja-JP" altLang="en-US" sz="1600" b="1" u="sng" dirty="0">
                <a:latin typeface="Meiryo UI" panose="020B0604030504040204" pitchFamily="50" charset="-128"/>
                <a:ea typeface="Meiryo UI" panose="020B0604030504040204" pitchFamily="50" charset="-128"/>
              </a:rPr>
              <a:t>事前に</a:t>
            </a:r>
            <a:r>
              <a:rPr lang="ja-JP" altLang="en-US" sz="1600" dirty="0">
                <a:latin typeface="Meiryo UI" panose="020B0604030504040204" pitchFamily="50" charset="-128"/>
                <a:ea typeface="Meiryo UI" panose="020B0604030504040204" pitchFamily="50" charset="-128"/>
              </a:rPr>
              <a:t>相談してください。</a:t>
            </a:r>
            <a:endParaRPr lang="en-US" altLang="ja-JP" sz="1600" dirty="0">
              <a:latin typeface="Meiryo UI" panose="020B0604030504040204" pitchFamily="50" charset="-128"/>
              <a:ea typeface="Meiryo UI" panose="020B0604030504040204" pitchFamily="50" charset="-128"/>
            </a:endParaRPr>
          </a:p>
          <a:p>
            <a:pPr>
              <a:spcBef>
                <a:spcPts val="200"/>
              </a:spcBef>
            </a:pP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収支に関する領収証書の整理・保管等について</a:t>
            </a:r>
            <a:endParaRPr lang="en-US" altLang="ja-JP" sz="16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b="1"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領収証書を整理・保管し、現金出納簿等の帳票を備え、収支の額及び補助金の使途を記録してください。</a:t>
            </a: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また、領収証書及び帳票については、事業年度終了後、５年間保存してください。</a:t>
            </a:r>
            <a:endParaRPr lang="en-US" altLang="ja-JP" sz="1600" dirty="0">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EA195252-B751-864F-7816-1884E7662290}"/>
              </a:ext>
            </a:extLst>
          </p:cNvPr>
          <p:cNvSpPr/>
          <p:nvPr/>
        </p:nvSpPr>
        <p:spPr>
          <a:xfrm>
            <a:off x="578224" y="1097489"/>
            <a:ext cx="8565776" cy="67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8374483A-3BC3-0355-BFC6-60CAE2FC1499}"/>
              </a:ext>
            </a:extLst>
          </p:cNvPr>
          <p:cNvSpPr>
            <a:spLocks noGrp="1"/>
          </p:cNvSpPr>
          <p:nvPr>
            <p:ph type="sldNum" sz="quarter" idx="12"/>
          </p:nvPr>
        </p:nvSpPr>
        <p:spPr/>
        <p:txBody>
          <a:bodyPr/>
          <a:lstStyle/>
          <a:p>
            <a:fld id="{E0688C86-5EC1-4ACA-A965-93E45DB200B0}" type="slidenum">
              <a:rPr kumimoji="1" lang="ja-JP" altLang="en-US" smtClean="0"/>
              <a:t>16</a:t>
            </a:fld>
            <a:endParaRPr kumimoji="1" lang="ja-JP" altLang="en-US"/>
          </a:p>
        </p:txBody>
      </p:sp>
    </p:spTree>
    <p:extLst>
      <p:ext uri="{BB962C8B-B14F-4D97-AF65-F5344CB8AC3E}">
        <p14:creationId xmlns:p14="http://schemas.microsoft.com/office/powerpoint/2010/main" val="3776472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C2F0C19-790A-BDCC-65C1-BCB2C1E7B001}"/>
              </a:ext>
            </a:extLst>
          </p:cNvPr>
          <p:cNvPicPr>
            <a:picLocks noChangeAspect="1"/>
          </p:cNvPicPr>
          <p:nvPr/>
        </p:nvPicPr>
        <p:blipFill>
          <a:blip r:embed="rId2"/>
          <a:stretch>
            <a:fillRect/>
          </a:stretch>
        </p:blipFill>
        <p:spPr>
          <a:xfrm>
            <a:off x="8030468" y="135302"/>
            <a:ext cx="938720" cy="873228"/>
          </a:xfrm>
          <a:prstGeom prst="rect">
            <a:avLst/>
          </a:prstGeom>
        </p:spPr>
      </p:pic>
      <p:sp>
        <p:nvSpPr>
          <p:cNvPr id="3" name="テキスト プレースホルダー 2">
            <a:extLst>
              <a:ext uri="{FF2B5EF4-FFF2-40B4-BE49-F238E27FC236}">
                <a16:creationId xmlns:a16="http://schemas.microsoft.com/office/drawing/2014/main" id="{7847C5F4-B0F6-399E-0EAD-B278FD6DEA0E}"/>
              </a:ext>
            </a:extLst>
          </p:cNvPr>
          <p:cNvSpPr txBox="1">
            <a:spLocks/>
          </p:cNvSpPr>
          <p:nvPr/>
        </p:nvSpPr>
        <p:spPr>
          <a:xfrm>
            <a:off x="347921" y="1229905"/>
            <a:ext cx="8084173" cy="408599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補助金の返還について</a:t>
            </a:r>
            <a:endParaRPr lang="en-US" altLang="ja-JP" sz="16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・団体から虚偽の申請があった場合、団体の都合により事業の実施が困難になった場合などには、</a:t>
            </a: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団体に対し補助金の一部又は全部の返還や是正措置の実施を命じることがあります。</a:t>
            </a:r>
            <a:endParaRPr lang="en-US" altLang="ja-JP" sz="1600" dirty="0">
              <a:latin typeface="Meiryo UI" panose="020B0604030504040204" pitchFamily="50" charset="-128"/>
              <a:ea typeface="Meiryo UI" panose="020B0604030504040204" pitchFamily="50" charset="-128"/>
            </a:endParaRPr>
          </a:p>
          <a:p>
            <a:pPr>
              <a:spcBef>
                <a:spcPts val="200"/>
              </a:spcBef>
            </a:pP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補助金交付事業であることの記載について</a:t>
            </a:r>
            <a:endParaRPr lang="en-US" altLang="ja-JP" sz="16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・補助金を活用して、ポスター、リーフレットなどの印刷物を作成する場合は、</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「協同労働」個別プ</a:t>
            </a: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ジェクト立ち上げ支援事業補助金交付事業</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であることを明記してください。</a:t>
            </a:r>
            <a:endParaRPr lang="en-US" altLang="ja-JP" sz="1600" dirty="0">
              <a:latin typeface="Meiryo UI" panose="020B0604030504040204" pitchFamily="50" charset="-128"/>
              <a:ea typeface="Meiryo UI" panose="020B0604030504040204" pitchFamily="50" charset="-128"/>
            </a:endParaRPr>
          </a:p>
          <a:p>
            <a:pPr>
              <a:spcBef>
                <a:spcPts val="200"/>
              </a:spcBef>
            </a:pP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事業の調査等について</a:t>
            </a:r>
            <a:endParaRPr lang="en-US" altLang="ja-JP" sz="16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・必要に応じて、事業の実施場所や</a:t>
            </a:r>
            <a:r>
              <a:rPr lang="ja-JP" altLang="en-US" sz="1600" spc="-100" dirty="0">
                <a:latin typeface="Meiryo UI" panose="020B0604030504040204" pitchFamily="50" charset="-128"/>
                <a:ea typeface="Meiryo UI" panose="020B0604030504040204" pitchFamily="50" charset="-128"/>
              </a:rPr>
              <a:t>拠点等において、調査を実施する場合があります。</a:t>
            </a:r>
            <a:endParaRPr lang="en-US" altLang="ja-JP" sz="1600" spc="-100" dirty="0">
              <a:latin typeface="Meiryo UI" panose="020B0604030504040204" pitchFamily="50" charset="-128"/>
              <a:ea typeface="Meiryo UI" panose="020B0604030504040204" pitchFamily="50" charset="-128"/>
            </a:endParaRPr>
          </a:p>
          <a:p>
            <a:pPr>
              <a:spcBef>
                <a:spcPts val="200"/>
              </a:spcBef>
            </a:pP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　</a:t>
            </a:r>
            <a:r>
              <a:rPr lang="ja-JP" altLang="en-US" sz="1600" b="1" dirty="0">
                <a:latin typeface="Meiryo UI" panose="020B0604030504040204" pitchFamily="50" charset="-128"/>
                <a:ea typeface="Meiryo UI" panose="020B0604030504040204" pitchFamily="50" charset="-128"/>
              </a:rPr>
              <a:t>情報公開等について</a:t>
            </a:r>
            <a:endParaRPr lang="en-US" altLang="ja-JP" sz="1600" b="1" dirty="0">
              <a:latin typeface="Meiryo UI" panose="020B0604030504040204" pitchFamily="50" charset="-128"/>
              <a:ea typeface="Meiryo UI" panose="020B0604030504040204" pitchFamily="50" charset="-128"/>
            </a:endParaRPr>
          </a:p>
          <a:p>
            <a:pPr marL="0" indent="0">
              <a:spcBef>
                <a:spcPts val="200"/>
              </a:spcBef>
              <a:buNone/>
            </a:pPr>
            <a:r>
              <a:rPr lang="ja-JP" altLang="en-US" sz="1600" dirty="0">
                <a:latin typeface="Meiryo UI" panose="020B0604030504040204" pitchFamily="50" charset="-128"/>
                <a:ea typeface="Meiryo UI" panose="020B0604030504040204" pitchFamily="50" charset="-128"/>
              </a:rPr>
              <a:t>・提出された書類等については、個人情報保護法、広島市情報公開条例及び個人情報保護条</a:t>
            </a: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例等の規定に基づき取り扱います。また、ご提出いただきました書類等は原則返却しませんので、ご</a:t>
            </a:r>
            <a:endParaRPr lang="en-US" altLang="ja-JP" sz="1600" dirty="0">
              <a:latin typeface="Meiryo UI" panose="020B0604030504040204" pitchFamily="50" charset="-128"/>
              <a:ea typeface="Meiryo UI" panose="020B0604030504040204" pitchFamily="50" charset="-128"/>
            </a:endParaRPr>
          </a:p>
          <a:p>
            <a:pPr marL="0" indent="0">
              <a:spcBef>
                <a:spcPts val="200"/>
              </a:spcBef>
              <a:buNone/>
            </a:pPr>
            <a:r>
              <a:rPr lang="en-US" altLang="ja-JP" sz="1600" dirty="0">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提出前に写しを取り、保管するようにしてください。</a:t>
            </a:r>
            <a:endParaRPr lang="en-US" altLang="ja-JP" sz="1600" dirty="0">
              <a:latin typeface="Meiryo UI" panose="020B0604030504040204" pitchFamily="50" charset="-128"/>
              <a:ea typeface="Meiryo UI" panose="020B0604030504040204" pitchFamily="50" charset="-128"/>
            </a:endParaRPr>
          </a:p>
        </p:txBody>
      </p:sp>
      <p:sp>
        <p:nvSpPr>
          <p:cNvPr id="7" name="スライド番号プレースホルダー 6">
            <a:extLst>
              <a:ext uri="{FF2B5EF4-FFF2-40B4-BE49-F238E27FC236}">
                <a16:creationId xmlns:a16="http://schemas.microsoft.com/office/drawing/2014/main" id="{4A624EF3-3CC0-668F-C2B7-A46AED063B8C}"/>
              </a:ext>
            </a:extLst>
          </p:cNvPr>
          <p:cNvSpPr>
            <a:spLocks noGrp="1"/>
          </p:cNvSpPr>
          <p:nvPr>
            <p:ph type="sldNum" sz="quarter" idx="12"/>
          </p:nvPr>
        </p:nvSpPr>
        <p:spPr/>
        <p:txBody>
          <a:bodyPr/>
          <a:lstStyle/>
          <a:p>
            <a:fld id="{E0688C86-5EC1-4ACA-A965-93E45DB200B0}" type="slidenum">
              <a:rPr kumimoji="1" lang="ja-JP" altLang="en-US" smtClean="0"/>
              <a:t>17</a:t>
            </a:fld>
            <a:endParaRPr kumimoji="1" lang="ja-JP" altLang="en-US"/>
          </a:p>
        </p:txBody>
      </p:sp>
    </p:spTree>
    <p:extLst>
      <p:ext uri="{BB962C8B-B14F-4D97-AF65-F5344CB8AC3E}">
        <p14:creationId xmlns:p14="http://schemas.microsoft.com/office/powerpoint/2010/main" val="33340227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FC2F0C19-790A-BDCC-65C1-BCB2C1E7B001}"/>
              </a:ext>
            </a:extLst>
          </p:cNvPr>
          <p:cNvPicPr>
            <a:picLocks noChangeAspect="1"/>
          </p:cNvPicPr>
          <p:nvPr/>
        </p:nvPicPr>
        <p:blipFill>
          <a:blip r:embed="rId2"/>
          <a:stretch>
            <a:fillRect/>
          </a:stretch>
        </p:blipFill>
        <p:spPr>
          <a:xfrm>
            <a:off x="8030468" y="135302"/>
            <a:ext cx="938720" cy="873228"/>
          </a:xfrm>
          <a:prstGeom prst="rect">
            <a:avLst/>
          </a:prstGeom>
        </p:spPr>
      </p:pic>
      <p:sp>
        <p:nvSpPr>
          <p:cNvPr id="2" name="タイトル 1">
            <a:extLst>
              <a:ext uri="{FF2B5EF4-FFF2-40B4-BE49-F238E27FC236}">
                <a16:creationId xmlns:a16="http://schemas.microsoft.com/office/drawing/2014/main" id="{614D4A65-0C42-A05F-394A-02D9566553D8}"/>
              </a:ext>
            </a:extLst>
          </p:cNvPr>
          <p:cNvSpPr txBox="1">
            <a:spLocks/>
          </p:cNvSpPr>
          <p:nvPr/>
        </p:nvSpPr>
        <p:spPr>
          <a:xfrm>
            <a:off x="174812" y="418054"/>
            <a:ext cx="4057554" cy="745773"/>
          </a:xfrm>
          <a:prstGeom prst="rect">
            <a:avLst/>
          </a:prstGeom>
        </p:spPr>
        <p:txBody>
          <a:bodyPr vert="horz" lIns="91440" tIns="45720" rIns="91440" bIns="45720" rtlCol="0" anchor="ctr">
            <a:noAutofit/>
          </a:bodyPr>
          <a:lstStyle>
            <a:lvl1pPr algn="l" defTabSz="342900" rtl="0" eaLnBrk="1" latinLnBrk="0" hangingPunct="1">
              <a:spcBef>
                <a:spcPct val="0"/>
              </a:spcBef>
              <a:buNone/>
              <a:defRPr kumimoji="1" sz="3300" b="0" kern="1200" cap="none">
                <a:solidFill>
                  <a:schemeClr val="accent1"/>
                </a:solidFill>
                <a:latin typeface="+mj-lt"/>
                <a:ea typeface="+mj-ea"/>
                <a:cs typeface="+mj-cs"/>
              </a:defRPr>
            </a:lvl1pPr>
            <a:lvl2pPr eaLnBrk="1" hangingPunct="1">
              <a:defRPr kumimoji="1">
                <a:solidFill>
                  <a:schemeClr val="tx2"/>
                </a:solidFill>
              </a:defRPr>
            </a:lvl2pPr>
            <a:lvl3pPr eaLnBrk="1" hangingPunct="1">
              <a:defRPr kumimoji="1">
                <a:solidFill>
                  <a:schemeClr val="tx2"/>
                </a:solidFill>
              </a:defRPr>
            </a:lvl3pPr>
            <a:lvl4pPr eaLnBrk="1" hangingPunct="1">
              <a:defRPr kumimoji="1">
                <a:solidFill>
                  <a:schemeClr val="tx2"/>
                </a:solidFill>
              </a:defRPr>
            </a:lvl4pPr>
            <a:lvl5pPr eaLnBrk="1" hangingPunct="1">
              <a:defRPr kumimoji="1">
                <a:solidFill>
                  <a:schemeClr val="tx2"/>
                </a:solidFill>
              </a:defRPr>
            </a:lvl5pPr>
            <a:lvl6pPr eaLnBrk="1" hangingPunct="1">
              <a:defRPr kumimoji="1">
                <a:solidFill>
                  <a:schemeClr val="tx2"/>
                </a:solidFill>
              </a:defRPr>
            </a:lvl6pPr>
            <a:lvl7pPr eaLnBrk="1" hangingPunct="1">
              <a:defRPr kumimoji="1">
                <a:solidFill>
                  <a:schemeClr val="tx2"/>
                </a:solidFill>
              </a:defRPr>
            </a:lvl7pPr>
            <a:lvl8pPr eaLnBrk="1" hangingPunct="1">
              <a:defRPr kumimoji="1">
                <a:solidFill>
                  <a:schemeClr val="tx2"/>
                </a:solidFill>
              </a:defRPr>
            </a:lvl8pPr>
            <a:lvl9pPr eaLnBrk="1" hangingPunct="1">
              <a:defRPr kumimoji="1">
                <a:solidFill>
                  <a:schemeClr val="tx2"/>
                </a:solidFill>
              </a:defRPr>
            </a:lvl9pPr>
          </a:lstStyle>
          <a:p>
            <a:pPr algn="ctr"/>
            <a:r>
              <a:rPr lang="en-US" altLang="ja-JP" sz="3200" b="1" dirty="0">
                <a:solidFill>
                  <a:srgbClr val="0070C0"/>
                </a:solidFill>
                <a:latin typeface="Meiryo UI" panose="020B0604030504040204" pitchFamily="50" charset="-128"/>
                <a:ea typeface="Meiryo UI" panose="020B0604030504040204" pitchFamily="50" charset="-128"/>
              </a:rPr>
              <a:t>5</a:t>
            </a:r>
            <a:r>
              <a:rPr lang="ja-JP" altLang="en-US" sz="3200" b="1" dirty="0">
                <a:solidFill>
                  <a:srgbClr val="0070C0"/>
                </a:solidFill>
                <a:latin typeface="Meiryo UI" panose="020B0604030504040204" pitchFamily="50" charset="-128"/>
                <a:ea typeface="Meiryo UI" panose="020B0604030504040204" pitchFamily="50" charset="-128"/>
              </a:rPr>
              <a:t>　ご協力のお願い </a:t>
            </a:r>
          </a:p>
        </p:txBody>
      </p:sp>
      <p:sp>
        <p:nvSpPr>
          <p:cNvPr id="5" name="正方形/長方形 4">
            <a:extLst>
              <a:ext uri="{FF2B5EF4-FFF2-40B4-BE49-F238E27FC236}">
                <a16:creationId xmlns:a16="http://schemas.microsoft.com/office/drawing/2014/main" id="{EA195252-B751-864F-7816-1884E7662290}"/>
              </a:ext>
            </a:extLst>
          </p:cNvPr>
          <p:cNvSpPr/>
          <p:nvPr/>
        </p:nvSpPr>
        <p:spPr>
          <a:xfrm>
            <a:off x="578224" y="1093863"/>
            <a:ext cx="8565776" cy="672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スライド番号プレースホルダー 5">
            <a:extLst>
              <a:ext uri="{FF2B5EF4-FFF2-40B4-BE49-F238E27FC236}">
                <a16:creationId xmlns:a16="http://schemas.microsoft.com/office/drawing/2014/main" id="{8374483A-3BC3-0355-BFC6-60CAE2FC1499}"/>
              </a:ext>
            </a:extLst>
          </p:cNvPr>
          <p:cNvSpPr>
            <a:spLocks noGrp="1"/>
          </p:cNvSpPr>
          <p:nvPr>
            <p:ph type="sldNum" sz="quarter" idx="12"/>
          </p:nvPr>
        </p:nvSpPr>
        <p:spPr/>
        <p:txBody>
          <a:bodyPr/>
          <a:lstStyle/>
          <a:p>
            <a:fld id="{E0688C86-5EC1-4ACA-A965-93E45DB200B0}" type="slidenum">
              <a:rPr kumimoji="1" lang="ja-JP" altLang="en-US" smtClean="0"/>
              <a:t>18</a:t>
            </a:fld>
            <a:endParaRPr kumimoji="1" lang="ja-JP" altLang="en-US"/>
          </a:p>
        </p:txBody>
      </p:sp>
      <p:sp>
        <p:nvSpPr>
          <p:cNvPr id="7" name="テキスト プレースホルダー 2">
            <a:extLst>
              <a:ext uri="{FF2B5EF4-FFF2-40B4-BE49-F238E27FC236}">
                <a16:creationId xmlns:a16="http://schemas.microsoft.com/office/drawing/2014/main" id="{FD9614A2-5F3F-3E11-E11F-24C327B7632B}"/>
              </a:ext>
            </a:extLst>
          </p:cNvPr>
          <p:cNvSpPr txBox="1">
            <a:spLocks/>
          </p:cNvSpPr>
          <p:nvPr/>
        </p:nvSpPr>
        <p:spPr>
          <a:xfrm>
            <a:off x="289112" y="1485899"/>
            <a:ext cx="8680076" cy="49406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spcBef>
                <a:spcPts val="200"/>
              </a:spcBef>
            </a:pPr>
            <a:endParaRPr lang="en-US" altLang="ja-JP" sz="1600" dirty="0">
              <a:solidFill>
                <a:srgbClr val="0070C0"/>
              </a:solidFill>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ja-JP" altLang="en-US" sz="1600" b="1" dirty="0">
                <a:solidFill>
                  <a:srgbClr val="0070C0"/>
                </a:solidFill>
                <a:latin typeface="Meiryo UI" panose="020B0604030504040204" pitchFamily="50" charset="-128"/>
                <a:ea typeface="Meiryo UI" panose="020B0604030504040204" pitchFamily="50" charset="-128"/>
                <a:cs typeface="Microsoft GothicNeo" panose="020B0503020000020004" pitchFamily="34" charset="-127"/>
              </a:rPr>
              <a:t>✿　広島市シルバー・協同労働センターの一般会員（協同労働会員）への加入について</a:t>
            </a:r>
            <a:endParaRPr lang="en-US" altLang="ja-JP" sz="1600" b="1" dirty="0">
              <a:solidFill>
                <a:srgbClr val="0070C0"/>
              </a:solidFill>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　・新たに設立する皆様には、公益社団法人広島市シルバー・協同労働センターの一般会員（協同労働</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　 団体が対象）に団体としての加入をお願いしています。会費は無料です。</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endParaRPr lang="ja-JP" altLang="en-US"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endParaRPr lang="en-US" altLang="ja-JP" sz="1600" dirty="0">
              <a:solidFill>
                <a:srgbClr val="0070C0"/>
              </a:solidFill>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ja-JP" altLang="en-US" sz="1600" b="1" dirty="0">
                <a:solidFill>
                  <a:srgbClr val="0070C0"/>
                </a:solidFill>
                <a:latin typeface="Meiryo UI" panose="020B0604030504040204" pitchFamily="50" charset="-128"/>
                <a:ea typeface="Meiryo UI" panose="020B0604030504040204" pitchFamily="50" charset="-128"/>
                <a:cs typeface="Microsoft GothicNeo" panose="020B0503020000020004" pitchFamily="34" charset="-127"/>
              </a:rPr>
              <a:t>✿　広報のご協力について</a:t>
            </a:r>
            <a:endParaRPr lang="en-US" altLang="ja-JP" sz="1600" b="1" dirty="0">
              <a:solidFill>
                <a:srgbClr val="0070C0"/>
              </a:solidFill>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  ・広島市のホームページや広報紙、広報番組などにおいて、団体や事業を紹介する場合がありますので、</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en-US" altLang="ja-JP" sz="1600" dirty="0">
                <a:latin typeface="Meiryo UI" panose="020B0604030504040204" pitchFamily="50" charset="-128"/>
                <a:ea typeface="Meiryo UI" panose="020B0604030504040204" pitchFamily="50" charset="-128"/>
                <a:cs typeface="Microsoft GothicNeo" panose="020B0503020000020004" pitchFamily="34" charset="-127"/>
              </a:rPr>
              <a:t>   </a:t>
            </a: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ご協力をお願いします。また、団体においても、ホームページ等を通じて活動内容や協同労働について積</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en-US" altLang="ja-JP" sz="1600" dirty="0">
                <a:latin typeface="Meiryo UI" panose="020B0604030504040204" pitchFamily="50" charset="-128"/>
                <a:ea typeface="Meiryo UI" panose="020B0604030504040204" pitchFamily="50" charset="-128"/>
                <a:cs typeface="Microsoft GothicNeo" panose="020B0503020000020004" pitchFamily="34" charset="-127"/>
              </a:rPr>
              <a:t>   </a:t>
            </a: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極的にＰＲしていただきますようご協力をお願いします。</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ja-JP" altLang="en-US" sz="1600" b="1" dirty="0">
                <a:solidFill>
                  <a:srgbClr val="0070C0"/>
                </a:solidFill>
                <a:latin typeface="Meiryo UI" panose="020B0604030504040204" pitchFamily="50" charset="-128"/>
                <a:ea typeface="Meiryo UI" panose="020B0604030504040204" pitchFamily="50" charset="-128"/>
                <a:cs typeface="Microsoft GothicNeo" panose="020B0503020000020004" pitchFamily="34" charset="-127"/>
              </a:rPr>
              <a:t>✿　視察受け入れのご協力について</a:t>
            </a: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　</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　・広島市内・市外の行政職員や地域団体が、団体や事業の視察を希望される場合、事業の説明などを</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marL="0" indent="0">
              <a:spcBef>
                <a:spcPts val="200"/>
              </a:spcBef>
              <a:buNone/>
            </a:pPr>
            <a:r>
              <a:rPr lang="en-US" altLang="ja-JP" sz="1600" dirty="0">
                <a:latin typeface="Meiryo UI" panose="020B0604030504040204" pitchFamily="50" charset="-128"/>
                <a:ea typeface="Meiryo UI" panose="020B0604030504040204" pitchFamily="50" charset="-128"/>
                <a:cs typeface="Microsoft GothicNeo" panose="020B0503020000020004" pitchFamily="34" charset="-127"/>
              </a:rPr>
              <a:t>   </a:t>
            </a:r>
            <a:r>
              <a:rPr lang="ja-JP" altLang="en-US" sz="1600" dirty="0">
                <a:latin typeface="Meiryo UI" panose="020B0604030504040204" pitchFamily="50" charset="-128"/>
                <a:ea typeface="Meiryo UI" panose="020B0604030504040204" pitchFamily="50" charset="-128"/>
                <a:cs typeface="Microsoft GothicNeo" panose="020B0503020000020004" pitchFamily="34" charset="-127"/>
              </a:rPr>
              <a:t>お願いすることがありますので、ご協力をお願いします。　　</a:t>
            </a: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a:spcBef>
                <a:spcPts val="200"/>
              </a:spcBef>
            </a:pP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a:spcBef>
                <a:spcPts val="200"/>
              </a:spcBef>
            </a:pPr>
            <a:endParaRPr lang="en-US" altLang="ja-JP" sz="1600" dirty="0">
              <a:latin typeface="Meiryo UI" panose="020B0604030504040204" pitchFamily="50" charset="-128"/>
              <a:ea typeface="Meiryo UI" panose="020B0604030504040204" pitchFamily="50" charset="-128"/>
              <a:cs typeface="Microsoft GothicNeo" panose="020B0503020000020004" pitchFamily="34" charset="-127"/>
            </a:endParaRPr>
          </a:p>
          <a:p>
            <a:pPr>
              <a:spcBef>
                <a:spcPts val="200"/>
              </a:spcBef>
            </a:pPr>
            <a:endParaRPr lang="ja-JP" altLang="en-US" sz="1600" dirty="0">
              <a:latin typeface="Meiryo UI" panose="020B0604030504040204" pitchFamily="50" charset="-128"/>
              <a:ea typeface="Meiryo UI" panose="020B0604030504040204" pitchFamily="50" charset="-128"/>
              <a:cs typeface="Microsoft GothicNeo" panose="020B0503020000020004" pitchFamily="34" charset="-127"/>
            </a:endParaRPr>
          </a:p>
        </p:txBody>
      </p:sp>
    </p:spTree>
    <p:extLst>
      <p:ext uri="{BB962C8B-B14F-4D97-AF65-F5344CB8AC3E}">
        <p14:creationId xmlns:p14="http://schemas.microsoft.com/office/powerpoint/2010/main" val="270855610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vt="http://schemas.openxmlformats.org/officeDocument/2006/docPropsVTypes" xmlns="http://schemas.openxmlformats.org/officeDocument/2006/extended-properties">
  <Template>Office Theme</Template>
  <TotalTime>2576</TotalTime>
  <Words>4180</Words>
  <PresentationFormat>画面に合わせる (4:3)</PresentationFormat>
  <Paragraphs>400</Paragraphs>
  <Slides>18</Slides>
  <Notes>0</Notes>
  <HiddenSlides>0</HiddenSlides>
  <MMClips>0</MMClips>
  <ScaleCrop>false</ScaleCrop>
  <HeadingPairs>
    <vt:vector baseType="variant" size="6">
      <vt:variant>
        <vt:lpstr>使用されているフォント</vt:lpstr>
      </vt:variant>
      <vt:variant>
        <vt:i4>6</vt:i4>
      </vt:variant>
      <vt:variant>
        <vt:lpstr>テーマ</vt:lpstr>
      </vt:variant>
      <vt:variant>
        <vt:i4>1</vt:i4>
      </vt:variant>
      <vt:variant>
        <vt:lpstr>スライド タイトル</vt:lpstr>
      </vt:variant>
      <vt:variant>
        <vt:i4>18</vt:i4>
      </vt:variant>
    </vt:vector>
  </HeadingPairs>
  <TitlesOfParts>
    <vt:vector baseType="lpstr" size="25">
      <vt:lpstr>Meiryo UI</vt:lpstr>
      <vt:lpstr>游ゴシック</vt:lpstr>
      <vt:lpstr>Arial</vt:lpstr>
      <vt:lpstr>Calibri</vt:lpstr>
      <vt:lpstr>Calibri Light</vt:lpstr>
      <vt:lpstr>Wingdings 3</vt:lpstr>
      <vt:lpstr>Office テーマ</vt:lpstr>
      <vt:lpstr>PowerPoint プレゼンテーション</vt:lpstr>
      <vt:lpstr>PowerPoint プレゼンテーション</vt:lpstr>
      <vt:lpstr>PowerPoint プレゼンテーション</vt:lpstr>
      <vt:lpstr>PowerPoint プレゼンテーション</vt:lpstr>
      <vt:lpstr>①　補助の対象となる団体は？</vt:lpstr>
      <vt:lpstr>PowerPoint プレゼンテーション</vt:lpstr>
      <vt:lpstr>②　補助の対象となる事業は？</vt:lpstr>
      <vt:lpstr>③　補助の対象となる経費は？</vt:lpstr>
      <vt:lpstr>④　補助の対象とならない経費は？</vt:lpstr>
      <vt:lpstr>（参考）補助金計算の具体例</vt:lpstr>
      <vt:lpstr>【補助金の申請年度】</vt:lpstr>
      <vt:lpstr>①　応募</vt:lpstr>
      <vt:lpstr>PowerPoint プレゼンテーション</vt:lpstr>
      <vt:lpstr>⑤　口座振込</vt:lpstr>
      <vt:lpstr>⑦　事業実績・収支決算の報告　（申請年度の翌年度分から３年度分）</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mitype="http://purl.org/dc/dcmitype/" xmlns:dcterms="http://purl.org/dc/terms/" xmlns:xsi="http://www.w3.org/2001/XMLSchema-instance">
  <cp:lastPrinted>2026-05-14T23:10:44Z</cp:lastPrinted>
  <dcterms:created xsi:type="dcterms:W3CDTF">2026-04-15T02:00:23Z</dcterms:created>
  <dcterms:modified xsi:type="dcterms:W3CDTF">2026-10-01T05:48:00Z</dcterms:modified>
</cp:coreProperties>
</file>