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6" r:id="rId2"/>
    <p:sldId id="259" r:id="rId3"/>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D09"/>
    <a:srgbClr val="FEDF26"/>
    <a:srgbClr val="FF5001"/>
    <a:srgbClr val="FF0192"/>
    <a:srgbClr val="C8A5E3"/>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51" autoAdjust="0"/>
  </p:normalViewPr>
  <p:slideViewPr>
    <p:cSldViewPr snapToGrid="0">
      <p:cViewPr>
        <p:scale>
          <a:sx n="125" d="100"/>
          <a:sy n="125" d="100"/>
        </p:scale>
        <p:origin x="324" y="-3390"/>
      </p:cViewPr>
      <p:guideLst/>
    </p:cSldViewPr>
  </p:slideViewPr>
  <p:outlineViewPr>
    <p:cViewPr>
      <p:scale>
        <a:sx n="33" d="100"/>
        <a:sy n="33" d="100"/>
      </p:scale>
      <p:origin x="0" y="0"/>
    </p:cViewPr>
  </p:outlin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FEA4F-C397-04E8-619E-D54BF3BD578B}"/>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AF3E279-A0C0-C186-2381-83F8B5C55ABF}"/>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099F5D2-4AF3-5022-611D-3CBC0A9D5C15}"/>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5" name="フッター プレースホルダー 4">
            <a:extLst>
              <a:ext uri="{FF2B5EF4-FFF2-40B4-BE49-F238E27FC236}">
                <a16:creationId xmlns:a16="http://schemas.microsoft.com/office/drawing/2014/main" id="{82AB259A-9468-FA5E-DFBD-97987A614A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9225BF-0DA9-6321-273D-589F6539AF98}"/>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265134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55048-D12C-C5AD-72C6-3C64749610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7F3C64-32F3-A194-73D9-F1951F3139A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BBE2B0-412D-EC89-74E3-B8CF91DDCC03}"/>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5" name="フッター プレースホルダー 4">
            <a:extLst>
              <a:ext uri="{FF2B5EF4-FFF2-40B4-BE49-F238E27FC236}">
                <a16:creationId xmlns:a16="http://schemas.microsoft.com/office/drawing/2014/main" id="{F9598E90-933B-0B36-8D16-81F87C19B5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DCD61D-4500-65E1-7018-1001B14BE88F}"/>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326338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55378B-9C72-A2DB-9E6F-D8D3B85B745E}"/>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0A312A-3003-C3B8-0009-632561AAB657}"/>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B57CF5-76C2-9D64-79D8-CFCF76E2FD9E}"/>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5" name="フッター プレースホルダー 4">
            <a:extLst>
              <a:ext uri="{FF2B5EF4-FFF2-40B4-BE49-F238E27FC236}">
                <a16:creationId xmlns:a16="http://schemas.microsoft.com/office/drawing/2014/main" id="{0AC21399-A264-445B-3EA9-BF049A7349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C70BA2-0117-6971-C2B1-EA94ADDA738D}"/>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148717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102C8-A2C2-E136-60FB-E4C20C87E2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47B137-A6E1-F73E-8D25-68DD9BAE9F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AC7DF0-43AF-2C44-8249-EA335D132179}"/>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5" name="フッター プレースホルダー 4">
            <a:extLst>
              <a:ext uri="{FF2B5EF4-FFF2-40B4-BE49-F238E27FC236}">
                <a16:creationId xmlns:a16="http://schemas.microsoft.com/office/drawing/2014/main" id="{1D0754F2-EFF6-5C63-E4FC-0D418EDFFE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279D3F-16CA-9B8B-9A92-7254319D03E6}"/>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217759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1546C7-0089-3CBA-7817-5A410700A743}"/>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F2FE37-6944-96D7-89E6-C86CE59949E0}"/>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C3D2F2-9CF7-D5FD-132E-8C8ABF8757A7}"/>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5" name="フッター プレースホルダー 4">
            <a:extLst>
              <a:ext uri="{FF2B5EF4-FFF2-40B4-BE49-F238E27FC236}">
                <a16:creationId xmlns:a16="http://schemas.microsoft.com/office/drawing/2014/main" id="{EFBF8939-FAD2-284F-75BE-DE7C1E3794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869607-13A2-0FFD-CFCB-7732312BA2D1}"/>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320811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790C3-BA09-DBE5-0BAA-E50F124D0E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A879D-7CB2-7518-F495-23CB4C715FEB}"/>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68AC6A6-4826-4C78-FAA8-E7E636769129}"/>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D1723C-BEDD-0BA6-EFD5-23FC2B893612}"/>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6" name="フッター プレースホルダー 5">
            <a:extLst>
              <a:ext uri="{FF2B5EF4-FFF2-40B4-BE49-F238E27FC236}">
                <a16:creationId xmlns:a16="http://schemas.microsoft.com/office/drawing/2014/main" id="{E55A5AD8-7B64-4204-5182-3D7F650950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ECC5B3-B021-C444-B6D5-3D3CAE22C3AB}"/>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97635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A297E-D1E8-4D8F-18D8-18E2597EA641}"/>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D5DAA9-3E6C-A71E-7C95-E920439BD24C}"/>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797EFB2-A143-F1AB-ACF0-299B0607911C}"/>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8CC4FE8-B3E4-EBF1-4391-1CD40EF4C731}"/>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618C005-8C41-6C82-2DF5-8F632ADC1836}"/>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04BE7F-8806-0855-47FA-79AB0BD3E016}"/>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8" name="フッター プレースホルダー 7">
            <a:extLst>
              <a:ext uri="{FF2B5EF4-FFF2-40B4-BE49-F238E27FC236}">
                <a16:creationId xmlns:a16="http://schemas.microsoft.com/office/drawing/2014/main" id="{86B7EFAB-CE2F-7AA5-A50B-FE0F7FF6351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22C8033-734D-ABB9-E6E2-F692D9031A4E}"/>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43963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F8E0F-EFA0-BDD9-7DC2-7313E4686B5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7F5782E-058D-A67C-34EC-4CB8880F60A9}"/>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4" name="フッター プレースホルダー 3">
            <a:extLst>
              <a:ext uri="{FF2B5EF4-FFF2-40B4-BE49-F238E27FC236}">
                <a16:creationId xmlns:a16="http://schemas.microsoft.com/office/drawing/2014/main" id="{39B2A4E9-38CB-9F62-584E-23B194CD376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35673F5-14C7-0D4E-55B2-A6F09C6A2CAD}"/>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157938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CA6C0C-AFF2-1438-0B34-7F5591A875A7}"/>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3" name="フッター プレースホルダー 2">
            <a:extLst>
              <a:ext uri="{FF2B5EF4-FFF2-40B4-BE49-F238E27FC236}">
                <a16:creationId xmlns:a16="http://schemas.microsoft.com/office/drawing/2014/main" id="{1FDF1333-E64E-256C-549A-D3AA9FEB57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F5F7C89-02F2-B368-1512-5ACBFDC1A942}"/>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133002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EE520-7D1B-292B-B48E-09AB6CEA9363}"/>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A9C271-B4F8-8E11-A8BC-A1B8D4198AF8}"/>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CFEBD12-8254-C4C1-A858-47EF6520F9C5}"/>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774701-A9D0-AF9E-74B0-698BD492D2E3}"/>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6" name="フッター プレースホルダー 5">
            <a:extLst>
              <a:ext uri="{FF2B5EF4-FFF2-40B4-BE49-F238E27FC236}">
                <a16:creationId xmlns:a16="http://schemas.microsoft.com/office/drawing/2014/main" id="{B23D2195-330A-7020-5E01-13931839A2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5F5313-12FB-94B1-5167-F443F26A8B64}"/>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411255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CE3913-562A-ED4A-DD75-9266ECFBCC3A}"/>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2B6EDC3-12BC-3FA7-07DC-061BE283AE32}"/>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C213469D-BB4A-28B3-5F2A-6A6A12C10E41}"/>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658B7E-F5E5-D6B2-AD4E-1DC5BED3CA5C}"/>
              </a:ext>
            </a:extLst>
          </p:cNvPr>
          <p:cNvSpPr>
            <a:spLocks noGrp="1"/>
          </p:cNvSpPr>
          <p:nvPr>
            <p:ph type="dt" sz="half" idx="10"/>
          </p:nvPr>
        </p:nvSpPr>
        <p:spPr/>
        <p:txBody>
          <a:bodyPr/>
          <a:lstStyle/>
          <a:p>
            <a:fld id="{66B50255-8F20-4E5E-85A8-0773643F4D5B}" type="datetimeFigureOut">
              <a:rPr kumimoji="1" lang="ja-JP" altLang="en-US" smtClean="0"/>
              <a:t>2026/7/8</a:t>
            </a:fld>
            <a:endParaRPr kumimoji="1" lang="ja-JP" altLang="en-US"/>
          </a:p>
        </p:txBody>
      </p:sp>
      <p:sp>
        <p:nvSpPr>
          <p:cNvPr id="6" name="フッター プレースホルダー 5">
            <a:extLst>
              <a:ext uri="{FF2B5EF4-FFF2-40B4-BE49-F238E27FC236}">
                <a16:creationId xmlns:a16="http://schemas.microsoft.com/office/drawing/2014/main" id="{7F300621-A091-4B4B-FCDD-3ED38CEFE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3A8FCD-299B-C03D-1B35-2D98FC4D41F8}"/>
              </a:ext>
            </a:extLst>
          </p:cNvPr>
          <p:cNvSpPr>
            <a:spLocks noGrp="1"/>
          </p:cNvSpPr>
          <p:nvPr>
            <p:ph type="sldNum" sz="quarter" idx="12"/>
          </p:nvPr>
        </p:nvSpPr>
        <p:spPr/>
        <p:txBody>
          <a:body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280546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71D932-B8AF-ABB7-BA7C-A35CC6401BD5}"/>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ACF316-E377-CB04-D56F-59FB7BD684F8}"/>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17EB5E-6E43-F081-F957-B1D606D37A12}"/>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66B50255-8F20-4E5E-85A8-0773643F4D5B}" type="datetimeFigureOut">
              <a:rPr kumimoji="1" lang="ja-JP" altLang="en-US" smtClean="0"/>
              <a:t>2026/7/8</a:t>
            </a:fld>
            <a:endParaRPr kumimoji="1" lang="ja-JP" altLang="en-US"/>
          </a:p>
        </p:txBody>
      </p:sp>
      <p:sp>
        <p:nvSpPr>
          <p:cNvPr id="5" name="フッター プレースホルダー 4">
            <a:extLst>
              <a:ext uri="{FF2B5EF4-FFF2-40B4-BE49-F238E27FC236}">
                <a16:creationId xmlns:a16="http://schemas.microsoft.com/office/drawing/2014/main" id="{5C1446CA-2AF5-5CE2-2343-7888095F02B2}"/>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6EE6B4-8F8E-EE29-7C06-1C4DFC55EFA5}"/>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73F78100-3ECD-437A-B0BA-DB19467A5C91}" type="slidenum">
              <a:rPr kumimoji="1" lang="ja-JP" altLang="en-US" smtClean="0"/>
              <a:t>‹#›</a:t>
            </a:fld>
            <a:endParaRPr kumimoji="1" lang="ja-JP" altLang="en-US"/>
          </a:p>
        </p:txBody>
      </p:sp>
    </p:spTree>
    <p:extLst>
      <p:ext uri="{BB962C8B-B14F-4D97-AF65-F5344CB8AC3E}">
        <p14:creationId xmlns:p14="http://schemas.microsoft.com/office/powerpoint/2010/main" val="338212445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hyperlink" Target="mailto:E-mail/shougai@city.hiroshima.lg.jp" TargetMode="Externa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package" Target="../embeddings/Microsoft_Excel_Worksheet.xlsx"/><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F26"/>
        </a:solidFill>
        <a:effectLst/>
      </p:bgPr>
    </p:bg>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5D7BF1F3-94B3-5A61-82C1-2EE8F20FC0A3}"/>
              </a:ext>
            </a:extLst>
          </p:cNvPr>
          <p:cNvSpPr/>
          <p:nvPr/>
        </p:nvSpPr>
        <p:spPr>
          <a:xfrm rot="1076263">
            <a:off x="4821961" y="-207137"/>
            <a:ext cx="2347639" cy="1137986"/>
          </a:xfrm>
          <a:prstGeom prst="rect">
            <a:avLst/>
          </a:prstGeom>
          <a:noFill/>
        </p:spPr>
        <p:txBody>
          <a:bodyPr wrap="none" lIns="91440" tIns="45720" rIns="91440" bIns="45720">
            <a:prstTxWarp prst="textArchDown">
              <a:avLst/>
            </a:prstTxWarp>
            <a:spAutoFit/>
          </a:bodyPr>
          <a:lstStyle/>
          <a:p>
            <a:pPr algn="ctr"/>
            <a:r>
              <a:rPr lang="ja-JP" altLang="en-US" sz="4400" b="0" cap="none" spc="0" dirty="0">
                <a:ln w="0"/>
                <a:solidFill>
                  <a:srgbClr val="FF5001"/>
                </a:solidFill>
                <a:effectLst>
                  <a:outerShdw blurRad="38100" dist="19050" dir="2700000" algn="tl" rotWithShape="0">
                    <a:schemeClr val="dk1">
                      <a:alpha val="40000"/>
                    </a:schemeClr>
                  </a:outerShdw>
                </a:effectLst>
              </a:rPr>
              <a:t>▼</a:t>
            </a:r>
            <a:r>
              <a:rPr lang="ja-JP" altLang="en-US" sz="4400" b="0" cap="none" spc="0" dirty="0">
                <a:ln w="0"/>
                <a:solidFill>
                  <a:srgbClr val="0070C0"/>
                </a:solidFill>
                <a:effectLst>
                  <a:outerShdw blurRad="38100" dist="19050" dir="2700000" algn="tl" rotWithShape="0">
                    <a:schemeClr val="dk1">
                      <a:alpha val="40000"/>
                    </a:schemeClr>
                  </a:outerShdw>
                </a:effectLst>
              </a:rPr>
              <a:t>▼</a:t>
            </a:r>
            <a:r>
              <a:rPr lang="ja-JP" altLang="en-US" sz="4400" b="0" cap="none" spc="0" dirty="0">
                <a:ln w="0"/>
                <a:solidFill>
                  <a:srgbClr val="FF5001"/>
                </a:solidFill>
                <a:effectLst>
                  <a:outerShdw blurRad="38100" dist="19050" dir="2700000" algn="tl" rotWithShape="0">
                    <a:schemeClr val="dk1">
                      <a:alpha val="40000"/>
                    </a:schemeClr>
                  </a:outerShdw>
                </a:effectLst>
              </a:rPr>
              <a:t>▼</a:t>
            </a:r>
            <a:r>
              <a:rPr lang="ja-JP" altLang="en-US" sz="4400" b="0" cap="none" spc="0" dirty="0">
                <a:ln w="0"/>
                <a:solidFill>
                  <a:schemeClr val="bg1"/>
                </a:solidFill>
                <a:effectLst>
                  <a:outerShdw blurRad="38100" dist="19050" dir="2700000" algn="tl" rotWithShape="0">
                    <a:schemeClr val="dk1">
                      <a:alpha val="40000"/>
                    </a:schemeClr>
                  </a:outerShdw>
                </a:effectLst>
              </a:rPr>
              <a:t>▼</a:t>
            </a:r>
          </a:p>
        </p:txBody>
      </p:sp>
      <p:sp>
        <p:nvSpPr>
          <p:cNvPr id="3" name="フローチャート: 手操作入力 2">
            <a:extLst>
              <a:ext uri="{FF2B5EF4-FFF2-40B4-BE49-F238E27FC236}">
                <a16:creationId xmlns:a16="http://schemas.microsoft.com/office/drawing/2014/main" id="{9E6876E1-0D6F-18B9-D504-A422AEC5529A}"/>
              </a:ext>
            </a:extLst>
          </p:cNvPr>
          <p:cNvSpPr/>
          <p:nvPr/>
        </p:nvSpPr>
        <p:spPr>
          <a:xfrm>
            <a:off x="-7340" y="4914986"/>
            <a:ext cx="6858000" cy="4993341"/>
          </a:xfrm>
          <a:prstGeom prst="flowChartManualInp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A2332D4D-4BA2-31B1-F5BE-E060B63A4161}"/>
              </a:ext>
            </a:extLst>
          </p:cNvPr>
          <p:cNvGrpSpPr/>
          <p:nvPr/>
        </p:nvGrpSpPr>
        <p:grpSpPr>
          <a:xfrm>
            <a:off x="4703162" y="3464107"/>
            <a:ext cx="506185" cy="523220"/>
            <a:chOff x="4351171" y="3277497"/>
            <a:chExt cx="506185" cy="523220"/>
          </a:xfrm>
        </p:grpSpPr>
        <p:sp>
          <p:nvSpPr>
            <p:cNvPr id="16" name="楕円 15">
              <a:extLst>
                <a:ext uri="{FF2B5EF4-FFF2-40B4-BE49-F238E27FC236}">
                  <a16:creationId xmlns:a16="http://schemas.microsoft.com/office/drawing/2014/main" id="{74A47B83-CE96-91FB-64C8-750C3E602CF7}"/>
                </a:ext>
              </a:extLst>
            </p:cNvPr>
            <p:cNvSpPr/>
            <p:nvPr/>
          </p:nvSpPr>
          <p:spPr>
            <a:xfrm>
              <a:off x="4351171" y="3277497"/>
              <a:ext cx="506185" cy="523220"/>
            </a:xfrm>
            <a:prstGeom prst="ellipse">
              <a:avLst/>
            </a:prstGeom>
            <a:solidFill>
              <a:srgbClr val="632D09"/>
            </a:solidFill>
            <a:ln>
              <a:solidFill>
                <a:srgbClr val="632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1F41A3E-505D-0D7C-209E-FBC6BE435950}"/>
                </a:ext>
              </a:extLst>
            </p:cNvPr>
            <p:cNvSpPr txBox="1"/>
            <p:nvPr/>
          </p:nvSpPr>
          <p:spPr>
            <a:xfrm>
              <a:off x="4385513" y="3356113"/>
              <a:ext cx="404395" cy="400110"/>
            </a:xfrm>
            <a:prstGeom prst="rect">
              <a:avLst/>
            </a:prstGeom>
            <a:noFill/>
          </p:spPr>
          <p:txBody>
            <a:bodyPr wrap="square" rtlCol="0">
              <a:spAutoFit/>
            </a:bodyPr>
            <a:lstStyle/>
            <a:p>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日</a:t>
              </a:r>
            </a:p>
          </p:txBody>
        </p:sp>
      </p:grpSp>
      <p:sp>
        <p:nvSpPr>
          <p:cNvPr id="18" name="テキスト ボックス 17">
            <a:extLst>
              <a:ext uri="{FF2B5EF4-FFF2-40B4-BE49-F238E27FC236}">
                <a16:creationId xmlns:a16="http://schemas.microsoft.com/office/drawing/2014/main" id="{33C4CBC6-74D7-0BA0-8EC2-83CEC02CD972}"/>
              </a:ext>
            </a:extLst>
          </p:cNvPr>
          <p:cNvSpPr txBox="1"/>
          <p:nvPr/>
        </p:nvSpPr>
        <p:spPr>
          <a:xfrm>
            <a:off x="2329290" y="4019540"/>
            <a:ext cx="3012831" cy="369332"/>
          </a:xfrm>
          <a:prstGeom prst="rect">
            <a:avLst/>
          </a:prstGeom>
          <a:noFill/>
        </p:spPr>
        <p:txBody>
          <a:bodyPr wrap="square" rtlCol="0">
            <a:spAutoFit/>
          </a:bodyPr>
          <a:lstStyle/>
          <a:p>
            <a:r>
              <a:rPr kumimoji="1" lang="ja-JP" altLang="en-US" dirty="0">
                <a:solidFill>
                  <a:srgbClr val="632D09"/>
                </a:solidFill>
                <a:latin typeface="HGP創英角ﾎﾟｯﾌﾟ体" panose="040B0A00000000000000" pitchFamily="50" charset="-128"/>
                <a:ea typeface="HGP創英角ﾎﾟｯﾌﾟ体" panose="040B0A00000000000000" pitchFamily="50" charset="-128"/>
              </a:rPr>
              <a:t>１４：００ ～ </a:t>
            </a:r>
            <a:r>
              <a:rPr lang="ja-JP" altLang="en-US" dirty="0">
                <a:solidFill>
                  <a:srgbClr val="632D09"/>
                </a:solidFill>
                <a:latin typeface="HGP創英角ﾎﾟｯﾌﾟ体" panose="040B0A00000000000000" pitchFamily="50" charset="-128"/>
                <a:ea typeface="HGP創英角ﾎﾟｯﾌﾟ体" panose="040B0A00000000000000" pitchFamily="50" charset="-128"/>
              </a:rPr>
              <a:t>１６：００</a:t>
            </a:r>
            <a:endParaRPr kumimoji="1" lang="ja-JP" altLang="en-US" dirty="0">
              <a:solidFill>
                <a:srgbClr val="632D09"/>
              </a:solidFill>
              <a:latin typeface="HGP創英角ﾎﾟｯﾌﾟ体" panose="040B0A00000000000000" pitchFamily="50" charset="-128"/>
              <a:ea typeface="HGP創英角ﾎﾟｯﾌﾟ体" panose="040B0A00000000000000" pitchFamily="50" charset="-128"/>
            </a:endParaRPr>
          </a:p>
        </p:txBody>
      </p:sp>
      <p:pic>
        <p:nvPicPr>
          <p:cNvPr id="1038" name="Picture 14" descr="女王様のライオンのキャラクター（たてがみあり）">
            <a:extLst>
              <a:ext uri="{FF2B5EF4-FFF2-40B4-BE49-F238E27FC236}">
                <a16:creationId xmlns:a16="http://schemas.microsoft.com/office/drawing/2014/main" id="{D33B7D8B-4DBE-D821-2D2B-2EC48BA37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29" y="7289468"/>
            <a:ext cx="921064" cy="120400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3F2A7B72-A348-BA76-CD4A-D8D1FBD9D1D3}"/>
              </a:ext>
            </a:extLst>
          </p:cNvPr>
          <p:cNvSpPr txBox="1"/>
          <p:nvPr/>
        </p:nvSpPr>
        <p:spPr>
          <a:xfrm>
            <a:off x="2764776" y="6610737"/>
            <a:ext cx="2077925" cy="369332"/>
          </a:xfrm>
          <a:prstGeom prst="rect">
            <a:avLst/>
          </a:prstGeom>
          <a:noFill/>
        </p:spPr>
        <p:txBody>
          <a:bodyPr wrap="square" rtlCol="0">
            <a:spAutoFit/>
          </a:bodyPr>
          <a:lstStyle/>
          <a:p>
            <a:r>
              <a:rPr kumimoji="1" lang="ja-JP" altLang="en-US" spc="300" dirty="0">
                <a:solidFill>
                  <a:srgbClr val="FF5001"/>
                </a:solidFill>
                <a:latin typeface="HGP創英角ﾎﾟｯﾌﾟ体" panose="040B0A00000000000000" pitchFamily="50" charset="-128"/>
                <a:ea typeface="HGP創英角ﾎﾟｯﾌﾟ体" panose="040B0A00000000000000" pitchFamily="50" charset="-128"/>
              </a:rPr>
              <a:t>プログラム</a:t>
            </a:r>
          </a:p>
        </p:txBody>
      </p:sp>
      <p:sp>
        <p:nvSpPr>
          <p:cNvPr id="43" name="正方形/長方形 42">
            <a:extLst>
              <a:ext uri="{FF2B5EF4-FFF2-40B4-BE49-F238E27FC236}">
                <a16:creationId xmlns:a16="http://schemas.microsoft.com/office/drawing/2014/main" id="{54850B7B-10B9-A23D-0A93-DD3BCE07A524}"/>
              </a:ext>
            </a:extLst>
          </p:cNvPr>
          <p:cNvSpPr/>
          <p:nvPr/>
        </p:nvSpPr>
        <p:spPr>
          <a:xfrm rot="21381119">
            <a:off x="4691947" y="2541793"/>
            <a:ext cx="2274782" cy="642160"/>
          </a:xfrm>
          <a:prstGeom prst="rect">
            <a:avLst/>
          </a:prstGeom>
          <a:noFill/>
        </p:spPr>
        <p:txBody>
          <a:bodyPr wrap="square" lIns="91440" tIns="45720" rIns="91440" bIns="45720">
            <a:prstTxWarp prst="textArchDown">
              <a:avLst/>
            </a:prstTxWarp>
            <a:spAutoFit/>
          </a:bodyPr>
          <a:lstStyle/>
          <a:p>
            <a:pPr algn="ctr"/>
            <a:r>
              <a:rPr lang="ja-JP" altLang="en-US" sz="4500" b="0" cap="none" spc="0" dirty="0">
                <a:ln w="0"/>
                <a:solidFill>
                  <a:schemeClr val="bg1"/>
                </a:solidFill>
                <a:effectLst>
                  <a:outerShdw blurRad="38100" dist="19050" dir="2700000" algn="tl" rotWithShape="0">
                    <a:schemeClr val="dk1">
                      <a:alpha val="40000"/>
                    </a:schemeClr>
                  </a:outerShdw>
                </a:effectLst>
              </a:rPr>
              <a:t>▼</a:t>
            </a:r>
            <a:r>
              <a:rPr lang="ja-JP" altLang="en-US" sz="4500" b="0" cap="none" spc="0" dirty="0">
                <a:ln w="0"/>
                <a:solidFill>
                  <a:srgbClr val="0070C0"/>
                </a:solidFill>
                <a:effectLst>
                  <a:outerShdw blurRad="38100" dist="19050" dir="2700000" algn="tl" rotWithShape="0">
                    <a:schemeClr val="dk1">
                      <a:alpha val="40000"/>
                    </a:schemeClr>
                  </a:outerShdw>
                </a:effectLst>
              </a:rPr>
              <a:t>▼</a:t>
            </a:r>
            <a:r>
              <a:rPr lang="ja-JP" altLang="en-US" sz="4500" b="0" cap="none" spc="0" dirty="0">
                <a:ln w="0"/>
                <a:solidFill>
                  <a:srgbClr val="FF5001"/>
                </a:solidFill>
                <a:effectLst>
                  <a:outerShdw blurRad="38100" dist="19050" dir="2700000" algn="tl" rotWithShape="0">
                    <a:schemeClr val="dk1">
                      <a:alpha val="40000"/>
                    </a:schemeClr>
                  </a:outerShdw>
                </a:effectLst>
              </a:rPr>
              <a:t>▼</a:t>
            </a:r>
            <a:r>
              <a:rPr lang="ja-JP" altLang="en-US" sz="4500" b="0" cap="none" spc="0" dirty="0">
                <a:ln w="0"/>
                <a:solidFill>
                  <a:schemeClr val="bg1"/>
                </a:solidFill>
                <a:effectLst>
                  <a:outerShdw blurRad="38100" dist="19050" dir="2700000" algn="tl" rotWithShape="0">
                    <a:schemeClr val="dk1">
                      <a:alpha val="40000"/>
                    </a:schemeClr>
                  </a:outerShdw>
                </a:effectLst>
              </a:rPr>
              <a:t>▼</a:t>
            </a:r>
            <a:endParaRPr lang="en-US" altLang="ja-JP" sz="4500" b="0" cap="none" spc="0" dirty="0">
              <a:ln w="0"/>
              <a:solidFill>
                <a:schemeClr val="bg1"/>
              </a:solidFill>
              <a:effectLst>
                <a:outerShdw blurRad="38100" dist="19050" dir="2700000" algn="tl" rotWithShape="0">
                  <a:schemeClr val="dk1">
                    <a:alpha val="40000"/>
                  </a:schemeClr>
                </a:outerShdw>
              </a:effectLst>
            </a:endParaRPr>
          </a:p>
          <a:p>
            <a:pPr algn="ct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45" name="正方形/長方形 44">
            <a:extLst>
              <a:ext uri="{FF2B5EF4-FFF2-40B4-BE49-F238E27FC236}">
                <a16:creationId xmlns:a16="http://schemas.microsoft.com/office/drawing/2014/main" id="{1C0054FE-789B-EF7B-40B9-EE5E24260217}"/>
              </a:ext>
            </a:extLst>
          </p:cNvPr>
          <p:cNvSpPr/>
          <p:nvPr/>
        </p:nvSpPr>
        <p:spPr>
          <a:xfrm rot="1332035">
            <a:off x="4208731" y="488015"/>
            <a:ext cx="3647072" cy="270596"/>
          </a:xfrm>
          <a:prstGeom prst="rect">
            <a:avLst/>
          </a:prstGeom>
          <a:noFill/>
        </p:spPr>
        <p:txBody>
          <a:bodyPr wrap="none" lIns="91440" tIns="45720" rIns="91440" bIns="45720">
            <a:prstTxWarp prst="textArchDown">
              <a:avLst/>
            </a:prstTxWarp>
            <a:spAutoFit/>
          </a:bodyPr>
          <a:lstStyle/>
          <a:p>
            <a:pPr algn="ctr"/>
            <a:endParaRPr lang="ja-JP" altLang="en-US" sz="4400" b="0" cap="none" spc="0" dirty="0">
              <a:ln w="0"/>
              <a:solidFill>
                <a:srgbClr val="FF5001"/>
              </a:solidFill>
              <a:effectLst>
                <a:outerShdw blurRad="38100" dist="19050" dir="2700000" algn="tl" rotWithShape="0">
                  <a:schemeClr val="dk1">
                    <a:alpha val="40000"/>
                  </a:schemeClr>
                </a:outerShdw>
              </a:effectLst>
            </a:endParaRPr>
          </a:p>
        </p:txBody>
      </p:sp>
      <p:sp>
        <p:nvSpPr>
          <p:cNvPr id="46" name="正方形/長方形 45">
            <a:extLst>
              <a:ext uri="{FF2B5EF4-FFF2-40B4-BE49-F238E27FC236}">
                <a16:creationId xmlns:a16="http://schemas.microsoft.com/office/drawing/2014/main" id="{734E5181-8D11-D679-5D76-B845912A65B7}"/>
              </a:ext>
            </a:extLst>
          </p:cNvPr>
          <p:cNvSpPr/>
          <p:nvPr/>
        </p:nvSpPr>
        <p:spPr>
          <a:xfrm rot="1332035">
            <a:off x="4361131" y="640415"/>
            <a:ext cx="3647072" cy="270596"/>
          </a:xfrm>
          <a:prstGeom prst="rect">
            <a:avLst/>
          </a:prstGeom>
          <a:noFill/>
        </p:spPr>
        <p:txBody>
          <a:bodyPr wrap="none" lIns="91440" tIns="45720" rIns="91440" bIns="45720">
            <a:prstTxWarp prst="textArchDown">
              <a:avLst/>
            </a:prstTxWarp>
            <a:spAutoFit/>
          </a:bodyPr>
          <a:lstStyle/>
          <a:p>
            <a:pPr algn="ctr"/>
            <a:endParaRPr lang="ja-JP" altLang="en-US" sz="4400" b="0" cap="none" spc="0" dirty="0">
              <a:ln w="0"/>
              <a:solidFill>
                <a:srgbClr val="FF5001"/>
              </a:solidFill>
              <a:effectLst>
                <a:outerShdw blurRad="38100" dist="19050" dir="2700000" algn="tl" rotWithShape="0">
                  <a:schemeClr val="dk1">
                    <a:alpha val="40000"/>
                  </a:schemeClr>
                </a:outerShdw>
              </a:effectLst>
            </a:endParaRPr>
          </a:p>
        </p:txBody>
      </p:sp>
      <p:pic>
        <p:nvPicPr>
          <p:cNvPr id="49" name="Picture 26" descr="かわいいライン素材「四つ葉のクローバー・てんとう虫」">
            <a:extLst>
              <a:ext uri="{FF2B5EF4-FFF2-40B4-BE49-F238E27FC236}">
                <a16:creationId xmlns:a16="http://schemas.microsoft.com/office/drawing/2014/main" id="{3A556719-6AD3-FE25-EFC1-F9CDFD7F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8" y="9499739"/>
            <a:ext cx="6866057" cy="48062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
            <a:extLst>
              <a:ext uri="{FF2B5EF4-FFF2-40B4-BE49-F238E27FC236}">
                <a16:creationId xmlns:a16="http://schemas.microsoft.com/office/drawing/2014/main" id="{EA25F719-E831-8B0A-B6FA-4873EDA2C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92" y="7754703"/>
            <a:ext cx="584910" cy="56297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屋内, 人, 建物, 部屋 が含まれている画像&#10;&#10;自動的に生成された説明">
            <a:extLst>
              <a:ext uri="{FF2B5EF4-FFF2-40B4-BE49-F238E27FC236}">
                <a16:creationId xmlns:a16="http://schemas.microsoft.com/office/drawing/2014/main" id="{ABDF7AE4-180F-69F1-8B14-C0E6ED1E4E3D}"/>
              </a:ext>
            </a:extLst>
          </p:cNvPr>
          <p:cNvPicPr>
            <a:picLocks noChangeAspect="1"/>
          </p:cNvPicPr>
          <p:nvPr/>
        </p:nvPicPr>
        <p:blipFill rotWithShape="1">
          <a:blip r:embed="rId5">
            <a:extLst>
              <a:ext uri="{28A0092B-C50C-407E-A947-70E740481C1C}">
                <a14:useLocalDpi xmlns:a14="http://schemas.microsoft.com/office/drawing/2010/main" val="0"/>
              </a:ext>
            </a:extLst>
          </a:blip>
          <a:srcRect l="-1" t="14628" r="91" b="37304"/>
          <a:stretch/>
        </p:blipFill>
        <p:spPr>
          <a:xfrm>
            <a:off x="4530101" y="6363499"/>
            <a:ext cx="2206530" cy="1886523"/>
          </a:xfrm>
          <a:prstGeom prst="ellipse">
            <a:avLst/>
          </a:prstGeom>
          <a:ln>
            <a:noFill/>
          </a:ln>
          <a:effectLst>
            <a:softEdge rad="112500"/>
          </a:effectLst>
        </p:spPr>
      </p:pic>
      <p:pic>
        <p:nvPicPr>
          <p:cNvPr id="19" name="図 18" descr="レストランで椅子に座っている人たち&#10;&#10;低い精度で自動的に生成された説明">
            <a:extLst>
              <a:ext uri="{FF2B5EF4-FFF2-40B4-BE49-F238E27FC236}">
                <a16:creationId xmlns:a16="http://schemas.microsoft.com/office/drawing/2014/main" id="{CAA5830B-7581-D385-D03B-1D0FAC754F0D}"/>
              </a:ext>
            </a:extLst>
          </p:cNvPr>
          <p:cNvPicPr>
            <a:picLocks noChangeAspect="1"/>
          </p:cNvPicPr>
          <p:nvPr/>
        </p:nvPicPr>
        <p:blipFill rotWithShape="1">
          <a:blip r:embed="rId6">
            <a:extLst>
              <a:ext uri="{28A0092B-C50C-407E-A947-70E740481C1C}">
                <a14:useLocalDpi xmlns:a14="http://schemas.microsoft.com/office/drawing/2010/main" val="0"/>
              </a:ext>
            </a:extLst>
          </a:blip>
          <a:srcRect l="11797" r="5484" b="15990"/>
          <a:stretch/>
        </p:blipFill>
        <p:spPr>
          <a:xfrm>
            <a:off x="54763" y="5783137"/>
            <a:ext cx="2242709" cy="1708658"/>
          </a:xfrm>
          <a:prstGeom prst="ellipse">
            <a:avLst/>
          </a:prstGeom>
          <a:ln>
            <a:noFill/>
          </a:ln>
          <a:effectLst>
            <a:softEdge rad="112500"/>
          </a:effectLst>
        </p:spPr>
      </p:pic>
      <p:grpSp>
        <p:nvGrpSpPr>
          <p:cNvPr id="27" name="グループ化 26">
            <a:extLst>
              <a:ext uri="{FF2B5EF4-FFF2-40B4-BE49-F238E27FC236}">
                <a16:creationId xmlns:a16="http://schemas.microsoft.com/office/drawing/2014/main" id="{6B534BA9-6C29-FB7B-9048-8DABF2856933}"/>
              </a:ext>
            </a:extLst>
          </p:cNvPr>
          <p:cNvGrpSpPr/>
          <p:nvPr/>
        </p:nvGrpSpPr>
        <p:grpSpPr>
          <a:xfrm>
            <a:off x="2015734" y="2532500"/>
            <a:ext cx="3111127" cy="798788"/>
            <a:chOff x="2073521" y="2333460"/>
            <a:chExt cx="3111127" cy="798788"/>
          </a:xfrm>
        </p:grpSpPr>
        <p:sp>
          <p:nvSpPr>
            <p:cNvPr id="5" name="テキスト ボックス 4">
              <a:extLst>
                <a:ext uri="{FF2B5EF4-FFF2-40B4-BE49-F238E27FC236}">
                  <a16:creationId xmlns:a16="http://schemas.microsoft.com/office/drawing/2014/main" id="{589111B6-FA65-47E1-034F-71DB7DA81A7A}"/>
                </a:ext>
              </a:extLst>
            </p:cNvPr>
            <p:cNvSpPr txBox="1"/>
            <p:nvPr/>
          </p:nvSpPr>
          <p:spPr>
            <a:xfrm>
              <a:off x="2073521" y="2358959"/>
              <a:ext cx="3111127" cy="773289"/>
            </a:xfrm>
            <a:prstGeom prst="rect">
              <a:avLst/>
            </a:prstGeom>
            <a:noFill/>
          </p:spPr>
          <p:txBody>
            <a:bodyPr wrap="square" rtlCol="0">
              <a:spAutoFit/>
            </a:bodyPr>
            <a:lstStyle/>
            <a:p>
              <a:pPr>
                <a:lnSpc>
                  <a:spcPct val="150000"/>
                </a:lnSpc>
              </a:pP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　　　楽しみながら学べる！</a:t>
              </a:r>
              <a:endParaRPr lang="en-US" altLang="ja-JP" sz="1600" dirty="0">
                <a:solidFill>
                  <a:srgbClr val="632D09"/>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　知的障害の疑似体験イベント</a:t>
              </a:r>
              <a:endParaRPr lang="en-US" altLang="ja-JP" sz="1600" dirty="0">
                <a:solidFill>
                  <a:srgbClr val="632D09"/>
                </a:solidFill>
                <a:latin typeface="HGP創英角ﾎﾟｯﾌﾟ体" panose="040B0A00000000000000" pitchFamily="50" charset="-128"/>
                <a:ea typeface="HGP創英角ﾎﾟｯﾌﾟ体" panose="040B0A00000000000000" pitchFamily="50" charset="-128"/>
              </a:endParaRPr>
            </a:p>
          </p:txBody>
        </p:sp>
        <p:sp>
          <p:nvSpPr>
            <p:cNvPr id="48" name="テキスト ボックス 47">
              <a:extLst>
                <a:ext uri="{FF2B5EF4-FFF2-40B4-BE49-F238E27FC236}">
                  <a16:creationId xmlns:a16="http://schemas.microsoft.com/office/drawing/2014/main" id="{4FB1D639-B5F4-387A-4C99-959704197DE7}"/>
                </a:ext>
              </a:extLst>
            </p:cNvPr>
            <p:cNvSpPr txBox="1"/>
            <p:nvPr/>
          </p:nvSpPr>
          <p:spPr>
            <a:xfrm>
              <a:off x="2495197" y="2333460"/>
              <a:ext cx="1867606" cy="200055"/>
            </a:xfrm>
            <a:prstGeom prst="rect">
              <a:avLst/>
            </a:prstGeom>
            <a:noFill/>
          </p:spPr>
          <p:txBody>
            <a:bodyPr wrap="square" rtlCol="0">
              <a:spAutoFit/>
            </a:bodyPr>
            <a:lstStyle/>
            <a:p>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たの　　　　　　　　　　　　　　　　 まな</a:t>
              </a:r>
            </a:p>
          </p:txBody>
        </p:sp>
        <p:sp>
          <p:nvSpPr>
            <p:cNvPr id="50" name="テキスト ボックス 49">
              <a:extLst>
                <a:ext uri="{FF2B5EF4-FFF2-40B4-BE49-F238E27FC236}">
                  <a16:creationId xmlns:a16="http://schemas.microsoft.com/office/drawing/2014/main" id="{007B9295-4DBC-3DA3-E86D-6EC6D85DB0BD}"/>
                </a:ext>
              </a:extLst>
            </p:cNvPr>
            <p:cNvSpPr txBox="1"/>
            <p:nvPr/>
          </p:nvSpPr>
          <p:spPr>
            <a:xfrm>
              <a:off x="2275724" y="2692696"/>
              <a:ext cx="2087079" cy="200055"/>
            </a:xfrm>
            <a:prstGeom prst="rect">
              <a:avLst/>
            </a:prstGeom>
            <a:noFill/>
          </p:spPr>
          <p:txBody>
            <a:bodyPr wrap="square" rtlCol="0">
              <a:spAutoFit/>
            </a:bodyPr>
            <a:lstStyle/>
            <a:p>
              <a:r>
                <a:rPr lang="ja-JP" altLang="en-US" sz="700" dirty="0">
                  <a:solidFill>
                    <a:srgbClr val="632D09"/>
                  </a:solidFill>
                  <a:latin typeface="HGP創英角ﾎﾟｯﾌﾟ体" panose="040B0A00000000000000" pitchFamily="50" charset="-128"/>
                  <a:ea typeface="HGP創英角ﾎﾟｯﾌﾟ体" panose="040B0A00000000000000" pitchFamily="50" charset="-128"/>
                </a:rPr>
                <a:t>ち　 てき しょう がい</a:t>
              </a:r>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　　　  ぎ　  じ　  たい けん</a:t>
              </a:r>
            </a:p>
          </p:txBody>
        </p:sp>
      </p:grpSp>
      <p:grpSp>
        <p:nvGrpSpPr>
          <p:cNvPr id="25" name="グループ化 24">
            <a:extLst>
              <a:ext uri="{FF2B5EF4-FFF2-40B4-BE49-F238E27FC236}">
                <a16:creationId xmlns:a16="http://schemas.microsoft.com/office/drawing/2014/main" id="{30263546-EC54-2220-5F8A-528A4E2B5425}"/>
              </a:ext>
            </a:extLst>
          </p:cNvPr>
          <p:cNvGrpSpPr/>
          <p:nvPr/>
        </p:nvGrpSpPr>
        <p:grpSpPr>
          <a:xfrm>
            <a:off x="5396642" y="3285155"/>
            <a:ext cx="1491709" cy="1212124"/>
            <a:chOff x="137336" y="2848372"/>
            <a:chExt cx="1398736" cy="1142620"/>
          </a:xfrm>
        </p:grpSpPr>
        <p:sp>
          <p:nvSpPr>
            <p:cNvPr id="2" name="楕円 1">
              <a:extLst>
                <a:ext uri="{FF2B5EF4-FFF2-40B4-BE49-F238E27FC236}">
                  <a16:creationId xmlns:a16="http://schemas.microsoft.com/office/drawing/2014/main" id="{B03C8422-6356-B3A7-D31E-837C857C3AAC}"/>
                </a:ext>
              </a:extLst>
            </p:cNvPr>
            <p:cNvSpPr/>
            <p:nvPr/>
          </p:nvSpPr>
          <p:spPr>
            <a:xfrm>
              <a:off x="137336" y="2848372"/>
              <a:ext cx="1141766" cy="1142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665C5FC-7219-C5B0-7957-2712C3614D8A}"/>
                </a:ext>
              </a:extLst>
            </p:cNvPr>
            <p:cNvSpPr txBox="1"/>
            <p:nvPr/>
          </p:nvSpPr>
          <p:spPr>
            <a:xfrm>
              <a:off x="188478" y="3254556"/>
              <a:ext cx="1347594" cy="369332"/>
            </a:xfrm>
            <a:prstGeom prst="rect">
              <a:avLst/>
            </a:prstGeom>
            <a:noFill/>
          </p:spPr>
          <p:txBody>
            <a:bodyPr wrap="square" rtlCol="0">
              <a:spAutoFit/>
            </a:bodyPr>
            <a:lstStyle/>
            <a:p>
              <a:r>
                <a:rPr kumimoji="1" lang="ja-JP" altLang="en-US" dirty="0">
                  <a:solidFill>
                    <a:srgbClr val="632D09"/>
                  </a:solidFill>
                  <a:latin typeface="HGP創英角ﾎﾟｯﾌﾟ体" panose="040B0A00000000000000" pitchFamily="50" charset="-128"/>
                  <a:ea typeface="HGP創英角ﾎﾟｯﾌﾟ体" panose="040B0A00000000000000" pitchFamily="50" charset="-128"/>
                </a:rPr>
                <a:t>参加無料</a:t>
              </a:r>
            </a:p>
          </p:txBody>
        </p:sp>
        <p:sp>
          <p:nvSpPr>
            <p:cNvPr id="52" name="テキスト ボックス 51">
              <a:extLst>
                <a:ext uri="{FF2B5EF4-FFF2-40B4-BE49-F238E27FC236}">
                  <a16:creationId xmlns:a16="http://schemas.microsoft.com/office/drawing/2014/main" id="{BA1D95CF-C5C2-A3F0-CA84-B5235CA7CA94}"/>
                </a:ext>
              </a:extLst>
            </p:cNvPr>
            <p:cNvSpPr txBox="1"/>
            <p:nvPr/>
          </p:nvSpPr>
          <p:spPr>
            <a:xfrm>
              <a:off x="248839" y="3181082"/>
              <a:ext cx="1067091" cy="200055"/>
            </a:xfrm>
            <a:prstGeom prst="rect">
              <a:avLst/>
            </a:prstGeom>
            <a:noFill/>
          </p:spPr>
          <p:txBody>
            <a:bodyPr wrap="square" rtlCol="0">
              <a:spAutoFit/>
            </a:bodyPr>
            <a:lstStyle/>
            <a:p>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さん  　か　　む　 りょう　　　　　　　　　　</a:t>
              </a:r>
            </a:p>
          </p:txBody>
        </p:sp>
      </p:grpSp>
      <p:grpSp>
        <p:nvGrpSpPr>
          <p:cNvPr id="47" name="グループ化 46">
            <a:extLst>
              <a:ext uri="{FF2B5EF4-FFF2-40B4-BE49-F238E27FC236}">
                <a16:creationId xmlns:a16="http://schemas.microsoft.com/office/drawing/2014/main" id="{852C257A-1E40-3579-1BA9-9DDE0C9A4FFB}"/>
              </a:ext>
            </a:extLst>
          </p:cNvPr>
          <p:cNvGrpSpPr/>
          <p:nvPr/>
        </p:nvGrpSpPr>
        <p:grpSpPr>
          <a:xfrm>
            <a:off x="708219" y="581964"/>
            <a:ext cx="5544220" cy="2528266"/>
            <a:chOff x="690776" y="480418"/>
            <a:chExt cx="5544220" cy="2528266"/>
          </a:xfrm>
        </p:grpSpPr>
        <p:sp>
          <p:nvSpPr>
            <p:cNvPr id="13" name="正方形/長方形 12">
              <a:extLst>
                <a:ext uri="{FF2B5EF4-FFF2-40B4-BE49-F238E27FC236}">
                  <a16:creationId xmlns:a16="http://schemas.microsoft.com/office/drawing/2014/main" id="{F9BCE343-88CC-F354-93B0-D05E7669A7DA}"/>
                </a:ext>
              </a:extLst>
            </p:cNvPr>
            <p:cNvSpPr/>
            <p:nvPr/>
          </p:nvSpPr>
          <p:spPr>
            <a:xfrm>
              <a:off x="758548" y="1068046"/>
              <a:ext cx="5476448" cy="923330"/>
            </a:xfrm>
            <a:prstGeom prst="rect">
              <a:avLst/>
            </a:prstGeom>
            <a:noFill/>
          </p:spPr>
          <p:txBody>
            <a:bodyPr wrap="square" lIns="91440" tIns="45720" rIns="91440" bIns="45720">
              <a:prstTxWarp prst="textArchUp">
                <a:avLst/>
              </a:prstTxWarp>
              <a:spAutoFit/>
            </a:bodyPr>
            <a:lstStyle/>
            <a:p>
              <a:pPr algn="ctr"/>
              <a:r>
                <a:rPr kumimoji="1" lang="ja-JP" altLang="en-US" sz="5400" b="1" cap="none" spc="50" dirty="0">
                  <a:ln w="9525" cmpd="sng">
                    <a:solidFill>
                      <a:srgbClr val="632D09"/>
                    </a:solidFill>
                    <a:prstDash val="solid"/>
                  </a:ln>
                  <a:solidFill>
                    <a:schemeClr val="bg1"/>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rPr>
                <a:t>ひろしまあび隊</a:t>
              </a:r>
              <a:endParaRPr lang="ja-JP" altLang="en-US" sz="5400" b="1" cap="none" spc="50" dirty="0">
                <a:ln w="9525" cmpd="sng">
                  <a:solidFill>
                    <a:srgbClr val="632D09"/>
                  </a:solidFill>
                  <a:prstDash val="solid"/>
                </a:ln>
                <a:solidFill>
                  <a:schemeClr val="bg1"/>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endParaRPr>
            </a:p>
          </p:txBody>
        </p:sp>
        <p:sp>
          <p:nvSpPr>
            <p:cNvPr id="56" name="正方形/長方形 55">
              <a:extLst>
                <a:ext uri="{FF2B5EF4-FFF2-40B4-BE49-F238E27FC236}">
                  <a16:creationId xmlns:a16="http://schemas.microsoft.com/office/drawing/2014/main" id="{50445658-9352-911F-960C-AB93C331AC96}"/>
                </a:ext>
              </a:extLst>
            </p:cNvPr>
            <p:cNvSpPr/>
            <p:nvPr/>
          </p:nvSpPr>
          <p:spPr>
            <a:xfrm rot="839534">
              <a:off x="5239870" y="480418"/>
              <a:ext cx="516488" cy="307777"/>
            </a:xfrm>
            <a:prstGeom prst="rect">
              <a:avLst/>
            </a:prstGeom>
            <a:noFill/>
          </p:spPr>
          <p:txBody>
            <a:bodyPr wrap="none" lIns="91440" tIns="45720" rIns="91440" bIns="45720">
              <a:spAutoFit/>
            </a:bodyPr>
            <a:lstStyle/>
            <a:p>
              <a:pPr algn="ctr"/>
              <a:r>
                <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たい</a:t>
              </a:r>
            </a:p>
          </p:txBody>
        </p:sp>
        <p:sp>
          <p:nvSpPr>
            <p:cNvPr id="58" name="正方形/長方形 57">
              <a:extLst>
                <a:ext uri="{FF2B5EF4-FFF2-40B4-BE49-F238E27FC236}">
                  <a16:creationId xmlns:a16="http://schemas.microsoft.com/office/drawing/2014/main" id="{9A69472C-F94C-2A70-470A-85FF1953A686}"/>
                </a:ext>
              </a:extLst>
            </p:cNvPr>
            <p:cNvSpPr/>
            <p:nvPr/>
          </p:nvSpPr>
          <p:spPr>
            <a:xfrm rot="20770504">
              <a:off x="968011" y="1537495"/>
              <a:ext cx="534952" cy="307777"/>
            </a:xfrm>
            <a:prstGeom prst="rect">
              <a:avLst/>
            </a:prstGeom>
            <a:noFill/>
          </p:spPr>
          <p:txBody>
            <a:bodyPr wrap="square" lIns="91440" tIns="45720" rIns="91440" bIns="45720">
              <a:spAutoFit/>
            </a:bodyPr>
            <a:lstStyle/>
            <a:p>
              <a:pPr algn="ctr"/>
              <a:r>
                <a:rPr lang="ja-JP" altLang="en-US" sz="1400" b="1"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こう</a:t>
              </a:r>
              <a:endPar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endParaRPr>
            </a:p>
          </p:txBody>
        </p:sp>
        <p:sp>
          <p:nvSpPr>
            <p:cNvPr id="59" name="正方形/長方形 58">
              <a:extLst>
                <a:ext uri="{FF2B5EF4-FFF2-40B4-BE49-F238E27FC236}">
                  <a16:creationId xmlns:a16="http://schemas.microsoft.com/office/drawing/2014/main" id="{1D4C7B00-C741-F76D-A77E-F42FAD9139E6}"/>
                </a:ext>
              </a:extLst>
            </p:cNvPr>
            <p:cNvSpPr/>
            <p:nvPr/>
          </p:nvSpPr>
          <p:spPr>
            <a:xfrm>
              <a:off x="690776" y="2085354"/>
              <a:ext cx="5476448" cy="923330"/>
            </a:xfrm>
            <a:prstGeom prst="rect">
              <a:avLst/>
            </a:prstGeom>
            <a:noFill/>
          </p:spPr>
          <p:txBody>
            <a:bodyPr wrap="square" lIns="91440" tIns="45720" rIns="91440" bIns="45720">
              <a:prstTxWarp prst="textArchUp">
                <a:avLst/>
              </a:prstTxWarp>
              <a:spAutoFit/>
            </a:bodyPr>
            <a:lstStyle/>
            <a:p>
              <a:pPr algn="ctr"/>
              <a:r>
                <a:rPr lang="ja-JP" altLang="en-US" sz="5400" b="1" spc="50" dirty="0">
                  <a:ln w="9525" cmpd="sng">
                    <a:solidFill>
                      <a:srgbClr val="632D09"/>
                    </a:solidFill>
                    <a:prstDash val="solid"/>
                  </a:ln>
                  <a:solidFill>
                    <a:schemeClr val="bg1"/>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rPr>
                <a:t>講演会＆体験会</a:t>
              </a:r>
              <a:endParaRPr lang="ja-JP" altLang="en-US" sz="5400" b="1" cap="none" spc="50" dirty="0">
                <a:ln w="9525" cmpd="sng">
                  <a:solidFill>
                    <a:srgbClr val="632D09"/>
                  </a:solidFill>
                  <a:prstDash val="solid"/>
                </a:ln>
                <a:solidFill>
                  <a:schemeClr val="bg1"/>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endParaRPr>
            </a:p>
          </p:txBody>
        </p:sp>
        <p:sp>
          <p:nvSpPr>
            <p:cNvPr id="60" name="正方形/長方形 59">
              <a:extLst>
                <a:ext uri="{FF2B5EF4-FFF2-40B4-BE49-F238E27FC236}">
                  <a16:creationId xmlns:a16="http://schemas.microsoft.com/office/drawing/2014/main" id="{1D1B38A1-EF74-6BB0-62F5-0F87E76AC7E7}"/>
                </a:ext>
              </a:extLst>
            </p:cNvPr>
            <p:cNvSpPr/>
            <p:nvPr/>
          </p:nvSpPr>
          <p:spPr>
            <a:xfrm rot="21170189">
              <a:off x="1724534" y="1415570"/>
              <a:ext cx="534952" cy="307777"/>
            </a:xfrm>
            <a:prstGeom prst="rect">
              <a:avLst/>
            </a:prstGeom>
            <a:noFill/>
          </p:spPr>
          <p:txBody>
            <a:bodyPr wrap="square" lIns="91440" tIns="45720" rIns="91440" bIns="45720">
              <a:spAutoFit/>
            </a:bodyPr>
            <a:lstStyle/>
            <a:p>
              <a:pPr algn="ctr"/>
              <a:r>
                <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えん</a:t>
              </a:r>
            </a:p>
          </p:txBody>
        </p:sp>
        <p:sp>
          <p:nvSpPr>
            <p:cNvPr id="61" name="正方形/長方形 60">
              <a:extLst>
                <a:ext uri="{FF2B5EF4-FFF2-40B4-BE49-F238E27FC236}">
                  <a16:creationId xmlns:a16="http://schemas.microsoft.com/office/drawing/2014/main" id="{D3782684-7FCE-E757-89E9-CB8A71572626}"/>
                </a:ext>
              </a:extLst>
            </p:cNvPr>
            <p:cNvSpPr/>
            <p:nvPr/>
          </p:nvSpPr>
          <p:spPr>
            <a:xfrm rot="21436404">
              <a:off x="2417521" y="1371337"/>
              <a:ext cx="534952" cy="307777"/>
            </a:xfrm>
            <a:prstGeom prst="rect">
              <a:avLst/>
            </a:prstGeom>
            <a:noFill/>
          </p:spPr>
          <p:txBody>
            <a:bodyPr wrap="square" lIns="91440" tIns="45720" rIns="91440" bIns="45720">
              <a:spAutoFit/>
            </a:bodyPr>
            <a:lstStyle/>
            <a:p>
              <a:pPr algn="ctr"/>
              <a:r>
                <a:rPr lang="ja-JP" altLang="en-US" sz="1400" b="1"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かい</a:t>
              </a:r>
              <a:endPar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endParaRPr>
            </a:p>
          </p:txBody>
        </p:sp>
        <p:sp>
          <p:nvSpPr>
            <p:cNvPr id="62" name="正方形/長方形 61">
              <a:extLst>
                <a:ext uri="{FF2B5EF4-FFF2-40B4-BE49-F238E27FC236}">
                  <a16:creationId xmlns:a16="http://schemas.microsoft.com/office/drawing/2014/main" id="{8276189A-428E-FA8D-4A1C-EBC23441DE5C}"/>
                </a:ext>
              </a:extLst>
            </p:cNvPr>
            <p:cNvSpPr/>
            <p:nvPr/>
          </p:nvSpPr>
          <p:spPr>
            <a:xfrm rot="290824">
              <a:off x="3903756" y="1342579"/>
              <a:ext cx="534952" cy="307777"/>
            </a:xfrm>
            <a:prstGeom prst="rect">
              <a:avLst/>
            </a:prstGeom>
            <a:noFill/>
          </p:spPr>
          <p:txBody>
            <a:bodyPr wrap="square" lIns="91440" tIns="45720" rIns="91440" bIns="45720">
              <a:spAutoFit/>
            </a:bodyPr>
            <a:lstStyle/>
            <a:p>
              <a:pPr algn="ctr"/>
              <a:r>
                <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たい</a:t>
              </a:r>
            </a:p>
          </p:txBody>
        </p:sp>
        <p:sp>
          <p:nvSpPr>
            <p:cNvPr id="63" name="正方形/長方形 62">
              <a:extLst>
                <a:ext uri="{FF2B5EF4-FFF2-40B4-BE49-F238E27FC236}">
                  <a16:creationId xmlns:a16="http://schemas.microsoft.com/office/drawing/2014/main" id="{A41ABCBC-364F-05B6-5E74-2F92BC0EFDF4}"/>
                </a:ext>
              </a:extLst>
            </p:cNvPr>
            <p:cNvSpPr/>
            <p:nvPr/>
          </p:nvSpPr>
          <p:spPr>
            <a:xfrm rot="322630">
              <a:off x="4627191" y="1415570"/>
              <a:ext cx="534952" cy="307777"/>
            </a:xfrm>
            <a:prstGeom prst="rect">
              <a:avLst/>
            </a:prstGeom>
            <a:noFill/>
          </p:spPr>
          <p:txBody>
            <a:bodyPr wrap="square" lIns="91440" tIns="45720" rIns="91440" bIns="45720">
              <a:spAutoFit/>
            </a:bodyPr>
            <a:lstStyle/>
            <a:p>
              <a:pPr algn="ctr"/>
              <a:r>
                <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けん</a:t>
              </a:r>
            </a:p>
          </p:txBody>
        </p:sp>
        <p:sp>
          <p:nvSpPr>
            <p:cNvPr id="1024" name="正方形/長方形 1023">
              <a:extLst>
                <a:ext uri="{FF2B5EF4-FFF2-40B4-BE49-F238E27FC236}">
                  <a16:creationId xmlns:a16="http://schemas.microsoft.com/office/drawing/2014/main" id="{57B6D05C-E874-404D-6DCC-E2849C6E02D8}"/>
                </a:ext>
              </a:extLst>
            </p:cNvPr>
            <p:cNvSpPr/>
            <p:nvPr/>
          </p:nvSpPr>
          <p:spPr>
            <a:xfrm rot="578666">
              <a:off x="5334587" y="1541253"/>
              <a:ext cx="534952" cy="307777"/>
            </a:xfrm>
            <a:prstGeom prst="rect">
              <a:avLst/>
            </a:prstGeom>
            <a:noFill/>
          </p:spPr>
          <p:txBody>
            <a:bodyPr wrap="square" lIns="91440" tIns="45720" rIns="91440" bIns="45720">
              <a:spAutoFit/>
            </a:bodyPr>
            <a:lstStyle/>
            <a:p>
              <a:pPr algn="ctr"/>
              <a:r>
                <a:rPr lang="ja-JP" altLang="en-US" sz="1400" b="1"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かい</a:t>
              </a:r>
              <a:endParaRPr lang="ja-JP" altLang="en-US" sz="1400" b="1" cap="none" spc="0" dirty="0">
                <a:ln w="10160">
                  <a:solidFill>
                    <a:srgbClr val="632D09"/>
                  </a:solid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025" name="正方形/長方形 1024">
            <a:extLst>
              <a:ext uri="{FF2B5EF4-FFF2-40B4-BE49-F238E27FC236}">
                <a16:creationId xmlns:a16="http://schemas.microsoft.com/office/drawing/2014/main" id="{1328A9A7-BEFC-924A-9FE8-DEED9E512DF0}"/>
              </a:ext>
            </a:extLst>
          </p:cNvPr>
          <p:cNvSpPr/>
          <p:nvPr/>
        </p:nvSpPr>
        <p:spPr>
          <a:xfrm>
            <a:off x="4703778" y="3443217"/>
            <a:ext cx="534952" cy="215444"/>
          </a:xfrm>
          <a:prstGeom prst="rect">
            <a:avLst/>
          </a:prstGeom>
          <a:noFill/>
        </p:spPr>
        <p:txBody>
          <a:bodyPr wrap="square" lIns="91440" tIns="45720" rIns="91440" bIns="45720">
            <a:spAutoFit/>
          </a:bodyPr>
          <a:lstStyle/>
          <a:p>
            <a:pPr algn="ctr"/>
            <a:r>
              <a:rPr lang="ja-JP" altLang="en-US" sz="800" b="1" cap="none" spc="0" dirty="0">
                <a:ln w="10160">
                  <a:noFill/>
                  <a:prstDash val="solid"/>
                </a:ln>
                <a:solidFill>
                  <a:schemeClr val="bg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にち</a:t>
            </a:r>
          </a:p>
        </p:txBody>
      </p:sp>
      <p:grpSp>
        <p:nvGrpSpPr>
          <p:cNvPr id="1050" name="グループ化 1049">
            <a:extLst>
              <a:ext uri="{FF2B5EF4-FFF2-40B4-BE49-F238E27FC236}">
                <a16:creationId xmlns:a16="http://schemas.microsoft.com/office/drawing/2014/main" id="{08D69C05-654D-AA83-B434-85DEC6C0BD18}"/>
              </a:ext>
            </a:extLst>
          </p:cNvPr>
          <p:cNvGrpSpPr/>
          <p:nvPr/>
        </p:nvGrpSpPr>
        <p:grpSpPr>
          <a:xfrm>
            <a:off x="2702439" y="4927895"/>
            <a:ext cx="1831386" cy="475530"/>
            <a:chOff x="4258223" y="4896483"/>
            <a:chExt cx="1831386" cy="475530"/>
          </a:xfrm>
        </p:grpSpPr>
        <p:sp>
          <p:nvSpPr>
            <p:cNvPr id="28" name="テキスト ボックス 27">
              <a:extLst>
                <a:ext uri="{FF2B5EF4-FFF2-40B4-BE49-F238E27FC236}">
                  <a16:creationId xmlns:a16="http://schemas.microsoft.com/office/drawing/2014/main" id="{5692A954-ECE3-37D6-36CF-4A54493788B7}"/>
                </a:ext>
              </a:extLst>
            </p:cNvPr>
            <p:cNvSpPr txBox="1"/>
            <p:nvPr/>
          </p:nvSpPr>
          <p:spPr>
            <a:xfrm>
              <a:off x="4258223" y="5002681"/>
              <a:ext cx="1831386" cy="369332"/>
            </a:xfrm>
            <a:prstGeom prst="rect">
              <a:avLst/>
            </a:prstGeom>
            <a:noFill/>
          </p:spPr>
          <p:txBody>
            <a:bodyPr wrap="square" rtlCol="0">
              <a:spAutoFit/>
            </a:bodyPr>
            <a:lstStyle/>
            <a:p>
              <a:r>
                <a:rPr kumimoji="1" lang="ja-JP" altLang="en-US" spc="300" dirty="0">
                  <a:solidFill>
                    <a:srgbClr val="0070C0"/>
                  </a:solidFill>
                  <a:latin typeface="HGP創英角ﾎﾟｯﾌﾟ体" panose="040B0A00000000000000" pitchFamily="50" charset="-128"/>
                  <a:ea typeface="HGP創英角ﾎﾟｯﾌﾟ体" panose="040B0A00000000000000" pitchFamily="50" charset="-128"/>
                </a:rPr>
                <a:t>あび隊って？</a:t>
              </a:r>
            </a:p>
          </p:txBody>
        </p:sp>
        <p:sp>
          <p:nvSpPr>
            <p:cNvPr id="1026" name="正方形/長方形 1025">
              <a:extLst>
                <a:ext uri="{FF2B5EF4-FFF2-40B4-BE49-F238E27FC236}">
                  <a16:creationId xmlns:a16="http://schemas.microsoft.com/office/drawing/2014/main" id="{F7775AF5-5DA8-01B5-12D5-F2362EFAFEE3}"/>
                </a:ext>
              </a:extLst>
            </p:cNvPr>
            <p:cNvSpPr/>
            <p:nvPr/>
          </p:nvSpPr>
          <p:spPr>
            <a:xfrm>
              <a:off x="4702177" y="4896483"/>
              <a:ext cx="534952" cy="215444"/>
            </a:xfrm>
            <a:prstGeom prst="rect">
              <a:avLst/>
            </a:prstGeom>
            <a:noFill/>
          </p:spPr>
          <p:txBody>
            <a:bodyPr wrap="square" lIns="91440" tIns="45720" rIns="91440" bIns="45720">
              <a:spAutoFit/>
            </a:bodyPr>
            <a:lstStyle/>
            <a:p>
              <a:pPr algn="ctr"/>
              <a:r>
                <a:rPr lang="ja-JP" altLang="en-US" sz="800" b="1" dirty="0">
                  <a:ln w="10160">
                    <a:noFill/>
                    <a:prstDash val="solid"/>
                  </a:ln>
                  <a:solidFill>
                    <a:schemeClr val="accent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rPr>
                <a:t>たい</a:t>
              </a:r>
              <a:endParaRPr lang="ja-JP" altLang="en-US" sz="800" b="1" cap="none" spc="0" dirty="0">
                <a:ln w="10160">
                  <a:noFill/>
                  <a:prstDash val="solid"/>
                </a:ln>
                <a:solidFill>
                  <a:schemeClr val="accent1"/>
                </a:solidFill>
                <a:effectLst>
                  <a:outerShdw blurRad="38100" dist="22860" dir="5400000" algn="tl" rotWithShape="0">
                    <a:srgbClr val="000000">
                      <a:alpha val="30000"/>
                    </a:srgbClr>
                  </a:outerShdw>
                </a:effectLst>
                <a:latin typeface="HGP創英角ﾎﾟｯﾌﾟ体" panose="040B0A00000000000000" pitchFamily="50" charset="-128"/>
                <a:ea typeface="HGP創英角ﾎﾟｯﾌﾟ体" panose="040B0A00000000000000" pitchFamily="50" charset="-128"/>
              </a:endParaRPr>
            </a:p>
          </p:txBody>
        </p:sp>
      </p:grpSp>
      <p:grpSp>
        <p:nvGrpSpPr>
          <p:cNvPr id="1033" name="グループ化 1032">
            <a:extLst>
              <a:ext uri="{FF2B5EF4-FFF2-40B4-BE49-F238E27FC236}">
                <a16:creationId xmlns:a16="http://schemas.microsoft.com/office/drawing/2014/main" id="{FE5E64E3-184D-7204-3095-E20DB111D1F3}"/>
              </a:ext>
            </a:extLst>
          </p:cNvPr>
          <p:cNvGrpSpPr/>
          <p:nvPr/>
        </p:nvGrpSpPr>
        <p:grpSpPr>
          <a:xfrm>
            <a:off x="2352235" y="5518378"/>
            <a:ext cx="2365620" cy="1102412"/>
            <a:chOff x="4464489" y="4831109"/>
            <a:chExt cx="2365620" cy="1102412"/>
          </a:xfrm>
        </p:grpSpPr>
        <p:sp>
          <p:nvSpPr>
            <p:cNvPr id="20" name="テキスト ボックス 19">
              <a:extLst>
                <a:ext uri="{FF2B5EF4-FFF2-40B4-BE49-F238E27FC236}">
                  <a16:creationId xmlns:a16="http://schemas.microsoft.com/office/drawing/2014/main" id="{974A9334-ED61-7064-BCCD-5DA002349789}"/>
                </a:ext>
              </a:extLst>
            </p:cNvPr>
            <p:cNvSpPr txBox="1"/>
            <p:nvPr/>
          </p:nvSpPr>
          <p:spPr>
            <a:xfrm>
              <a:off x="4464489" y="4846685"/>
              <a:ext cx="2365620" cy="1086836"/>
            </a:xfrm>
            <a:prstGeom prst="rect">
              <a:avLst/>
            </a:prstGeom>
            <a:noFill/>
          </p:spPr>
          <p:txBody>
            <a:bodyPr wrap="square" rtlCol="0">
              <a:spAutoFit/>
            </a:bodyPr>
            <a:lstStyle/>
            <a:p>
              <a:pPr>
                <a:lnSpc>
                  <a:spcPct val="150000"/>
                </a:lnSpc>
              </a:pP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わかりやすく、楽しく参加できる知的障害</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疑似体験を通して、</a:t>
              </a:r>
              <a:endPar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知的障害</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のある方への</a:t>
              </a: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理解を広める活動を</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進めています！</a:t>
              </a:r>
              <a:endPar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27" name="テキスト ボックス 1026">
              <a:extLst>
                <a:ext uri="{FF2B5EF4-FFF2-40B4-BE49-F238E27FC236}">
                  <a16:creationId xmlns:a16="http://schemas.microsoft.com/office/drawing/2014/main" id="{7E124D7A-7343-EB55-1EB6-BFC6FEC0D8F1}"/>
                </a:ext>
              </a:extLst>
            </p:cNvPr>
            <p:cNvSpPr txBox="1"/>
            <p:nvPr/>
          </p:nvSpPr>
          <p:spPr>
            <a:xfrm>
              <a:off x="5467130" y="4831109"/>
              <a:ext cx="1016381" cy="169277"/>
            </a:xfrm>
            <a:prstGeom prst="rect">
              <a:avLst/>
            </a:prstGeom>
            <a:noFill/>
          </p:spPr>
          <p:txBody>
            <a:bodyPr wrap="square" rtlCol="0">
              <a:spAutoFit/>
            </a:bodyPr>
            <a:lstStyle/>
            <a:p>
              <a:r>
                <a:rPr kumimoji="1" lang="ja-JP" altLang="en-US" sz="500" dirty="0">
                  <a:latin typeface="メイリオ" panose="020B0604030504040204" pitchFamily="50" charset="-128"/>
                  <a:ea typeface="メイリオ" panose="020B0604030504040204" pitchFamily="50" charset="-128"/>
                </a:rPr>
                <a:t>たの　　　　 さん  か</a:t>
              </a:r>
            </a:p>
          </p:txBody>
        </p:sp>
        <p:sp>
          <p:nvSpPr>
            <p:cNvPr id="1029" name="テキスト ボックス 1028">
              <a:extLst>
                <a:ext uri="{FF2B5EF4-FFF2-40B4-BE49-F238E27FC236}">
                  <a16:creationId xmlns:a16="http://schemas.microsoft.com/office/drawing/2014/main" id="{711F0815-34A8-B98D-4C45-864F849EC8AA}"/>
                </a:ext>
              </a:extLst>
            </p:cNvPr>
            <p:cNvSpPr txBox="1"/>
            <p:nvPr/>
          </p:nvSpPr>
          <p:spPr>
            <a:xfrm>
              <a:off x="4501217" y="5085629"/>
              <a:ext cx="1674973" cy="169277"/>
            </a:xfrm>
            <a:prstGeom prst="rect">
              <a:avLst/>
            </a:prstGeom>
            <a:noFill/>
          </p:spPr>
          <p:txBody>
            <a:bodyPr wrap="square" rtlCol="0">
              <a:spAutoFit/>
            </a:bodyPr>
            <a:lstStyle/>
            <a:p>
              <a:r>
                <a:rPr lang="ja-JP" altLang="en-US" sz="500" dirty="0">
                  <a:latin typeface="メイリオ" panose="020B0604030504040204" pitchFamily="50" charset="-128"/>
                  <a:ea typeface="メイリオ" panose="020B0604030504040204" pitchFamily="50" charset="-128"/>
                </a:rPr>
                <a:t>ち　てきしょうがい　　ぎ   じ 　たいけん　　とお</a:t>
              </a:r>
              <a:endParaRPr kumimoji="1" lang="ja-JP" altLang="en-US" sz="500" dirty="0">
                <a:latin typeface="メイリオ" panose="020B0604030504040204" pitchFamily="50" charset="-128"/>
                <a:ea typeface="メイリオ" panose="020B0604030504040204" pitchFamily="50" charset="-128"/>
              </a:endParaRPr>
            </a:p>
          </p:txBody>
        </p:sp>
        <p:sp>
          <p:nvSpPr>
            <p:cNvPr id="1030" name="テキスト ボックス 1029">
              <a:extLst>
                <a:ext uri="{FF2B5EF4-FFF2-40B4-BE49-F238E27FC236}">
                  <a16:creationId xmlns:a16="http://schemas.microsoft.com/office/drawing/2014/main" id="{3F24197F-B9CF-1E93-60A8-AA9A51310623}"/>
                </a:ext>
              </a:extLst>
            </p:cNvPr>
            <p:cNvSpPr txBox="1"/>
            <p:nvPr/>
          </p:nvSpPr>
          <p:spPr>
            <a:xfrm>
              <a:off x="4498471" y="5342960"/>
              <a:ext cx="2161852" cy="169277"/>
            </a:xfrm>
            <a:prstGeom prst="rect">
              <a:avLst/>
            </a:prstGeom>
            <a:noFill/>
          </p:spPr>
          <p:txBody>
            <a:bodyPr wrap="square" rtlCol="0">
              <a:spAutoFit/>
            </a:bodyPr>
            <a:lstStyle/>
            <a:p>
              <a:r>
                <a:rPr kumimoji="1" lang="ja-JP" altLang="en-US" sz="500" dirty="0">
                  <a:latin typeface="メイリオ" panose="020B0604030504040204" pitchFamily="50" charset="-128"/>
                  <a:ea typeface="メイリオ" panose="020B0604030504040204" pitchFamily="50" charset="-128"/>
                </a:rPr>
                <a:t>ちてきしょうがい　　　　　　　かた　　　　　り　かい　　ひろ</a:t>
              </a:r>
            </a:p>
          </p:txBody>
        </p:sp>
        <p:sp>
          <p:nvSpPr>
            <p:cNvPr id="1031" name="テキスト ボックス 1030">
              <a:extLst>
                <a:ext uri="{FF2B5EF4-FFF2-40B4-BE49-F238E27FC236}">
                  <a16:creationId xmlns:a16="http://schemas.microsoft.com/office/drawing/2014/main" id="{E8C32114-154E-1BB1-4998-E10D9F4C83A4}"/>
                </a:ext>
              </a:extLst>
            </p:cNvPr>
            <p:cNvSpPr txBox="1"/>
            <p:nvPr/>
          </p:nvSpPr>
          <p:spPr>
            <a:xfrm>
              <a:off x="4613938" y="5594740"/>
              <a:ext cx="1033361" cy="169277"/>
            </a:xfrm>
            <a:prstGeom prst="rect">
              <a:avLst/>
            </a:prstGeom>
            <a:noFill/>
          </p:spPr>
          <p:txBody>
            <a:bodyPr wrap="square" rtlCol="0">
              <a:spAutoFit/>
            </a:bodyPr>
            <a:lstStyle/>
            <a:p>
              <a:r>
                <a:rPr kumimoji="1" lang="ja-JP" altLang="en-US" sz="500" dirty="0">
                  <a:latin typeface="メイリオ" panose="020B0604030504040204" pitchFamily="50" charset="-128"/>
                  <a:ea typeface="メイリオ" panose="020B0604030504040204" pitchFamily="50" charset="-128"/>
                </a:rPr>
                <a:t>かつどう　　  すす</a:t>
              </a:r>
            </a:p>
          </p:txBody>
        </p:sp>
      </p:grpSp>
      <p:grpSp>
        <p:nvGrpSpPr>
          <p:cNvPr id="29" name="グループ化 28">
            <a:extLst>
              <a:ext uri="{FF2B5EF4-FFF2-40B4-BE49-F238E27FC236}">
                <a16:creationId xmlns:a16="http://schemas.microsoft.com/office/drawing/2014/main" id="{9821AE4E-DC12-88BE-53C7-2A94D8EA7111}"/>
              </a:ext>
            </a:extLst>
          </p:cNvPr>
          <p:cNvGrpSpPr/>
          <p:nvPr/>
        </p:nvGrpSpPr>
        <p:grpSpPr>
          <a:xfrm>
            <a:off x="-297354" y="98854"/>
            <a:ext cx="5171203" cy="485905"/>
            <a:chOff x="-297354" y="98854"/>
            <a:chExt cx="5171203" cy="485905"/>
          </a:xfrm>
        </p:grpSpPr>
        <p:sp>
          <p:nvSpPr>
            <p:cNvPr id="6" name="テキスト ボックス 5">
              <a:extLst>
                <a:ext uri="{FF2B5EF4-FFF2-40B4-BE49-F238E27FC236}">
                  <a16:creationId xmlns:a16="http://schemas.microsoft.com/office/drawing/2014/main" id="{EE9C8B9A-A329-B933-AFDB-0042D85D1226}"/>
                </a:ext>
              </a:extLst>
            </p:cNvPr>
            <p:cNvSpPr txBox="1"/>
            <p:nvPr/>
          </p:nvSpPr>
          <p:spPr>
            <a:xfrm>
              <a:off x="-297354" y="102896"/>
              <a:ext cx="5171203" cy="481863"/>
            </a:xfrm>
            <a:prstGeom prst="rect">
              <a:avLst/>
            </a:prstGeom>
            <a:noFill/>
          </p:spPr>
          <p:txBody>
            <a:bodyPr wrap="square" rtlCol="0">
              <a:spAutoFit/>
            </a:bodyPr>
            <a:lstStyle/>
            <a:p>
              <a:pPr>
                <a:lnSpc>
                  <a:spcPct val="150000"/>
                </a:lnSpc>
              </a:pP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　　　</a:t>
              </a:r>
              <a:r>
                <a:rPr lang="ja-JP" altLang="en-US" sz="2000" dirty="0">
                  <a:solidFill>
                    <a:srgbClr val="632D09"/>
                  </a:solidFill>
                  <a:latin typeface="HGP創英角ﾎﾟｯﾌﾟ体" panose="040B0A00000000000000" pitchFamily="50" charset="-128"/>
                  <a:ea typeface="HGP創英角ﾎﾟｯﾌﾟ体" panose="040B0A00000000000000" pitchFamily="50" charset="-128"/>
                </a:rPr>
                <a:t>障害</a:t>
              </a: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を</a:t>
              </a:r>
              <a:r>
                <a:rPr lang="ja-JP" altLang="en-US" sz="2000" dirty="0">
                  <a:solidFill>
                    <a:srgbClr val="632D09"/>
                  </a:solidFill>
                  <a:latin typeface="HGP創英角ﾎﾟｯﾌﾟ体" panose="040B0A00000000000000" pitchFamily="50" charset="-128"/>
                  <a:ea typeface="HGP創英角ﾎﾟｯﾌﾟ体" panose="040B0A00000000000000" pitchFamily="50" charset="-128"/>
                </a:rPr>
                <a:t>理由</a:t>
              </a: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とする</a:t>
              </a:r>
              <a:r>
                <a:rPr lang="ja-JP" altLang="en-US" sz="2000" dirty="0">
                  <a:solidFill>
                    <a:srgbClr val="632D09"/>
                  </a:solidFill>
                  <a:latin typeface="HGP創英角ﾎﾟｯﾌﾟ体" panose="040B0A00000000000000" pitchFamily="50" charset="-128"/>
                  <a:ea typeface="HGP創英角ﾎﾟｯﾌﾟ体" panose="040B0A00000000000000" pitchFamily="50" charset="-128"/>
                </a:rPr>
                <a:t>差別</a:t>
              </a: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の</a:t>
              </a:r>
              <a:r>
                <a:rPr lang="ja-JP" altLang="en-US" sz="2000" dirty="0">
                  <a:solidFill>
                    <a:srgbClr val="632D09"/>
                  </a:solidFill>
                  <a:latin typeface="HGP創英角ﾎﾟｯﾌﾟ体" panose="040B0A00000000000000" pitchFamily="50" charset="-128"/>
                  <a:ea typeface="HGP創英角ﾎﾟｯﾌﾟ体" panose="040B0A00000000000000" pitchFamily="50" charset="-128"/>
                </a:rPr>
                <a:t>解消</a:t>
              </a: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に</a:t>
              </a:r>
              <a:r>
                <a:rPr lang="ja-JP" altLang="en-US" sz="2000" dirty="0">
                  <a:solidFill>
                    <a:srgbClr val="632D09"/>
                  </a:solidFill>
                  <a:latin typeface="HGP創英角ﾎﾟｯﾌﾟ体" panose="040B0A00000000000000" pitchFamily="50" charset="-128"/>
                  <a:ea typeface="HGP創英角ﾎﾟｯﾌﾟ体" panose="040B0A00000000000000" pitchFamily="50" charset="-128"/>
                </a:rPr>
                <a:t>向</a:t>
              </a: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けた</a:t>
              </a:r>
              <a:r>
                <a:rPr lang="ja-JP" altLang="en-US" sz="2000" dirty="0">
                  <a:solidFill>
                    <a:srgbClr val="632D09"/>
                  </a:solidFill>
                  <a:latin typeface="HGP創英角ﾎﾟｯﾌﾟ体" panose="040B0A00000000000000" pitchFamily="50" charset="-128"/>
                  <a:ea typeface="HGP創英角ﾎﾟｯﾌﾟ体" panose="040B0A00000000000000" pitchFamily="50" charset="-128"/>
                </a:rPr>
                <a:t>講演会</a:t>
              </a:r>
              <a:endParaRPr lang="en-US" altLang="ja-JP" sz="1600" dirty="0">
                <a:solidFill>
                  <a:srgbClr val="632D09"/>
                </a:solidFill>
                <a:latin typeface="HGP創英角ﾎﾟｯﾌﾟ体" panose="040B0A00000000000000" pitchFamily="50" charset="-128"/>
                <a:ea typeface="HGP創英角ﾎﾟｯﾌﾟ体" panose="040B0A00000000000000" pitchFamily="50" charset="-128"/>
              </a:endParaRPr>
            </a:p>
          </p:txBody>
        </p:sp>
        <p:sp>
          <p:nvSpPr>
            <p:cNvPr id="26" name="テキスト ボックス 25">
              <a:extLst>
                <a:ext uri="{FF2B5EF4-FFF2-40B4-BE49-F238E27FC236}">
                  <a16:creationId xmlns:a16="http://schemas.microsoft.com/office/drawing/2014/main" id="{BA7F672B-BF2E-5A2B-B7A8-73F74EC12238}"/>
                </a:ext>
              </a:extLst>
            </p:cNvPr>
            <p:cNvSpPr txBox="1"/>
            <p:nvPr/>
          </p:nvSpPr>
          <p:spPr>
            <a:xfrm>
              <a:off x="144715" y="98854"/>
              <a:ext cx="4697986" cy="200055"/>
            </a:xfrm>
            <a:prstGeom prst="rect">
              <a:avLst/>
            </a:prstGeom>
            <a:noFill/>
          </p:spPr>
          <p:txBody>
            <a:bodyPr wrap="square" rtlCol="0">
              <a:spAutoFit/>
            </a:bodyPr>
            <a:lstStyle/>
            <a:p>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しょう　がい　　　　　　り　　ゆう　　　　　　　　　　　さ　　　べつ　　　　かい　　しょう　　　　む　　　　　　　　　こう　 えん　 かい</a:t>
              </a:r>
            </a:p>
          </p:txBody>
        </p:sp>
      </p:grpSp>
      <p:grpSp>
        <p:nvGrpSpPr>
          <p:cNvPr id="1087" name="グループ化 1086">
            <a:extLst>
              <a:ext uri="{FF2B5EF4-FFF2-40B4-BE49-F238E27FC236}">
                <a16:creationId xmlns:a16="http://schemas.microsoft.com/office/drawing/2014/main" id="{A155AD26-E696-CB8E-B19C-C45059AA9A49}"/>
              </a:ext>
            </a:extLst>
          </p:cNvPr>
          <p:cNvGrpSpPr/>
          <p:nvPr/>
        </p:nvGrpSpPr>
        <p:grpSpPr>
          <a:xfrm>
            <a:off x="2087653" y="3392540"/>
            <a:ext cx="4521200" cy="646331"/>
            <a:chOff x="2087653" y="3392540"/>
            <a:chExt cx="4521200" cy="646331"/>
          </a:xfrm>
        </p:grpSpPr>
        <p:sp>
          <p:nvSpPr>
            <p:cNvPr id="15" name="テキスト ボックス 14">
              <a:extLst>
                <a:ext uri="{FF2B5EF4-FFF2-40B4-BE49-F238E27FC236}">
                  <a16:creationId xmlns:a16="http://schemas.microsoft.com/office/drawing/2014/main" id="{7B5B66C7-D949-D36D-ADA3-E38A3C6D9A09}"/>
                </a:ext>
              </a:extLst>
            </p:cNvPr>
            <p:cNvSpPr txBox="1"/>
            <p:nvPr/>
          </p:nvSpPr>
          <p:spPr>
            <a:xfrm>
              <a:off x="2087653" y="3392540"/>
              <a:ext cx="4521200" cy="646331"/>
            </a:xfrm>
            <a:prstGeom prst="rect">
              <a:avLst/>
            </a:prstGeom>
            <a:noFill/>
          </p:spPr>
          <p:txBody>
            <a:bodyPr wrap="square" rtlCol="0">
              <a:spAutoFit/>
            </a:bodyPr>
            <a:lstStyle/>
            <a:p>
              <a:r>
                <a:rPr lang="ja-JP" altLang="en-US" sz="2400" dirty="0">
                  <a:solidFill>
                    <a:srgbClr val="632D09"/>
                  </a:solidFill>
                  <a:latin typeface="HGP創英角ﾎﾟｯﾌﾟ体" panose="040B0A00000000000000" pitchFamily="50" charset="-128"/>
                  <a:ea typeface="HGP創英角ﾎﾟｯﾌﾟ体" panose="040B0A00000000000000" pitchFamily="50" charset="-128"/>
                </a:rPr>
                <a:t>令和</a:t>
              </a:r>
              <a:r>
                <a:rPr lang="en-US" altLang="ja-JP" sz="2400" dirty="0">
                  <a:solidFill>
                    <a:srgbClr val="632D09"/>
                  </a:solidFill>
                  <a:latin typeface="HGP創英角ﾎﾟｯﾌﾟ体" panose="040B0A00000000000000" pitchFamily="50" charset="-128"/>
                  <a:ea typeface="HGP創英角ﾎﾟｯﾌﾟ体" panose="040B0A00000000000000" pitchFamily="50" charset="-128"/>
                </a:rPr>
                <a:t>8</a:t>
              </a:r>
              <a:r>
                <a:rPr lang="ja-JP" altLang="en-US" sz="2400" dirty="0">
                  <a:solidFill>
                    <a:srgbClr val="632D09"/>
                  </a:solidFill>
                  <a:latin typeface="HGP創英角ﾎﾟｯﾌﾟ体" panose="040B0A00000000000000" pitchFamily="50" charset="-128"/>
                  <a:ea typeface="HGP創英角ﾎﾟｯﾌﾟ体" panose="040B0A00000000000000" pitchFamily="50" charset="-128"/>
                </a:rPr>
                <a:t>年</a:t>
              </a:r>
              <a:r>
                <a:rPr lang="ja-JP" altLang="en-US" sz="3600" dirty="0">
                  <a:solidFill>
                    <a:srgbClr val="632D09"/>
                  </a:solidFill>
                  <a:latin typeface="HGP創英角ﾎﾟｯﾌﾟ体" panose="040B0A00000000000000" pitchFamily="50" charset="-128"/>
                  <a:ea typeface="HGP創英角ﾎﾟｯﾌﾟ体" panose="040B0A00000000000000" pitchFamily="50" charset="-128"/>
                </a:rPr>
                <a:t>８</a:t>
              </a:r>
              <a:r>
                <a:rPr lang="ja-JP" altLang="en-US" sz="2400" dirty="0">
                  <a:solidFill>
                    <a:srgbClr val="632D09"/>
                  </a:solidFill>
                  <a:latin typeface="HGP創英角ﾎﾟｯﾌﾟ体" panose="040B0A00000000000000" pitchFamily="50" charset="-128"/>
                  <a:ea typeface="HGP創英角ﾎﾟｯﾌﾟ体" panose="040B0A00000000000000" pitchFamily="50" charset="-128"/>
                </a:rPr>
                <a:t>月</a:t>
              </a:r>
              <a:r>
                <a:rPr lang="ja-JP" altLang="en-US" sz="3600" dirty="0">
                  <a:solidFill>
                    <a:srgbClr val="632D09"/>
                  </a:solidFill>
                  <a:latin typeface="HGP創英角ﾎﾟｯﾌﾟ体" panose="040B0A00000000000000" pitchFamily="50" charset="-128"/>
                  <a:ea typeface="HGP創英角ﾎﾟｯﾌﾟ体" panose="040B0A00000000000000" pitchFamily="50" charset="-128"/>
                </a:rPr>
                <a:t>２</a:t>
              </a:r>
              <a:r>
                <a:rPr lang="ja-JP" altLang="en-US" sz="2400" dirty="0">
                  <a:solidFill>
                    <a:srgbClr val="632D09"/>
                  </a:solidFill>
                  <a:latin typeface="HGP創英角ﾎﾟｯﾌﾟ体" panose="040B0A00000000000000" pitchFamily="50" charset="-128"/>
                  <a:ea typeface="HGP創英角ﾎﾟｯﾌﾟ体" panose="040B0A00000000000000" pitchFamily="50" charset="-128"/>
                </a:rPr>
                <a:t>日</a:t>
              </a:r>
              <a:endParaRPr kumimoji="1" lang="ja-JP" altLang="en-US" sz="2800" dirty="0">
                <a:solidFill>
                  <a:srgbClr val="632D09"/>
                </a:solidFill>
                <a:latin typeface="HGP創英角ﾎﾟｯﾌﾟ体" panose="040B0A00000000000000" pitchFamily="50" charset="-128"/>
                <a:ea typeface="HGP創英角ﾎﾟｯﾌﾟ体" panose="040B0A00000000000000" pitchFamily="50" charset="-128"/>
              </a:endParaRPr>
            </a:p>
          </p:txBody>
        </p:sp>
        <p:sp>
          <p:nvSpPr>
            <p:cNvPr id="21" name="テキスト ボックス 20">
              <a:extLst>
                <a:ext uri="{FF2B5EF4-FFF2-40B4-BE49-F238E27FC236}">
                  <a16:creationId xmlns:a16="http://schemas.microsoft.com/office/drawing/2014/main" id="{67CCE79B-6234-AFE0-1D3F-F6067D9AF7EB}"/>
                </a:ext>
              </a:extLst>
            </p:cNvPr>
            <p:cNvSpPr txBox="1"/>
            <p:nvPr/>
          </p:nvSpPr>
          <p:spPr>
            <a:xfrm>
              <a:off x="2182082" y="3472334"/>
              <a:ext cx="2618224" cy="206802"/>
            </a:xfrm>
            <a:prstGeom prst="rect">
              <a:avLst/>
            </a:prstGeom>
            <a:noFill/>
          </p:spPr>
          <p:txBody>
            <a:bodyPr wrap="square" rtlCol="0">
              <a:spAutoFit/>
            </a:bodyPr>
            <a:lstStyle/>
            <a:p>
              <a:r>
                <a:rPr lang="ja-JP" altLang="en-US" sz="700" dirty="0">
                  <a:solidFill>
                    <a:srgbClr val="632D09"/>
                  </a:solidFill>
                  <a:latin typeface="HGP創英角ﾎﾟｯﾌﾟ体" panose="040B0A00000000000000" pitchFamily="50" charset="-128"/>
                  <a:ea typeface="HGP創英角ﾎﾟｯﾌﾟ体" panose="040B0A00000000000000" pitchFamily="50" charset="-128"/>
                </a:rPr>
                <a:t>れい　　　わ　　　　　　 ねん　　　　　　　　がつ　　　　　　　　 にち</a:t>
              </a:r>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　　　　　　　　　　　　　　　 </a:t>
              </a:r>
            </a:p>
          </p:txBody>
        </p:sp>
      </p:grpSp>
      <p:grpSp>
        <p:nvGrpSpPr>
          <p:cNvPr id="40" name="グループ化 39">
            <a:extLst>
              <a:ext uri="{FF2B5EF4-FFF2-40B4-BE49-F238E27FC236}">
                <a16:creationId xmlns:a16="http://schemas.microsoft.com/office/drawing/2014/main" id="{FAFDDC34-8B27-E504-F572-88995B834A33}"/>
              </a:ext>
            </a:extLst>
          </p:cNvPr>
          <p:cNvGrpSpPr/>
          <p:nvPr/>
        </p:nvGrpSpPr>
        <p:grpSpPr>
          <a:xfrm>
            <a:off x="2454815" y="4359688"/>
            <a:ext cx="2365619" cy="397429"/>
            <a:chOff x="4088827" y="4068184"/>
            <a:chExt cx="2365619" cy="397429"/>
          </a:xfrm>
        </p:grpSpPr>
        <p:sp>
          <p:nvSpPr>
            <p:cNvPr id="34" name="テキスト ボックス 33">
              <a:extLst>
                <a:ext uri="{FF2B5EF4-FFF2-40B4-BE49-F238E27FC236}">
                  <a16:creationId xmlns:a16="http://schemas.microsoft.com/office/drawing/2014/main" id="{972CAA88-8632-0ABF-89C3-E31BCA5CD4E7}"/>
                </a:ext>
              </a:extLst>
            </p:cNvPr>
            <p:cNvSpPr txBox="1"/>
            <p:nvPr/>
          </p:nvSpPr>
          <p:spPr>
            <a:xfrm>
              <a:off x="4088827" y="4157836"/>
              <a:ext cx="2365619" cy="307777"/>
            </a:xfrm>
            <a:prstGeom prst="rect">
              <a:avLst/>
            </a:prstGeom>
            <a:noFill/>
          </p:spPr>
          <p:txBody>
            <a:bodyPr wrap="square" rtlCol="0">
              <a:spAutoFit/>
            </a:bodyPr>
            <a:lstStyle/>
            <a:p>
              <a:r>
                <a:rPr lang="ja-JP" altLang="en-US" sz="1400" dirty="0">
                  <a:solidFill>
                    <a:srgbClr val="632D09"/>
                  </a:solidFill>
                  <a:latin typeface="HGP創英角ﾎﾟｯﾌﾟ体" panose="040B0A00000000000000" pitchFamily="50" charset="-128"/>
                  <a:ea typeface="HGP創英角ﾎﾟｯﾌﾟ体" panose="040B0A00000000000000" pitchFamily="50" charset="-128"/>
                </a:rPr>
                <a:t>受付開始・開場１３</a:t>
              </a:r>
              <a:r>
                <a:rPr lang="en-US" altLang="ja-JP" sz="1400" dirty="0">
                  <a:solidFill>
                    <a:srgbClr val="632D09"/>
                  </a:solidFill>
                  <a:latin typeface="HGP創英角ﾎﾟｯﾌﾟ体" panose="040B0A00000000000000" pitchFamily="50" charset="-128"/>
                  <a:ea typeface="HGP創英角ﾎﾟｯﾌﾟ体" panose="040B0A00000000000000" pitchFamily="50" charset="-128"/>
                </a:rPr>
                <a:t>:</a:t>
              </a:r>
              <a:r>
                <a:rPr lang="ja-JP" altLang="en-US" sz="1400" dirty="0">
                  <a:solidFill>
                    <a:srgbClr val="632D09"/>
                  </a:solidFill>
                  <a:latin typeface="HGP創英角ﾎﾟｯﾌﾟ体" panose="040B0A00000000000000" pitchFamily="50" charset="-128"/>
                  <a:ea typeface="HGP創英角ﾎﾟｯﾌﾟ体" panose="040B0A00000000000000" pitchFamily="50" charset="-128"/>
                </a:rPr>
                <a:t>３０～</a:t>
              </a:r>
              <a:endParaRPr kumimoji="1" lang="ja-JP" altLang="en-US" sz="1400" dirty="0">
                <a:solidFill>
                  <a:srgbClr val="632D09"/>
                </a:solidFill>
                <a:latin typeface="HGP創英角ﾎﾟｯﾌﾟ体" panose="040B0A00000000000000" pitchFamily="50" charset="-128"/>
                <a:ea typeface="HGP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09E2626A-EEB7-D55E-E3E9-739404D4DDA0}"/>
                </a:ext>
              </a:extLst>
            </p:cNvPr>
            <p:cNvSpPr txBox="1"/>
            <p:nvPr/>
          </p:nvSpPr>
          <p:spPr>
            <a:xfrm>
              <a:off x="4113052" y="4068184"/>
              <a:ext cx="1430113" cy="200055"/>
            </a:xfrm>
            <a:prstGeom prst="rect">
              <a:avLst/>
            </a:prstGeom>
            <a:noFill/>
          </p:spPr>
          <p:txBody>
            <a:bodyPr wrap="square" rtlCol="0">
              <a:spAutoFit/>
            </a:bodyPr>
            <a:lstStyle/>
            <a:p>
              <a:r>
                <a:rPr lang="ja-JP" altLang="en-US" sz="700" dirty="0">
                  <a:solidFill>
                    <a:srgbClr val="632D09"/>
                  </a:solidFill>
                  <a:latin typeface="HGP創英角ﾎﾟｯﾌﾟ体" panose="040B0A00000000000000" pitchFamily="50" charset="-128"/>
                  <a:ea typeface="HGP創英角ﾎﾟｯﾌﾟ体" panose="040B0A00000000000000" pitchFamily="50" charset="-128"/>
                </a:rPr>
                <a:t>うけつけかい　し　・　かいじょう</a:t>
              </a:r>
              <a:endPar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endParaRPr>
            </a:p>
          </p:txBody>
        </p:sp>
      </p:grpSp>
      <p:grpSp>
        <p:nvGrpSpPr>
          <p:cNvPr id="1032" name="グループ化 1031">
            <a:extLst>
              <a:ext uri="{FF2B5EF4-FFF2-40B4-BE49-F238E27FC236}">
                <a16:creationId xmlns:a16="http://schemas.microsoft.com/office/drawing/2014/main" id="{2C9CD54F-7716-84DB-1F8D-0A6B56E9E206}"/>
              </a:ext>
            </a:extLst>
          </p:cNvPr>
          <p:cNvGrpSpPr/>
          <p:nvPr/>
        </p:nvGrpSpPr>
        <p:grpSpPr>
          <a:xfrm>
            <a:off x="109353" y="2715283"/>
            <a:ext cx="2212514" cy="1608515"/>
            <a:chOff x="109353" y="2850268"/>
            <a:chExt cx="2212514" cy="1608515"/>
          </a:xfrm>
        </p:grpSpPr>
        <p:grpSp>
          <p:nvGrpSpPr>
            <p:cNvPr id="51" name="グループ化 50">
              <a:extLst>
                <a:ext uri="{FF2B5EF4-FFF2-40B4-BE49-F238E27FC236}">
                  <a16:creationId xmlns:a16="http://schemas.microsoft.com/office/drawing/2014/main" id="{FBEEABC3-AA16-D69E-40D8-EDFA6DC02B6D}"/>
                </a:ext>
              </a:extLst>
            </p:cNvPr>
            <p:cNvGrpSpPr/>
            <p:nvPr/>
          </p:nvGrpSpPr>
          <p:grpSpPr>
            <a:xfrm>
              <a:off x="109353" y="2850268"/>
              <a:ext cx="2212514" cy="1608515"/>
              <a:chOff x="121639" y="2928387"/>
              <a:chExt cx="1494809" cy="1188141"/>
            </a:xfrm>
          </p:grpSpPr>
          <p:sp>
            <p:nvSpPr>
              <p:cNvPr id="57" name="楕円 56">
                <a:extLst>
                  <a:ext uri="{FF2B5EF4-FFF2-40B4-BE49-F238E27FC236}">
                    <a16:creationId xmlns:a16="http://schemas.microsoft.com/office/drawing/2014/main" id="{E4BA25C3-0A5F-E021-C3F8-DC850DBD000C}"/>
                  </a:ext>
                </a:extLst>
              </p:cNvPr>
              <p:cNvSpPr/>
              <p:nvPr/>
            </p:nvSpPr>
            <p:spPr>
              <a:xfrm>
                <a:off x="121639" y="2928387"/>
                <a:ext cx="1085239" cy="11881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テキスト ボックス 1027">
                <a:extLst>
                  <a:ext uri="{FF2B5EF4-FFF2-40B4-BE49-F238E27FC236}">
                    <a16:creationId xmlns:a16="http://schemas.microsoft.com/office/drawing/2014/main" id="{C413D4AE-5624-A73E-D6C9-613C9DEDBF6D}"/>
                  </a:ext>
                </a:extLst>
              </p:cNvPr>
              <p:cNvSpPr txBox="1"/>
              <p:nvPr/>
            </p:nvSpPr>
            <p:spPr>
              <a:xfrm>
                <a:off x="268853" y="3004794"/>
                <a:ext cx="1347595" cy="980409"/>
              </a:xfrm>
              <a:prstGeom prst="rect">
                <a:avLst/>
              </a:prstGeom>
              <a:noFill/>
            </p:spPr>
            <p:txBody>
              <a:bodyPr wrap="square" rtlCol="0">
                <a:spAutoFit/>
              </a:bodyPr>
              <a:lstStyle/>
              <a:p>
                <a:pPr>
                  <a:lnSpc>
                    <a:spcPct val="150000"/>
                  </a:lnSpc>
                </a:pP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 　 定員</a:t>
                </a:r>
                <a:endParaRPr lang="en-US" altLang="ja-JP" sz="1600" dirty="0">
                  <a:solidFill>
                    <a:srgbClr val="632D09"/>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solidFill>
                      <a:srgbClr val="632D09"/>
                    </a:solidFill>
                    <a:latin typeface="HGP創英角ﾎﾟｯﾌﾟ体" panose="040B0A00000000000000" pitchFamily="50" charset="-128"/>
                    <a:ea typeface="HGP創英角ﾎﾟｯﾌﾟ体" panose="040B0A00000000000000" pitchFamily="50" charset="-128"/>
                  </a:rPr>
                  <a:t>３０</a:t>
                </a: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席用意</a:t>
                </a:r>
                <a:endParaRPr lang="en-US" altLang="ja-JP" sz="1600" dirty="0">
                  <a:solidFill>
                    <a:srgbClr val="632D09"/>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1600" dirty="0">
                    <a:solidFill>
                      <a:srgbClr val="632D09"/>
                    </a:solidFill>
                    <a:latin typeface="HGP創英角ﾎﾟｯﾌﾟ体" panose="040B0A00000000000000" pitchFamily="50" charset="-128"/>
                    <a:ea typeface="HGP創英角ﾎﾟｯﾌﾟ体" panose="040B0A00000000000000" pitchFamily="50" charset="-128"/>
                  </a:rPr>
                  <a:t>要事前申込</a:t>
                </a:r>
              </a:p>
            </p:txBody>
          </p:sp>
        </p:grpSp>
        <p:sp>
          <p:nvSpPr>
            <p:cNvPr id="1048" name="テキスト ボックス 1047">
              <a:extLst>
                <a:ext uri="{FF2B5EF4-FFF2-40B4-BE49-F238E27FC236}">
                  <a16:creationId xmlns:a16="http://schemas.microsoft.com/office/drawing/2014/main" id="{A92A3C54-034B-32F9-1C2B-B3FE6D30D082}"/>
                </a:ext>
              </a:extLst>
            </p:cNvPr>
            <p:cNvSpPr txBox="1"/>
            <p:nvPr/>
          </p:nvSpPr>
          <p:spPr>
            <a:xfrm>
              <a:off x="432950" y="2920676"/>
              <a:ext cx="1138020" cy="200055"/>
            </a:xfrm>
            <a:prstGeom prst="rect">
              <a:avLst/>
            </a:prstGeom>
            <a:noFill/>
          </p:spPr>
          <p:txBody>
            <a:bodyPr wrap="square" rtlCol="0">
              <a:spAutoFit/>
            </a:bodyPr>
            <a:lstStyle/>
            <a:p>
              <a:r>
                <a:rPr lang="ja-JP" altLang="en-US" sz="700" dirty="0">
                  <a:solidFill>
                    <a:srgbClr val="632D09"/>
                  </a:solidFill>
                  <a:latin typeface="HGP創英角ﾎﾟｯﾌﾟ体" panose="040B0A00000000000000" pitchFamily="50" charset="-128"/>
                  <a:ea typeface="HGP創英角ﾎﾟｯﾌﾟ体" panose="040B0A00000000000000" pitchFamily="50" charset="-128"/>
                </a:rPr>
                <a:t>　　   てい いん</a:t>
              </a:r>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　　　　　　　　　　</a:t>
              </a:r>
            </a:p>
          </p:txBody>
        </p:sp>
        <p:sp>
          <p:nvSpPr>
            <p:cNvPr id="1049" name="テキスト ボックス 1048">
              <a:extLst>
                <a:ext uri="{FF2B5EF4-FFF2-40B4-BE49-F238E27FC236}">
                  <a16:creationId xmlns:a16="http://schemas.microsoft.com/office/drawing/2014/main" id="{7AF98C3B-8799-5FF1-581E-B085BE1FC2C9}"/>
                </a:ext>
              </a:extLst>
            </p:cNvPr>
            <p:cNvSpPr txBox="1"/>
            <p:nvPr/>
          </p:nvSpPr>
          <p:spPr>
            <a:xfrm>
              <a:off x="833757" y="3440075"/>
              <a:ext cx="794603" cy="200055"/>
            </a:xfrm>
            <a:prstGeom prst="rect">
              <a:avLst/>
            </a:prstGeom>
            <a:noFill/>
          </p:spPr>
          <p:txBody>
            <a:bodyPr wrap="square" rtlCol="0">
              <a:spAutoFit/>
            </a:bodyPr>
            <a:lstStyle/>
            <a:p>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せき　よう　い</a:t>
              </a:r>
            </a:p>
          </p:txBody>
        </p:sp>
        <p:sp>
          <p:nvSpPr>
            <p:cNvPr id="1053" name="テキスト ボックス 1052">
              <a:extLst>
                <a:ext uri="{FF2B5EF4-FFF2-40B4-BE49-F238E27FC236}">
                  <a16:creationId xmlns:a16="http://schemas.microsoft.com/office/drawing/2014/main" id="{56E279A0-D17E-2436-818F-760FFABC2049}"/>
                </a:ext>
              </a:extLst>
            </p:cNvPr>
            <p:cNvSpPr txBox="1"/>
            <p:nvPr/>
          </p:nvSpPr>
          <p:spPr>
            <a:xfrm>
              <a:off x="357886" y="3840886"/>
              <a:ext cx="1225995" cy="200055"/>
            </a:xfrm>
            <a:prstGeom prst="rect">
              <a:avLst/>
            </a:prstGeom>
            <a:noFill/>
          </p:spPr>
          <p:txBody>
            <a:bodyPr wrap="square" rtlCol="0">
              <a:spAutoFit/>
            </a:bodyPr>
            <a:lstStyle/>
            <a:p>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よう　</a:t>
              </a:r>
              <a:r>
                <a:rPr lang="ja-JP" altLang="en-US" sz="700" dirty="0">
                  <a:solidFill>
                    <a:srgbClr val="632D09"/>
                  </a:solidFill>
                  <a:latin typeface="HGP創英角ﾎﾟｯﾌﾟ体" panose="040B0A00000000000000" pitchFamily="50" charset="-128"/>
                  <a:ea typeface="HGP創英角ﾎﾟｯﾌﾟ体" panose="040B0A00000000000000" pitchFamily="50" charset="-128"/>
                </a:rPr>
                <a:t> </a:t>
              </a:r>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じ　 ぜん もうしこみ　　　　　　　　　　</a:t>
              </a:r>
            </a:p>
          </p:txBody>
        </p:sp>
      </p:grpSp>
      <p:grpSp>
        <p:nvGrpSpPr>
          <p:cNvPr id="1063" name="グループ化 1062">
            <a:extLst>
              <a:ext uri="{FF2B5EF4-FFF2-40B4-BE49-F238E27FC236}">
                <a16:creationId xmlns:a16="http://schemas.microsoft.com/office/drawing/2014/main" id="{F226A365-46C4-6755-F1E9-94C823E51A27}"/>
              </a:ext>
            </a:extLst>
          </p:cNvPr>
          <p:cNvGrpSpPr/>
          <p:nvPr/>
        </p:nvGrpSpPr>
        <p:grpSpPr>
          <a:xfrm>
            <a:off x="1507050" y="8405253"/>
            <a:ext cx="4677743" cy="763150"/>
            <a:chOff x="943511" y="9131481"/>
            <a:chExt cx="4677743" cy="763150"/>
          </a:xfrm>
        </p:grpSpPr>
        <p:sp>
          <p:nvSpPr>
            <p:cNvPr id="7" name="テキスト ボックス 6">
              <a:extLst>
                <a:ext uri="{FF2B5EF4-FFF2-40B4-BE49-F238E27FC236}">
                  <a16:creationId xmlns:a16="http://schemas.microsoft.com/office/drawing/2014/main" id="{FFBD1F53-6B72-146E-6685-0E75F0972531}"/>
                </a:ext>
              </a:extLst>
            </p:cNvPr>
            <p:cNvSpPr txBox="1"/>
            <p:nvPr/>
          </p:nvSpPr>
          <p:spPr>
            <a:xfrm>
              <a:off x="1026414" y="9131481"/>
              <a:ext cx="3322157" cy="184666"/>
            </a:xfrm>
            <a:prstGeom prst="rect">
              <a:avLst/>
            </a:prstGeom>
            <a:noFill/>
          </p:spPr>
          <p:txBody>
            <a:bodyPr wrap="square" rtlCol="0">
              <a:spAutoFit/>
            </a:bodyPr>
            <a:lstStyle/>
            <a:p>
              <a:r>
                <a:rPr kumimoji="1" lang="ja-JP" altLang="en-US" sz="600" dirty="0">
                  <a:latin typeface="メイリオ" panose="020B0604030504040204" pitchFamily="50" charset="-128"/>
                  <a:ea typeface="メイリオ" panose="020B0604030504040204" pitchFamily="50" charset="-128"/>
                </a:rPr>
                <a:t>む 　じるしりょうひん　　ひろ　しま　　</a:t>
              </a:r>
            </a:p>
          </p:txBody>
        </p:sp>
        <p:sp>
          <p:nvSpPr>
            <p:cNvPr id="12" name="テキスト ボックス 11">
              <a:extLst>
                <a:ext uri="{FF2B5EF4-FFF2-40B4-BE49-F238E27FC236}">
                  <a16:creationId xmlns:a16="http://schemas.microsoft.com/office/drawing/2014/main" id="{8406CD41-F72C-BA73-851E-EA4C0B170939}"/>
                </a:ext>
              </a:extLst>
            </p:cNvPr>
            <p:cNvSpPr txBox="1"/>
            <p:nvPr/>
          </p:nvSpPr>
          <p:spPr>
            <a:xfrm>
              <a:off x="967781" y="9527619"/>
              <a:ext cx="3942801" cy="184666"/>
            </a:xfrm>
            <a:prstGeom prst="rect">
              <a:avLst/>
            </a:prstGeom>
            <a:noFill/>
          </p:spPr>
          <p:txBody>
            <a:bodyPr wrap="square" rtlCol="0">
              <a:spAutoFit/>
            </a:bodyPr>
            <a:lstStyle/>
            <a:p>
              <a:r>
                <a:rPr kumimoji="1" lang="ja-JP" altLang="en-US" sz="600" dirty="0">
                  <a:latin typeface="メイリオ" panose="020B0604030504040204" pitchFamily="50" charset="-128"/>
                  <a:ea typeface="メイリオ" panose="020B0604030504040204" pitchFamily="50" charset="-128"/>
                </a:rPr>
                <a:t>ひろしま し にしくいのくちみょうじん　　　　　　　　　　　　　　　　　　　　　　　　にしとう　かい　　　　　　　　　　　　</a:t>
              </a:r>
            </a:p>
          </p:txBody>
        </p:sp>
        <p:sp>
          <p:nvSpPr>
            <p:cNvPr id="1058" name="テキスト ボックス 1057">
              <a:extLst>
                <a:ext uri="{FF2B5EF4-FFF2-40B4-BE49-F238E27FC236}">
                  <a16:creationId xmlns:a16="http://schemas.microsoft.com/office/drawing/2014/main" id="{1F964A08-9D35-DC2E-71C2-D5B671F27BB9}"/>
                </a:ext>
              </a:extLst>
            </p:cNvPr>
            <p:cNvSpPr txBox="1"/>
            <p:nvPr/>
          </p:nvSpPr>
          <p:spPr>
            <a:xfrm>
              <a:off x="943511" y="9132884"/>
              <a:ext cx="4677743" cy="761747"/>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無印良品 広島アルパーク </a:t>
              </a:r>
              <a:r>
                <a:rPr kumimoji="1" lang="en-US" altLang="ja-JP" b="1" dirty="0">
                  <a:latin typeface="メイリオ" panose="020B0604030504040204" pitchFamily="50" charset="-128"/>
                  <a:ea typeface="メイリオ" panose="020B0604030504040204" pitchFamily="50" charset="-128"/>
                </a:rPr>
                <a:t>Open</a:t>
              </a:r>
              <a:r>
                <a:rPr kumimoji="1" lang="ja-JP" altLang="en-US" b="1" dirty="0">
                  <a:latin typeface="メイリオ" panose="020B0604030504040204" pitchFamily="50" charset="-128"/>
                  <a:ea typeface="メイリオ" panose="020B0604030504040204" pitchFamily="50" charset="-128"/>
                </a:rPr>
                <a:t> </a:t>
              </a:r>
              <a:r>
                <a:rPr kumimoji="1" lang="en-US" altLang="ja-JP" b="1" dirty="0">
                  <a:latin typeface="メイリオ" panose="020B0604030504040204" pitchFamily="50" charset="-128"/>
                  <a:ea typeface="メイリオ" panose="020B0604030504040204" pitchFamily="50" charset="-128"/>
                </a:rPr>
                <a:t>MUJI</a:t>
              </a:r>
            </a:p>
            <a:p>
              <a:pPr>
                <a:lnSpc>
                  <a:spcPct val="150000"/>
                </a:lnSpc>
              </a:pPr>
              <a:r>
                <a:rPr lang="ja-JP" altLang="en-US" sz="1200" dirty="0">
                  <a:latin typeface="メイリオ" panose="020B0604030504040204" pitchFamily="50" charset="-128"/>
                  <a:ea typeface="メイリオ" panose="020B0604030504040204" pitchFamily="50" charset="-128"/>
                </a:rPr>
                <a:t>広島市西区井口明神１－１６－１　アルパーク西棟</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階</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1066" name="グループ化 1065">
            <a:extLst>
              <a:ext uri="{FF2B5EF4-FFF2-40B4-BE49-F238E27FC236}">
                <a16:creationId xmlns:a16="http://schemas.microsoft.com/office/drawing/2014/main" id="{796A8977-8772-EAD5-CFF9-57B7E70A2660}"/>
              </a:ext>
            </a:extLst>
          </p:cNvPr>
          <p:cNvGrpSpPr/>
          <p:nvPr/>
        </p:nvGrpSpPr>
        <p:grpSpPr>
          <a:xfrm>
            <a:off x="545016" y="9234391"/>
            <a:ext cx="7652481" cy="303929"/>
            <a:chOff x="271660" y="9224114"/>
            <a:chExt cx="7652481" cy="303929"/>
          </a:xfrm>
        </p:grpSpPr>
        <p:sp>
          <p:nvSpPr>
            <p:cNvPr id="37" name="テキスト ボックス 36">
              <a:extLst>
                <a:ext uri="{FF2B5EF4-FFF2-40B4-BE49-F238E27FC236}">
                  <a16:creationId xmlns:a16="http://schemas.microsoft.com/office/drawing/2014/main" id="{D9DFAFD4-B5DD-1F68-90E5-AAA9C192680C}"/>
                </a:ext>
              </a:extLst>
            </p:cNvPr>
            <p:cNvSpPr txBox="1"/>
            <p:nvPr/>
          </p:nvSpPr>
          <p:spPr>
            <a:xfrm>
              <a:off x="271660" y="9224114"/>
              <a:ext cx="7652481" cy="303929"/>
            </a:xfrm>
            <a:prstGeom prst="rect">
              <a:avLst/>
            </a:prstGeom>
            <a:noFill/>
          </p:spPr>
          <p:txBody>
            <a:bodyPr wrap="square" rtlCol="0">
              <a:spAutoFit/>
            </a:bodyPr>
            <a:lstStyle/>
            <a:p>
              <a:pPr>
                <a:lnSpc>
                  <a:spcPct val="150000"/>
                </a:lnSpc>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高齢者いきいき活動ポイント・広島広域都市圏ポイント対象事業（いずれか</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つの事業のみ発行。）</a:t>
              </a:r>
            </a:p>
          </p:txBody>
        </p:sp>
        <p:sp>
          <p:nvSpPr>
            <p:cNvPr id="1065" name="テキスト ボックス 1064">
              <a:extLst>
                <a:ext uri="{FF2B5EF4-FFF2-40B4-BE49-F238E27FC236}">
                  <a16:creationId xmlns:a16="http://schemas.microsoft.com/office/drawing/2014/main" id="{C3A842F7-C5F8-212C-CE25-494C961E4CCD}"/>
                </a:ext>
              </a:extLst>
            </p:cNvPr>
            <p:cNvSpPr txBox="1"/>
            <p:nvPr/>
          </p:nvSpPr>
          <p:spPr>
            <a:xfrm>
              <a:off x="415787" y="9224644"/>
              <a:ext cx="6087283" cy="153888"/>
            </a:xfrm>
            <a:prstGeom prst="rect">
              <a:avLst/>
            </a:prstGeom>
            <a:noFill/>
          </p:spPr>
          <p:txBody>
            <a:bodyPr wrap="square" rtlCol="0">
              <a:spAutoFit/>
            </a:bodyPr>
            <a:lstStyle/>
            <a:p>
              <a:r>
                <a:rPr lang="ja-JP" altLang="en-US" sz="400" b="1" dirty="0">
                  <a:latin typeface="メイリオ" panose="020B0604030504040204" pitchFamily="50" charset="-128"/>
                  <a:ea typeface="メイリオ" panose="020B0604030504040204" pitchFamily="50" charset="-128"/>
                </a:rPr>
                <a:t>こうれいしゃ　　　　　　　　　　　　かつどう　　　　　　　　　　　　　 ひろしま  こう いき   と  　し   けん　　　　　　　　　　たいしょう  じ  ぎょう　　　　　　　　　　　　　　　　　　　 じ  ぎょう　　　　　 はっこう　</a:t>
              </a:r>
              <a:endParaRPr kumimoji="1" lang="ja-JP" altLang="en-US" sz="400" b="1" dirty="0">
                <a:latin typeface="メイリオ" panose="020B0604030504040204" pitchFamily="50" charset="-128"/>
                <a:ea typeface="メイリオ" panose="020B0604030504040204" pitchFamily="50" charset="-128"/>
              </a:endParaRPr>
            </a:p>
          </p:txBody>
        </p:sp>
      </p:grpSp>
      <p:grpSp>
        <p:nvGrpSpPr>
          <p:cNvPr id="1069" name="グループ化 1068">
            <a:extLst>
              <a:ext uri="{FF2B5EF4-FFF2-40B4-BE49-F238E27FC236}">
                <a16:creationId xmlns:a16="http://schemas.microsoft.com/office/drawing/2014/main" id="{3E97B393-1827-88E6-DF3B-8A0457D38F56}"/>
              </a:ext>
            </a:extLst>
          </p:cNvPr>
          <p:cNvGrpSpPr/>
          <p:nvPr/>
        </p:nvGrpSpPr>
        <p:grpSpPr>
          <a:xfrm>
            <a:off x="2578952" y="5392609"/>
            <a:ext cx="1751737" cy="124229"/>
            <a:chOff x="2560672" y="5517848"/>
            <a:chExt cx="1751737" cy="124229"/>
          </a:xfrm>
        </p:grpSpPr>
        <p:cxnSp>
          <p:nvCxnSpPr>
            <p:cNvPr id="1037" name="直線コネクタ 1036">
              <a:extLst>
                <a:ext uri="{FF2B5EF4-FFF2-40B4-BE49-F238E27FC236}">
                  <a16:creationId xmlns:a16="http://schemas.microsoft.com/office/drawing/2014/main" id="{A53D8BC2-9140-C732-0AC6-F5CDCE87226A}"/>
                </a:ext>
              </a:extLst>
            </p:cNvPr>
            <p:cNvCxnSpPr>
              <a:cxnSpLocks/>
            </p:cNvCxnSpPr>
            <p:nvPr/>
          </p:nvCxnSpPr>
          <p:spPr>
            <a:xfrm>
              <a:off x="2655736" y="5571986"/>
              <a:ext cx="15451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9" name="直線コネクタ 1058">
              <a:extLst>
                <a:ext uri="{FF2B5EF4-FFF2-40B4-BE49-F238E27FC236}">
                  <a16:creationId xmlns:a16="http://schemas.microsoft.com/office/drawing/2014/main" id="{86CEF9D1-8B9C-1970-6CCA-6B994035D01E}"/>
                </a:ext>
              </a:extLst>
            </p:cNvPr>
            <p:cNvCxnSpPr>
              <a:cxnSpLocks/>
            </p:cNvCxnSpPr>
            <p:nvPr/>
          </p:nvCxnSpPr>
          <p:spPr>
            <a:xfrm>
              <a:off x="2659459" y="5611152"/>
              <a:ext cx="15451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61" name="楕円 1060">
              <a:extLst>
                <a:ext uri="{FF2B5EF4-FFF2-40B4-BE49-F238E27FC236}">
                  <a16:creationId xmlns:a16="http://schemas.microsoft.com/office/drawing/2014/main" id="{65E563C7-AFFB-C333-BBAB-ABF83E9FE6B7}"/>
                </a:ext>
              </a:extLst>
            </p:cNvPr>
            <p:cNvSpPr/>
            <p:nvPr/>
          </p:nvSpPr>
          <p:spPr>
            <a:xfrm>
              <a:off x="2560672" y="5517848"/>
              <a:ext cx="126932" cy="12422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楕円 1061">
              <a:extLst>
                <a:ext uri="{FF2B5EF4-FFF2-40B4-BE49-F238E27FC236}">
                  <a16:creationId xmlns:a16="http://schemas.microsoft.com/office/drawing/2014/main" id="{5085EBBA-6517-F24E-8B85-63BBD836B7A2}"/>
                </a:ext>
              </a:extLst>
            </p:cNvPr>
            <p:cNvSpPr/>
            <p:nvPr/>
          </p:nvSpPr>
          <p:spPr>
            <a:xfrm>
              <a:off x="4185477" y="5522499"/>
              <a:ext cx="126932" cy="119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5" name="グループ化 1074">
            <a:extLst>
              <a:ext uri="{FF2B5EF4-FFF2-40B4-BE49-F238E27FC236}">
                <a16:creationId xmlns:a16="http://schemas.microsoft.com/office/drawing/2014/main" id="{C670BD0A-53CC-1D4A-5F1D-4348C35D626C}"/>
              </a:ext>
            </a:extLst>
          </p:cNvPr>
          <p:cNvGrpSpPr/>
          <p:nvPr/>
        </p:nvGrpSpPr>
        <p:grpSpPr>
          <a:xfrm>
            <a:off x="2692599" y="6913002"/>
            <a:ext cx="1507688" cy="136885"/>
            <a:chOff x="2670781" y="7403241"/>
            <a:chExt cx="1507688" cy="136885"/>
          </a:xfrm>
        </p:grpSpPr>
        <p:cxnSp>
          <p:nvCxnSpPr>
            <p:cNvPr id="1041" name="直線コネクタ 1040">
              <a:extLst>
                <a:ext uri="{FF2B5EF4-FFF2-40B4-BE49-F238E27FC236}">
                  <a16:creationId xmlns:a16="http://schemas.microsoft.com/office/drawing/2014/main" id="{A7234D19-F5D8-ACBD-B923-C315E25CE6C4}"/>
                </a:ext>
              </a:extLst>
            </p:cNvPr>
            <p:cNvCxnSpPr>
              <a:cxnSpLocks/>
            </p:cNvCxnSpPr>
            <p:nvPr/>
          </p:nvCxnSpPr>
          <p:spPr>
            <a:xfrm flipV="1">
              <a:off x="2769580" y="7459507"/>
              <a:ext cx="1310952" cy="682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60" name="直線コネクタ 1059">
              <a:extLst>
                <a:ext uri="{FF2B5EF4-FFF2-40B4-BE49-F238E27FC236}">
                  <a16:creationId xmlns:a16="http://schemas.microsoft.com/office/drawing/2014/main" id="{008FAF23-97F5-242A-B410-621D5DC1D759}"/>
                </a:ext>
              </a:extLst>
            </p:cNvPr>
            <p:cNvCxnSpPr>
              <a:cxnSpLocks/>
            </p:cNvCxnSpPr>
            <p:nvPr/>
          </p:nvCxnSpPr>
          <p:spPr>
            <a:xfrm flipV="1">
              <a:off x="2769580" y="7494075"/>
              <a:ext cx="1310952" cy="682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067" name="楕円 1066">
              <a:extLst>
                <a:ext uri="{FF2B5EF4-FFF2-40B4-BE49-F238E27FC236}">
                  <a16:creationId xmlns:a16="http://schemas.microsoft.com/office/drawing/2014/main" id="{7F4B92DE-347B-EB75-A31B-360F42ED8885}"/>
                </a:ext>
              </a:extLst>
            </p:cNvPr>
            <p:cNvSpPr/>
            <p:nvPr/>
          </p:nvSpPr>
          <p:spPr>
            <a:xfrm>
              <a:off x="2670781" y="7411260"/>
              <a:ext cx="138254" cy="128866"/>
            </a:xfrm>
            <a:prstGeom prst="ellipse">
              <a:avLst/>
            </a:prstGeom>
            <a:solidFill>
              <a:srgbClr val="FF5001"/>
            </a:solidFill>
            <a:ln>
              <a:solidFill>
                <a:srgbClr val="FF5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楕円 1067">
              <a:extLst>
                <a:ext uri="{FF2B5EF4-FFF2-40B4-BE49-F238E27FC236}">
                  <a16:creationId xmlns:a16="http://schemas.microsoft.com/office/drawing/2014/main" id="{7FB7342E-2E3E-F9F1-9A00-4CF3BFC434F8}"/>
                </a:ext>
              </a:extLst>
            </p:cNvPr>
            <p:cNvSpPr/>
            <p:nvPr/>
          </p:nvSpPr>
          <p:spPr>
            <a:xfrm>
              <a:off x="4040215" y="7403241"/>
              <a:ext cx="138254" cy="133692"/>
            </a:xfrm>
            <a:prstGeom prst="ellipse">
              <a:avLst/>
            </a:prstGeom>
            <a:solidFill>
              <a:srgbClr val="FF5001"/>
            </a:solidFill>
            <a:ln>
              <a:solidFill>
                <a:srgbClr val="FF5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C01162C3-313B-47A1-1CBA-C7FD495E68AD}"/>
              </a:ext>
            </a:extLst>
          </p:cNvPr>
          <p:cNvGrpSpPr/>
          <p:nvPr/>
        </p:nvGrpSpPr>
        <p:grpSpPr>
          <a:xfrm>
            <a:off x="841980" y="8429021"/>
            <a:ext cx="899042" cy="430301"/>
            <a:chOff x="760188" y="8497008"/>
            <a:chExt cx="899042" cy="430301"/>
          </a:xfrm>
        </p:grpSpPr>
        <p:sp>
          <p:nvSpPr>
            <p:cNvPr id="14" name="楕円 13">
              <a:extLst>
                <a:ext uri="{FF2B5EF4-FFF2-40B4-BE49-F238E27FC236}">
                  <a16:creationId xmlns:a16="http://schemas.microsoft.com/office/drawing/2014/main" id="{43CB0049-4478-93EE-F993-DE1211C0B64B}"/>
                </a:ext>
              </a:extLst>
            </p:cNvPr>
            <p:cNvSpPr/>
            <p:nvPr/>
          </p:nvSpPr>
          <p:spPr>
            <a:xfrm>
              <a:off x="760188" y="8500743"/>
              <a:ext cx="635325" cy="426566"/>
            </a:xfrm>
            <a:prstGeom prst="ellipse">
              <a:avLst/>
            </a:prstGeom>
            <a:solidFill>
              <a:srgbClr val="632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632D09"/>
                </a:highlight>
              </a:endParaRPr>
            </a:p>
          </p:txBody>
        </p:sp>
        <p:sp>
          <p:nvSpPr>
            <p:cNvPr id="22" name="テキスト ボックス 21">
              <a:extLst>
                <a:ext uri="{FF2B5EF4-FFF2-40B4-BE49-F238E27FC236}">
                  <a16:creationId xmlns:a16="http://schemas.microsoft.com/office/drawing/2014/main" id="{FD22EAC6-DE3D-5BD7-7CDF-C3B7ADC75DC0}"/>
                </a:ext>
              </a:extLst>
            </p:cNvPr>
            <p:cNvSpPr txBox="1"/>
            <p:nvPr/>
          </p:nvSpPr>
          <p:spPr>
            <a:xfrm>
              <a:off x="828115" y="8580443"/>
              <a:ext cx="831115" cy="276999"/>
            </a:xfrm>
            <a:prstGeom prst="rect">
              <a:avLst/>
            </a:prstGeom>
            <a:noFill/>
          </p:spPr>
          <p:txBody>
            <a:bodyPr wrap="square" rtlCol="0">
              <a:spAutoFit/>
            </a:bodyPr>
            <a:lstStyle/>
            <a:p>
              <a:r>
                <a:rPr lang="ja-JP" altLang="en-US" sz="1200" dirty="0">
                  <a:solidFill>
                    <a:schemeClr val="bg1"/>
                  </a:solidFill>
                  <a:latin typeface="HGP創英角ﾎﾟｯﾌﾟ体" panose="040B0A00000000000000" pitchFamily="50" charset="-128"/>
                  <a:ea typeface="HGP創英角ﾎﾟｯﾌﾟ体" panose="040B0A00000000000000" pitchFamily="50" charset="-128"/>
                </a:rPr>
                <a:t>会場</a:t>
              </a:r>
              <a:endParaRPr kumimoji="1" lang="ja-JP" altLang="en-US" sz="12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A0CCA678-77D5-64CD-D1C9-0AAFA7208FC8}"/>
                </a:ext>
              </a:extLst>
            </p:cNvPr>
            <p:cNvSpPr txBox="1"/>
            <p:nvPr/>
          </p:nvSpPr>
          <p:spPr>
            <a:xfrm>
              <a:off x="820113" y="8497008"/>
              <a:ext cx="658404" cy="184666"/>
            </a:xfrm>
            <a:prstGeom prst="rect">
              <a:avLst/>
            </a:prstGeom>
            <a:noFill/>
            <a:ln>
              <a:noFill/>
            </a:ln>
          </p:spPr>
          <p:txBody>
            <a:bodyPr wrap="square" rtlCol="0">
              <a:spAutoFit/>
            </a:bodyPr>
            <a:lstStyle/>
            <a:p>
              <a:r>
                <a:rPr kumimoji="1" lang="ja-JP" altLang="en-US" sz="600" dirty="0">
                  <a:solidFill>
                    <a:schemeClr val="bg1"/>
                  </a:solidFill>
                  <a:latin typeface="HGP創英角ﾎﾟｯﾌﾟ体" panose="040B0A00000000000000" pitchFamily="50" charset="-128"/>
                  <a:ea typeface="HGP創英角ﾎﾟｯﾌﾟ体" panose="040B0A00000000000000" pitchFamily="50" charset="-128"/>
                </a:rPr>
                <a:t>かいじょう</a:t>
              </a:r>
            </a:p>
          </p:txBody>
        </p:sp>
      </p:grpSp>
      <p:grpSp>
        <p:nvGrpSpPr>
          <p:cNvPr id="1040" name="グループ化 1039">
            <a:extLst>
              <a:ext uri="{FF2B5EF4-FFF2-40B4-BE49-F238E27FC236}">
                <a16:creationId xmlns:a16="http://schemas.microsoft.com/office/drawing/2014/main" id="{3C92A01B-83AB-1C53-9078-966C1BB836A8}"/>
              </a:ext>
            </a:extLst>
          </p:cNvPr>
          <p:cNvGrpSpPr/>
          <p:nvPr/>
        </p:nvGrpSpPr>
        <p:grpSpPr>
          <a:xfrm>
            <a:off x="763196" y="4366038"/>
            <a:ext cx="1471397" cy="1279704"/>
            <a:chOff x="-14239" y="4401474"/>
            <a:chExt cx="1471397" cy="1279704"/>
          </a:xfrm>
        </p:grpSpPr>
        <p:grpSp>
          <p:nvGrpSpPr>
            <p:cNvPr id="1036" name="グループ化 1035">
              <a:extLst>
                <a:ext uri="{FF2B5EF4-FFF2-40B4-BE49-F238E27FC236}">
                  <a16:creationId xmlns:a16="http://schemas.microsoft.com/office/drawing/2014/main" id="{62EBED20-258A-F8D9-BBC7-E34136A6A8E1}"/>
                </a:ext>
              </a:extLst>
            </p:cNvPr>
            <p:cNvGrpSpPr/>
            <p:nvPr/>
          </p:nvGrpSpPr>
          <p:grpSpPr>
            <a:xfrm>
              <a:off x="-14239" y="4401474"/>
              <a:ext cx="1471397" cy="1279704"/>
              <a:chOff x="746258" y="4419630"/>
              <a:chExt cx="1471397" cy="1279704"/>
            </a:xfrm>
          </p:grpSpPr>
          <p:grpSp>
            <p:nvGrpSpPr>
              <p:cNvPr id="1074" name="グループ化 1073">
                <a:extLst>
                  <a:ext uri="{FF2B5EF4-FFF2-40B4-BE49-F238E27FC236}">
                    <a16:creationId xmlns:a16="http://schemas.microsoft.com/office/drawing/2014/main" id="{6A166C0A-6B51-71E1-43AA-39DE7C3856F3}"/>
                  </a:ext>
                </a:extLst>
              </p:cNvPr>
              <p:cNvGrpSpPr/>
              <p:nvPr/>
            </p:nvGrpSpPr>
            <p:grpSpPr>
              <a:xfrm>
                <a:off x="746258" y="4419630"/>
                <a:ext cx="1454741" cy="1279704"/>
                <a:chOff x="737590" y="4419879"/>
                <a:chExt cx="1454741" cy="1279704"/>
              </a:xfrm>
            </p:grpSpPr>
            <p:sp>
              <p:nvSpPr>
                <p:cNvPr id="1044" name="楕円 1043">
                  <a:extLst>
                    <a:ext uri="{FF2B5EF4-FFF2-40B4-BE49-F238E27FC236}">
                      <a16:creationId xmlns:a16="http://schemas.microsoft.com/office/drawing/2014/main" id="{94E75FD7-4133-AEA7-4ECE-3DD814B86577}"/>
                    </a:ext>
                  </a:extLst>
                </p:cNvPr>
                <p:cNvSpPr/>
                <p:nvPr/>
              </p:nvSpPr>
              <p:spPr>
                <a:xfrm>
                  <a:off x="737590" y="4419879"/>
                  <a:ext cx="1357966" cy="1279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テキスト ボックス 1044">
                  <a:extLst>
                    <a:ext uri="{FF2B5EF4-FFF2-40B4-BE49-F238E27FC236}">
                      <a16:creationId xmlns:a16="http://schemas.microsoft.com/office/drawing/2014/main" id="{BE041626-1F49-F5EA-6203-50D55FFC3529}"/>
                    </a:ext>
                  </a:extLst>
                </p:cNvPr>
                <p:cNvSpPr txBox="1"/>
                <p:nvPr/>
              </p:nvSpPr>
              <p:spPr>
                <a:xfrm>
                  <a:off x="775991" y="4612040"/>
                  <a:ext cx="1373720" cy="766044"/>
                </a:xfrm>
                <a:prstGeom prst="rect">
                  <a:avLst/>
                </a:prstGeom>
                <a:noFill/>
              </p:spPr>
              <p:txBody>
                <a:bodyPr wrap="square" rtlCol="0">
                  <a:spAutoFit/>
                </a:bodyPr>
                <a:lstStyle/>
                <a:p>
                  <a:pPr>
                    <a:lnSpc>
                      <a:spcPct val="150000"/>
                    </a:lnSpc>
                  </a:pPr>
                  <a:r>
                    <a:rPr kumimoji="1" lang="ja-JP" altLang="en-US" sz="1400" dirty="0">
                      <a:solidFill>
                        <a:srgbClr val="632D09"/>
                      </a:solidFill>
                      <a:latin typeface="HGP創英角ﾎﾟｯﾌﾟ体" panose="040B0A00000000000000" pitchFamily="50" charset="-128"/>
                      <a:ea typeface="HGP創英角ﾎﾟｯﾌﾟ体" panose="040B0A00000000000000" pitchFamily="50" charset="-128"/>
                    </a:rPr>
                    <a:t>　 申込締切</a:t>
                  </a:r>
                  <a:endParaRPr kumimoji="1" lang="en-US" altLang="ja-JP" sz="1400" dirty="0">
                    <a:solidFill>
                      <a:srgbClr val="632D09"/>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dirty="0">
                      <a:solidFill>
                        <a:srgbClr val="632D09"/>
                      </a:solidFill>
                      <a:latin typeface="HGP創英角ﾎﾟｯﾌﾟ体" panose="040B0A00000000000000" pitchFamily="50" charset="-128"/>
                      <a:ea typeface="HGP創英角ﾎﾟｯﾌﾟ体" panose="040B0A00000000000000" pitchFamily="50" charset="-128"/>
                    </a:rPr>
                    <a:t>７</a:t>
                  </a:r>
                  <a:r>
                    <a:rPr lang="ja-JP" altLang="en-US" sz="1400" dirty="0">
                      <a:solidFill>
                        <a:srgbClr val="632D09"/>
                      </a:solidFill>
                      <a:latin typeface="HGP創英角ﾎﾟｯﾌﾟ体" panose="040B0A00000000000000" pitchFamily="50" charset="-128"/>
                      <a:ea typeface="HGP創英角ﾎﾟｯﾌﾟ体" panose="040B0A00000000000000" pitchFamily="50" charset="-128"/>
                    </a:rPr>
                    <a:t>月</a:t>
                  </a:r>
                  <a:r>
                    <a:rPr lang="ja-JP" altLang="en-US" dirty="0">
                      <a:solidFill>
                        <a:srgbClr val="632D09"/>
                      </a:solidFill>
                      <a:latin typeface="HGP創英角ﾎﾟｯﾌﾟ体" panose="040B0A00000000000000" pitchFamily="50" charset="-128"/>
                      <a:ea typeface="HGP創英角ﾎﾟｯﾌﾟ体" panose="040B0A00000000000000" pitchFamily="50" charset="-128"/>
                    </a:rPr>
                    <a:t>２７</a:t>
                  </a:r>
                  <a:r>
                    <a:rPr lang="ja-JP" altLang="en-US" sz="1400" dirty="0">
                      <a:solidFill>
                        <a:srgbClr val="632D09"/>
                      </a:solidFill>
                      <a:latin typeface="HGP創英角ﾎﾟｯﾌﾟ体" panose="040B0A00000000000000" pitchFamily="50" charset="-128"/>
                      <a:ea typeface="HGP創英角ﾎﾟｯﾌﾟ体" panose="040B0A00000000000000" pitchFamily="50" charset="-128"/>
                    </a:rPr>
                    <a:t>日 月</a:t>
                  </a:r>
                  <a:endParaRPr kumimoji="1" lang="ja-JP" altLang="en-US" sz="1400" dirty="0">
                    <a:solidFill>
                      <a:srgbClr val="632D09"/>
                    </a:solidFill>
                    <a:latin typeface="HGP創英角ﾎﾟｯﾌﾟ体" panose="040B0A00000000000000" pitchFamily="50" charset="-128"/>
                    <a:ea typeface="HGP創英角ﾎﾟｯﾌﾟ体" panose="040B0A00000000000000" pitchFamily="50" charset="-128"/>
                  </a:endParaRPr>
                </a:p>
              </p:txBody>
            </p:sp>
            <p:sp>
              <p:nvSpPr>
                <p:cNvPr id="1054" name="テキスト ボックス 1053">
                  <a:extLst>
                    <a:ext uri="{FF2B5EF4-FFF2-40B4-BE49-F238E27FC236}">
                      <a16:creationId xmlns:a16="http://schemas.microsoft.com/office/drawing/2014/main" id="{525DC9ED-4BCA-F2F0-75C9-BF792E668ABB}"/>
                    </a:ext>
                  </a:extLst>
                </p:cNvPr>
                <p:cNvSpPr txBox="1"/>
                <p:nvPr/>
              </p:nvSpPr>
              <p:spPr>
                <a:xfrm>
                  <a:off x="945278" y="4572804"/>
                  <a:ext cx="1138020" cy="200055"/>
                </a:xfrm>
                <a:prstGeom prst="rect">
                  <a:avLst/>
                </a:prstGeom>
                <a:noFill/>
              </p:spPr>
              <p:txBody>
                <a:bodyPr wrap="square" rtlCol="0">
                  <a:spAutoFit/>
                </a:bodyPr>
                <a:lstStyle/>
                <a:p>
                  <a:r>
                    <a:rPr kumimoji="1" lang="ja-JP" altLang="en-US" sz="700" dirty="0">
                      <a:solidFill>
                        <a:srgbClr val="632D09"/>
                      </a:solidFill>
                      <a:latin typeface="HGP創英角ﾎﾟｯﾌﾟ体" panose="040B0A00000000000000" pitchFamily="50" charset="-128"/>
                      <a:ea typeface="HGP創英角ﾎﾟｯﾌﾟ体" panose="040B0A00000000000000" pitchFamily="50" charset="-128"/>
                    </a:rPr>
                    <a:t>もうしこみしめきり　　　　　　　　　　</a:t>
                  </a:r>
                </a:p>
              </p:txBody>
            </p:sp>
            <p:sp>
              <p:nvSpPr>
                <p:cNvPr id="1072" name="テキスト ボックス 1071">
                  <a:extLst>
                    <a:ext uri="{FF2B5EF4-FFF2-40B4-BE49-F238E27FC236}">
                      <a16:creationId xmlns:a16="http://schemas.microsoft.com/office/drawing/2014/main" id="{40362410-5E58-AF4A-874A-A838929AD5F9}"/>
                    </a:ext>
                  </a:extLst>
                </p:cNvPr>
                <p:cNvSpPr txBox="1"/>
                <p:nvPr/>
              </p:nvSpPr>
              <p:spPr>
                <a:xfrm>
                  <a:off x="930824" y="5397142"/>
                  <a:ext cx="1138020" cy="230832"/>
                </a:xfrm>
                <a:prstGeom prst="rect">
                  <a:avLst/>
                </a:prstGeom>
                <a:noFill/>
              </p:spPr>
              <p:txBody>
                <a:bodyPr wrap="square" rtlCol="0">
                  <a:spAutoFit/>
                </a:bodyPr>
                <a:lstStyle/>
                <a:p>
                  <a:r>
                    <a:rPr kumimoji="1" lang="en-US" altLang="ja-JP" sz="900" dirty="0">
                      <a:solidFill>
                        <a:srgbClr val="632D09"/>
                      </a:solidFill>
                      <a:latin typeface="HGP創英角ﾎﾟｯﾌﾟ体" panose="040B0A00000000000000" pitchFamily="50" charset="-128"/>
                      <a:ea typeface="HGP創英角ﾎﾟｯﾌﾟ体" panose="040B0A00000000000000" pitchFamily="50" charset="-128"/>
                    </a:rPr>
                    <a:t>※</a:t>
                  </a:r>
                  <a:r>
                    <a:rPr kumimoji="1" lang="ja-JP" altLang="en-US" sz="900" dirty="0">
                      <a:solidFill>
                        <a:srgbClr val="632D09"/>
                      </a:solidFill>
                      <a:latin typeface="HGP創英角ﾎﾟｯﾌﾟ体" panose="040B0A00000000000000" pitchFamily="50" charset="-128"/>
                      <a:ea typeface="HGP創英角ﾎﾟｯﾌﾟ体" panose="040B0A00000000000000" pitchFamily="50" charset="-128"/>
                    </a:rPr>
                    <a:t>当日参加</a:t>
                  </a:r>
                  <a:r>
                    <a:rPr kumimoji="1" lang="en-US" altLang="ja-JP" sz="900" dirty="0">
                      <a:solidFill>
                        <a:srgbClr val="632D09"/>
                      </a:solidFill>
                      <a:latin typeface="HGP創英角ﾎﾟｯﾌﾟ体" panose="040B0A00000000000000" pitchFamily="50" charset="-128"/>
                      <a:ea typeface="HGP創英角ﾎﾟｯﾌﾟ体" panose="040B0A00000000000000" pitchFamily="50" charset="-128"/>
                    </a:rPr>
                    <a:t>OK</a:t>
                  </a:r>
                  <a:r>
                    <a:rPr kumimoji="1" lang="ja-JP" altLang="en-US" sz="900" dirty="0">
                      <a:solidFill>
                        <a:srgbClr val="632D09"/>
                      </a:solidFill>
                      <a:latin typeface="HGP創英角ﾎﾟｯﾌﾟ体" panose="040B0A00000000000000" pitchFamily="50" charset="-128"/>
                      <a:ea typeface="HGP創英角ﾎﾟｯﾌﾟ体" panose="040B0A00000000000000" pitchFamily="50" charset="-128"/>
                    </a:rPr>
                    <a:t>！</a:t>
                  </a:r>
                </a:p>
              </p:txBody>
            </p:sp>
            <p:sp>
              <p:nvSpPr>
                <p:cNvPr id="1073" name="テキスト ボックス 1072">
                  <a:extLst>
                    <a:ext uri="{FF2B5EF4-FFF2-40B4-BE49-F238E27FC236}">
                      <a16:creationId xmlns:a16="http://schemas.microsoft.com/office/drawing/2014/main" id="{AC6BD4E2-BA67-3255-D380-C88E60B22FAC}"/>
                    </a:ext>
                  </a:extLst>
                </p:cNvPr>
                <p:cNvSpPr txBox="1"/>
                <p:nvPr/>
              </p:nvSpPr>
              <p:spPr>
                <a:xfrm>
                  <a:off x="1054311" y="5320279"/>
                  <a:ext cx="1138020" cy="169277"/>
                </a:xfrm>
                <a:prstGeom prst="rect">
                  <a:avLst/>
                </a:prstGeom>
                <a:noFill/>
              </p:spPr>
              <p:txBody>
                <a:bodyPr wrap="square" rtlCol="0">
                  <a:spAutoFit/>
                </a:bodyPr>
                <a:lstStyle/>
                <a:p>
                  <a:r>
                    <a:rPr kumimoji="1" lang="ja-JP" altLang="en-US" sz="500" dirty="0">
                      <a:solidFill>
                        <a:srgbClr val="632D09"/>
                      </a:solidFill>
                      <a:latin typeface="HGP創英角ﾎﾟｯﾌﾟ体" panose="040B0A00000000000000" pitchFamily="50" charset="-128"/>
                      <a:ea typeface="HGP創英角ﾎﾟｯﾌﾟ体" panose="040B0A00000000000000" pitchFamily="50" charset="-128"/>
                    </a:rPr>
                    <a:t>とうじつ さん か</a:t>
                  </a:r>
                </a:p>
              </p:txBody>
            </p:sp>
          </p:grpSp>
          <p:sp>
            <p:nvSpPr>
              <p:cNvPr id="35" name="テキスト ボックス 34">
                <a:extLst>
                  <a:ext uri="{FF2B5EF4-FFF2-40B4-BE49-F238E27FC236}">
                    <a16:creationId xmlns:a16="http://schemas.microsoft.com/office/drawing/2014/main" id="{9E9E3262-CA9F-C702-29F9-09947024567C}"/>
                  </a:ext>
                </a:extLst>
              </p:cNvPr>
              <p:cNvSpPr txBox="1"/>
              <p:nvPr/>
            </p:nvSpPr>
            <p:spPr>
              <a:xfrm>
                <a:off x="1005189" y="4961653"/>
                <a:ext cx="1212466" cy="184666"/>
              </a:xfrm>
              <a:prstGeom prst="rect">
                <a:avLst/>
              </a:prstGeom>
              <a:noFill/>
            </p:spPr>
            <p:txBody>
              <a:bodyPr wrap="square" rtlCol="0">
                <a:spAutoFit/>
              </a:bodyPr>
              <a:lstStyle/>
              <a:p>
                <a:r>
                  <a:rPr kumimoji="1" lang="ja-JP" altLang="en-US" sz="600" dirty="0">
                    <a:solidFill>
                      <a:srgbClr val="632D09"/>
                    </a:solidFill>
                    <a:latin typeface="HGP創英角ﾎﾟｯﾌﾟ体" panose="040B0A00000000000000" pitchFamily="50" charset="-128"/>
                    <a:ea typeface="HGP創英角ﾎﾟｯﾌﾟ体" panose="040B0A00000000000000" pitchFamily="50" charset="-128"/>
                  </a:rPr>
                  <a:t>がつ　　　　　　　 にち　  </a:t>
                </a:r>
                <a:r>
                  <a:rPr lang="ja-JP" altLang="en-US" sz="600" dirty="0">
                    <a:solidFill>
                      <a:srgbClr val="632D09"/>
                    </a:solidFill>
                    <a:latin typeface="HGP創英角ﾎﾟｯﾌﾟ体" panose="040B0A00000000000000" pitchFamily="50" charset="-128"/>
                    <a:ea typeface="HGP創英角ﾎﾟｯﾌﾟ体" panose="040B0A00000000000000" pitchFamily="50" charset="-128"/>
                  </a:rPr>
                  <a:t>げつ</a:t>
                </a:r>
                <a:endParaRPr kumimoji="1" lang="ja-JP" altLang="en-US" sz="600" dirty="0">
                  <a:solidFill>
                    <a:srgbClr val="632D09"/>
                  </a:solidFill>
                  <a:latin typeface="HGP創英角ﾎﾟｯﾌﾟ体" panose="040B0A00000000000000" pitchFamily="50" charset="-128"/>
                  <a:ea typeface="HGP創英角ﾎﾟｯﾌﾟ体" panose="040B0A00000000000000" pitchFamily="50" charset="-128"/>
                </a:endParaRPr>
              </a:p>
            </p:txBody>
          </p:sp>
        </p:grpSp>
        <p:sp>
          <p:nvSpPr>
            <p:cNvPr id="36" name="楕円 35">
              <a:extLst>
                <a:ext uri="{FF2B5EF4-FFF2-40B4-BE49-F238E27FC236}">
                  <a16:creationId xmlns:a16="http://schemas.microsoft.com/office/drawing/2014/main" id="{9A684F53-6AD8-B00B-931D-F0C8A51A4E96}"/>
                </a:ext>
              </a:extLst>
            </p:cNvPr>
            <p:cNvSpPr/>
            <p:nvPr/>
          </p:nvSpPr>
          <p:spPr>
            <a:xfrm>
              <a:off x="1035315" y="5090761"/>
              <a:ext cx="227850" cy="218201"/>
            </a:xfrm>
            <a:prstGeom prst="ellipse">
              <a:avLst/>
            </a:prstGeom>
            <a:noFill/>
            <a:ln>
              <a:solidFill>
                <a:srgbClr val="632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4DA93422-B8C5-8ED9-E26D-F46FDA027455}"/>
              </a:ext>
            </a:extLst>
          </p:cNvPr>
          <p:cNvGrpSpPr/>
          <p:nvPr/>
        </p:nvGrpSpPr>
        <p:grpSpPr>
          <a:xfrm>
            <a:off x="2321888" y="7039243"/>
            <a:ext cx="3303884" cy="1340752"/>
            <a:chOff x="2372997" y="6973669"/>
            <a:chExt cx="3303884" cy="1340752"/>
          </a:xfrm>
        </p:grpSpPr>
        <p:grpSp>
          <p:nvGrpSpPr>
            <p:cNvPr id="31" name="グループ化 30">
              <a:extLst>
                <a:ext uri="{FF2B5EF4-FFF2-40B4-BE49-F238E27FC236}">
                  <a16:creationId xmlns:a16="http://schemas.microsoft.com/office/drawing/2014/main" id="{BF96F695-3043-3AE6-FA13-5CDCBF28A658}"/>
                </a:ext>
              </a:extLst>
            </p:cNvPr>
            <p:cNvGrpSpPr/>
            <p:nvPr/>
          </p:nvGrpSpPr>
          <p:grpSpPr>
            <a:xfrm>
              <a:off x="2372997" y="6973669"/>
              <a:ext cx="3303884" cy="1340752"/>
              <a:chOff x="2372997" y="6973669"/>
              <a:chExt cx="3303884" cy="1340752"/>
            </a:xfrm>
          </p:grpSpPr>
          <p:grpSp>
            <p:nvGrpSpPr>
              <p:cNvPr id="1039" name="グループ化 1038">
                <a:extLst>
                  <a:ext uri="{FF2B5EF4-FFF2-40B4-BE49-F238E27FC236}">
                    <a16:creationId xmlns:a16="http://schemas.microsoft.com/office/drawing/2014/main" id="{8CA6C52D-5221-7DAD-6797-6C61AFB86116}"/>
                  </a:ext>
                </a:extLst>
              </p:cNvPr>
              <p:cNvGrpSpPr/>
              <p:nvPr/>
            </p:nvGrpSpPr>
            <p:grpSpPr>
              <a:xfrm>
                <a:off x="2372997" y="6973669"/>
                <a:ext cx="3303884" cy="1340752"/>
                <a:chOff x="2241274" y="6404945"/>
                <a:chExt cx="3303884" cy="1340752"/>
              </a:xfrm>
            </p:grpSpPr>
            <p:sp>
              <p:nvSpPr>
                <p:cNvPr id="32" name="テキスト ボックス 31">
                  <a:extLst>
                    <a:ext uri="{FF2B5EF4-FFF2-40B4-BE49-F238E27FC236}">
                      <a16:creationId xmlns:a16="http://schemas.microsoft.com/office/drawing/2014/main" id="{629020E2-4EC6-BF6C-4A72-ACE56E68C514}"/>
                    </a:ext>
                  </a:extLst>
                </p:cNvPr>
                <p:cNvSpPr txBox="1"/>
                <p:nvPr/>
              </p:nvSpPr>
              <p:spPr>
                <a:xfrm>
                  <a:off x="2241274" y="6404945"/>
                  <a:ext cx="3303884" cy="1340752"/>
                </a:xfrm>
                <a:prstGeom prst="rect">
                  <a:avLst/>
                </a:prstGeom>
                <a:noFill/>
              </p:spPr>
              <p:txBody>
                <a:bodyPr wrap="square" rtlCol="0">
                  <a:spAutoFit/>
                </a:bodyPr>
                <a:lstStyle/>
                <a:p>
                  <a:pPr>
                    <a:lnSpc>
                      <a:spcPct val="150000"/>
                    </a:lnSpc>
                  </a:pPr>
                  <a:r>
                    <a:rPr kumimoji="1" lang="ja-JP" altLang="en-US"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rPr>
                    <a:t>14:00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16:00</a:t>
                  </a:r>
                </a:p>
                <a:p>
                  <a:pPr>
                    <a:lnSpc>
                      <a:spcPct val="150000"/>
                    </a:lnSpc>
                  </a:pPr>
                  <a:r>
                    <a:rPr kumimoji="1" lang="ja-JP" altLang="en-US" sz="1100" dirty="0">
                      <a:latin typeface="メイリオ" panose="020B0604030504040204" pitchFamily="50" charset="-128"/>
                      <a:ea typeface="メイリオ" panose="020B0604030504040204" pitchFamily="50" charset="-128"/>
                    </a:rPr>
                    <a:t>●知的障害者疑似体験プログラム</a:t>
                  </a:r>
                  <a:endParaRPr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「あび王国にようこそ」</a:t>
                  </a:r>
                  <a:endParaRPr kumimoji="1" lang="en-US" altLang="ja-JP" sz="1100" dirty="0">
                    <a:latin typeface="メイリオ" panose="020B0604030504040204" pitchFamily="50" charset="-128"/>
                    <a:ea typeface="メイリオ" panose="020B0604030504040204" pitchFamily="50" charset="-128"/>
                  </a:endParaRPr>
                </a:p>
                <a:p>
                  <a:pPr>
                    <a:lnSpc>
                      <a:spcPct val="150000"/>
                    </a:lnSpc>
                  </a:pPr>
                  <a:r>
                    <a:rPr lang="ja-JP" altLang="en-US" sz="1100" dirty="0">
                      <a:latin typeface="メイリオ" panose="020B0604030504040204" pitchFamily="50" charset="-128"/>
                      <a:ea typeface="メイリオ" panose="020B0604030504040204" pitchFamily="50" charset="-128"/>
                    </a:rPr>
                    <a:t>●講演会</a:t>
                  </a:r>
                  <a:endParaRPr lang="en-US" altLang="ja-JP" sz="1100" dirty="0">
                    <a:latin typeface="メイリオ" panose="020B0604030504040204" pitchFamily="50" charset="-128"/>
                    <a:ea typeface="メイリオ" panose="020B0604030504040204" pitchFamily="50" charset="-128"/>
                  </a:endParaRPr>
                </a:p>
                <a:p>
                  <a:pPr>
                    <a:lnSpc>
                      <a:spcPct val="150000"/>
                    </a:lnSpc>
                  </a:pPr>
                  <a:r>
                    <a:rPr kumimoji="1" lang="ja-JP" altLang="en-US"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わかってほしい！知的・発達障害</a:t>
                  </a:r>
                  <a:r>
                    <a:rPr kumimoji="1" lang="ja-JP" altLang="en-US"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p:txBody>
            </p:sp>
            <p:sp>
              <p:nvSpPr>
                <p:cNvPr id="1034" name="テキスト ボックス 1033">
                  <a:extLst>
                    <a:ext uri="{FF2B5EF4-FFF2-40B4-BE49-F238E27FC236}">
                      <a16:creationId xmlns:a16="http://schemas.microsoft.com/office/drawing/2014/main" id="{00521CEF-4306-B536-7479-85E280A844EE}"/>
                    </a:ext>
                  </a:extLst>
                </p:cNvPr>
                <p:cNvSpPr txBox="1"/>
                <p:nvPr/>
              </p:nvSpPr>
              <p:spPr>
                <a:xfrm>
                  <a:off x="2405243" y="6641047"/>
                  <a:ext cx="2538512" cy="169277"/>
                </a:xfrm>
                <a:prstGeom prst="rect">
                  <a:avLst/>
                </a:prstGeom>
                <a:noFill/>
              </p:spPr>
              <p:txBody>
                <a:bodyPr wrap="square" rtlCol="0">
                  <a:spAutoFit/>
                </a:bodyPr>
                <a:lstStyle/>
                <a:p>
                  <a:r>
                    <a:rPr kumimoji="1" lang="ja-JP" altLang="en-US" sz="500" dirty="0">
                      <a:latin typeface="メイリオ" panose="020B0604030504040204" pitchFamily="50" charset="-128"/>
                      <a:ea typeface="メイリオ" panose="020B0604030504040204" pitchFamily="50" charset="-128"/>
                    </a:rPr>
                    <a:t>ち てきしょうがいしゃ </a:t>
                  </a:r>
                  <a:r>
                    <a:rPr lang="ja-JP" altLang="en-US" sz="500" dirty="0">
                      <a:latin typeface="メイリオ" panose="020B0604030504040204" pitchFamily="50" charset="-128"/>
                      <a:ea typeface="メイリオ" panose="020B0604030504040204" pitchFamily="50" charset="-128"/>
                    </a:rPr>
                    <a:t>  </a:t>
                  </a:r>
                  <a:r>
                    <a:rPr kumimoji="1" lang="ja-JP" altLang="en-US" sz="500" dirty="0">
                      <a:latin typeface="メイリオ" panose="020B0604030504040204" pitchFamily="50" charset="-128"/>
                      <a:ea typeface="メイリオ" panose="020B0604030504040204" pitchFamily="50" charset="-128"/>
                    </a:rPr>
                    <a:t>ぎ    じ  たいけん</a:t>
                  </a:r>
                </a:p>
              </p:txBody>
            </p:sp>
            <p:sp>
              <p:nvSpPr>
                <p:cNvPr id="1035" name="テキスト ボックス 1034">
                  <a:extLst>
                    <a:ext uri="{FF2B5EF4-FFF2-40B4-BE49-F238E27FC236}">
                      <a16:creationId xmlns:a16="http://schemas.microsoft.com/office/drawing/2014/main" id="{AE2A07AC-2F2F-AF54-38FE-BBFA9BFCE8B9}"/>
                    </a:ext>
                  </a:extLst>
                </p:cNvPr>
                <p:cNvSpPr txBox="1"/>
                <p:nvPr/>
              </p:nvSpPr>
              <p:spPr>
                <a:xfrm>
                  <a:off x="2693130" y="6898785"/>
                  <a:ext cx="575773" cy="169277"/>
                </a:xfrm>
                <a:prstGeom prst="rect">
                  <a:avLst/>
                </a:prstGeom>
                <a:noFill/>
              </p:spPr>
              <p:txBody>
                <a:bodyPr wrap="square" rtlCol="0">
                  <a:spAutoFit/>
                </a:bodyPr>
                <a:lstStyle/>
                <a:p>
                  <a:r>
                    <a:rPr lang="ja-JP" altLang="en-US" sz="500" dirty="0">
                      <a:latin typeface="メイリオ" panose="020B0604030504040204" pitchFamily="50" charset="-128"/>
                      <a:ea typeface="メイリオ" panose="020B0604030504040204" pitchFamily="50" charset="-128"/>
                    </a:rPr>
                    <a:t>おうこく　　　　</a:t>
                  </a:r>
                  <a:endParaRPr kumimoji="1" lang="ja-JP" altLang="en-US" sz="500" dirty="0">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54AE37B6-DC11-1C63-9D9A-A84A8D76BAA0}"/>
                  </a:ext>
                </a:extLst>
              </p:cNvPr>
              <p:cNvSpPr txBox="1"/>
              <p:nvPr/>
            </p:nvSpPr>
            <p:spPr>
              <a:xfrm>
                <a:off x="2536966" y="7719886"/>
                <a:ext cx="575773" cy="169277"/>
              </a:xfrm>
              <a:prstGeom prst="rect">
                <a:avLst/>
              </a:prstGeom>
              <a:noFill/>
            </p:spPr>
            <p:txBody>
              <a:bodyPr wrap="square" rtlCol="0">
                <a:spAutoFit/>
              </a:bodyPr>
              <a:lstStyle/>
              <a:p>
                <a:r>
                  <a:rPr lang="ja-JP" altLang="en-US" sz="500" dirty="0">
                    <a:latin typeface="メイリオ" panose="020B0604030504040204" pitchFamily="50" charset="-128"/>
                    <a:ea typeface="メイリオ" panose="020B0604030504040204" pitchFamily="50" charset="-128"/>
                  </a:rPr>
                  <a:t>こうえんかい　　　　</a:t>
                </a:r>
                <a:endParaRPr kumimoji="1" lang="ja-JP" altLang="en-US" sz="500" dirty="0">
                  <a:latin typeface="メイリオ" panose="020B0604030504040204" pitchFamily="50" charset="-128"/>
                  <a:ea typeface="メイリオ" panose="020B0604030504040204" pitchFamily="50" charset="-128"/>
                </a:endParaRPr>
              </a:p>
            </p:txBody>
          </p:sp>
        </p:grpSp>
        <p:sp>
          <p:nvSpPr>
            <p:cNvPr id="38" name="テキスト ボックス 37">
              <a:extLst>
                <a:ext uri="{FF2B5EF4-FFF2-40B4-BE49-F238E27FC236}">
                  <a16:creationId xmlns:a16="http://schemas.microsoft.com/office/drawing/2014/main" id="{80952693-83DD-B31C-E6EB-93E63CDE55F5}"/>
                </a:ext>
              </a:extLst>
            </p:cNvPr>
            <p:cNvSpPr txBox="1"/>
            <p:nvPr/>
          </p:nvSpPr>
          <p:spPr>
            <a:xfrm>
              <a:off x="3658506" y="7968307"/>
              <a:ext cx="1213037" cy="169277"/>
            </a:xfrm>
            <a:prstGeom prst="rect">
              <a:avLst/>
            </a:prstGeom>
            <a:noFill/>
          </p:spPr>
          <p:txBody>
            <a:bodyPr wrap="square" rtlCol="0">
              <a:spAutoFit/>
            </a:bodyPr>
            <a:lstStyle/>
            <a:p>
              <a:r>
                <a:rPr lang="ja-JP" altLang="en-US" sz="500" dirty="0">
                  <a:latin typeface="メイリオ" panose="020B0604030504040204" pitchFamily="50" charset="-128"/>
                  <a:ea typeface="メイリオ" panose="020B0604030504040204" pitchFamily="50" charset="-128"/>
                </a:rPr>
                <a:t>ち  てき　　 はったつしょうがい　　　　　　</a:t>
              </a:r>
              <a:endParaRPr kumimoji="1" lang="ja-JP" altLang="en-US" sz="500" dirty="0">
                <a:latin typeface="メイリオ" panose="020B0604030504040204" pitchFamily="50" charset="-128"/>
                <a:ea typeface="メイリオ" panose="020B0604030504040204" pitchFamily="50" charset="-128"/>
              </a:endParaRPr>
            </a:p>
          </p:txBody>
        </p:sp>
      </p:grpSp>
      <p:sp>
        <p:nvSpPr>
          <p:cNvPr id="1085" name="四角形: 角を丸くする 1084">
            <a:extLst>
              <a:ext uri="{FF2B5EF4-FFF2-40B4-BE49-F238E27FC236}">
                <a16:creationId xmlns:a16="http://schemas.microsoft.com/office/drawing/2014/main" id="{3F079748-E876-6E59-8096-5AF8504C9A03}"/>
              </a:ext>
            </a:extLst>
          </p:cNvPr>
          <p:cNvSpPr/>
          <p:nvPr/>
        </p:nvSpPr>
        <p:spPr>
          <a:xfrm>
            <a:off x="394669" y="9168878"/>
            <a:ext cx="6216102" cy="376073"/>
          </a:xfrm>
          <a:prstGeom prst="roundRect">
            <a:avLst/>
          </a:prstGeom>
          <a:noFill/>
          <a:ln w="57150">
            <a:solidFill>
              <a:srgbClr val="FED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6" name="四角形: 角を丸くする 1085">
            <a:extLst>
              <a:ext uri="{FF2B5EF4-FFF2-40B4-BE49-F238E27FC236}">
                <a16:creationId xmlns:a16="http://schemas.microsoft.com/office/drawing/2014/main" id="{80226CDE-C4AD-8008-0A1E-DC9F179A30DD}"/>
              </a:ext>
            </a:extLst>
          </p:cNvPr>
          <p:cNvSpPr/>
          <p:nvPr/>
        </p:nvSpPr>
        <p:spPr>
          <a:xfrm>
            <a:off x="383143" y="9164013"/>
            <a:ext cx="6216102" cy="376073"/>
          </a:xfrm>
          <a:prstGeom prst="roundRect">
            <a:avLst/>
          </a:prstGeom>
          <a:noFill/>
          <a:ln w="6350">
            <a:solidFill>
              <a:srgbClr val="632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QR コード&#10;&#10;自動的に生成された説明">
            <a:extLst>
              <a:ext uri="{FF2B5EF4-FFF2-40B4-BE49-F238E27FC236}">
                <a16:creationId xmlns:a16="http://schemas.microsoft.com/office/drawing/2014/main" id="{EE2AA256-04D1-60AA-0975-0610383BC1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7297" y="8415587"/>
            <a:ext cx="649225" cy="649225"/>
          </a:xfrm>
          <a:prstGeom prst="rect">
            <a:avLst/>
          </a:prstGeom>
        </p:spPr>
      </p:pic>
      <p:pic>
        <p:nvPicPr>
          <p:cNvPr id="42" name="図 41" descr="天井, 屋内, 人, 建物 が含まれている画像&#10;&#10;自動的に生成された説明">
            <a:extLst>
              <a:ext uri="{FF2B5EF4-FFF2-40B4-BE49-F238E27FC236}">
                <a16:creationId xmlns:a16="http://schemas.microsoft.com/office/drawing/2014/main" id="{9009D6AE-DE30-8CD6-7F17-5D7ADDBD082A}"/>
              </a:ext>
            </a:extLst>
          </p:cNvPr>
          <p:cNvPicPr>
            <a:picLocks noChangeAspect="1"/>
          </p:cNvPicPr>
          <p:nvPr/>
        </p:nvPicPr>
        <p:blipFill rotWithShape="1">
          <a:blip r:embed="rId8">
            <a:extLst>
              <a:ext uri="{28A0092B-C50C-407E-A947-70E740481C1C}">
                <a14:useLocalDpi xmlns:a14="http://schemas.microsoft.com/office/drawing/2010/main" val="0"/>
              </a:ext>
            </a:extLst>
          </a:blip>
          <a:srcRect l="2008" t="10041" r="17086" b="11153"/>
          <a:stretch/>
        </p:blipFill>
        <p:spPr>
          <a:xfrm>
            <a:off x="4431285" y="4600344"/>
            <a:ext cx="2391549" cy="1747100"/>
          </a:xfrm>
          <a:prstGeom prst="ellipse">
            <a:avLst/>
          </a:prstGeom>
          <a:ln>
            <a:noFill/>
          </a:ln>
          <a:effectLst>
            <a:softEdge rad="112500"/>
          </a:effectLst>
        </p:spPr>
      </p:pic>
    </p:spTree>
    <p:extLst>
      <p:ext uri="{BB962C8B-B14F-4D97-AF65-F5344CB8AC3E}">
        <p14:creationId xmlns:p14="http://schemas.microsoft.com/office/powerpoint/2010/main" val="131020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9952353-0FD4-5B53-CDE3-CEC26870886A}"/>
              </a:ext>
            </a:extLst>
          </p:cNvPr>
          <p:cNvSpPr/>
          <p:nvPr/>
        </p:nvSpPr>
        <p:spPr>
          <a:xfrm>
            <a:off x="1170695" y="7836917"/>
            <a:ext cx="2650443" cy="152171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AB21132-CC8F-D30A-F37C-865BEA4853D4}"/>
              </a:ext>
            </a:extLst>
          </p:cNvPr>
          <p:cNvSpPr/>
          <p:nvPr/>
        </p:nvSpPr>
        <p:spPr>
          <a:xfrm>
            <a:off x="4017721" y="7866210"/>
            <a:ext cx="2557369" cy="1421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＜講演会・体験会に関するお問合せ先＞</a:t>
            </a:r>
            <a:endParaRPr kumimoji="1" lang="en-US" altLang="ja-JP" sz="1000" b="1" dirty="0">
              <a:solidFill>
                <a:sysClr val="windowText" lastClr="000000"/>
              </a:solidFill>
              <a:latin typeface="BIZ UDPゴシック" panose="020B0400000000000000" pitchFamily="50" charset="-128"/>
              <a:ea typeface="BIZ UDPゴシック" panose="020B0400000000000000" pitchFamily="50" charset="-128"/>
            </a:endParaRPr>
          </a:p>
          <a:p>
            <a:pPr>
              <a:lnSpc>
                <a:spcPct val="150000"/>
              </a:lnSpc>
            </a:pPr>
            <a:r>
              <a:rPr kumimoji="1" lang="zh-TW" altLang="en-US" sz="900" dirty="0">
                <a:solidFill>
                  <a:sysClr val="windowText" lastClr="000000"/>
                </a:solidFill>
                <a:latin typeface="BIZ UDPゴシック" panose="020B0400000000000000" pitchFamily="50" charset="-128"/>
                <a:ea typeface="BIZ UDPゴシック" panose="020B0400000000000000" pitchFamily="50" charset="-128"/>
              </a:rPr>
              <a:t>広島市健康福祉局障害福祉課</a:t>
            </a:r>
            <a:endParaRPr kumimoji="1" lang="en-US" altLang="zh-TW" sz="900" dirty="0">
              <a:solidFill>
                <a:sysClr val="windowText" lastClr="0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所在地</a:t>
            </a:r>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rPr>
              <a:t>/</a:t>
            </a:r>
            <a:r>
              <a:rPr kumimoji="1" lang="zh-CN" altLang="en-US" sz="900" dirty="0">
                <a:solidFill>
                  <a:sysClr val="windowText" lastClr="000000"/>
                </a:solidFill>
                <a:latin typeface="BIZ UDPゴシック" panose="020B0400000000000000" pitchFamily="50" charset="-128"/>
                <a:ea typeface="BIZ UDPゴシック" panose="020B0400000000000000" pitchFamily="50" charset="-128"/>
              </a:rPr>
              <a:t>広島市中区国泰寺町一丁目</a:t>
            </a:r>
            <a:r>
              <a:rPr kumimoji="1" lang="en-US" altLang="zh-CN" sz="900" dirty="0">
                <a:solidFill>
                  <a:sysClr val="windowText" lastClr="000000"/>
                </a:solidFill>
                <a:latin typeface="BIZ UDPゴシック" panose="020B0400000000000000" pitchFamily="50" charset="-128"/>
                <a:ea typeface="BIZ UDPゴシック" panose="020B0400000000000000" pitchFamily="50" charset="-128"/>
              </a:rPr>
              <a:t>6</a:t>
            </a:r>
            <a:r>
              <a:rPr kumimoji="1" lang="zh-CN" altLang="en-US" sz="900" dirty="0">
                <a:solidFill>
                  <a:sysClr val="windowText" lastClr="000000"/>
                </a:solidFill>
                <a:latin typeface="BIZ UDPゴシック" panose="020B0400000000000000" pitchFamily="50" charset="-128"/>
                <a:ea typeface="BIZ UDPゴシック" panose="020B0400000000000000" pitchFamily="50" charset="-128"/>
              </a:rPr>
              <a:t>番</a:t>
            </a:r>
            <a:r>
              <a:rPr kumimoji="1" lang="en-US" altLang="zh-CN" sz="900" dirty="0">
                <a:solidFill>
                  <a:sysClr val="windowText" lastClr="000000"/>
                </a:solidFill>
                <a:latin typeface="BIZ UDPゴシック" panose="020B0400000000000000" pitchFamily="50" charset="-128"/>
                <a:ea typeface="BIZ UDPゴシック" panose="020B0400000000000000" pitchFamily="50" charset="-128"/>
              </a:rPr>
              <a:t>34</a:t>
            </a:r>
            <a:r>
              <a:rPr kumimoji="1" lang="zh-CN" altLang="en-US" sz="900" dirty="0">
                <a:solidFill>
                  <a:sysClr val="windowText" lastClr="000000"/>
                </a:solidFill>
                <a:latin typeface="BIZ UDPゴシック" panose="020B0400000000000000" pitchFamily="50" charset="-128"/>
                <a:ea typeface="BIZ UDPゴシック" panose="020B0400000000000000" pitchFamily="50" charset="-128"/>
              </a:rPr>
              <a:t>号</a:t>
            </a:r>
            <a:endParaRPr kumimoji="1" lang="en-US" altLang="zh-CN" sz="900" dirty="0">
              <a:solidFill>
                <a:sysClr val="windowText" lastClr="0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Ｔ Ｅ Ｌ </a:t>
            </a:r>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rPr>
              <a:t>/(082)504-2147</a:t>
            </a:r>
          </a:p>
          <a:p>
            <a:pPr>
              <a:lnSpc>
                <a:spcPct val="150000"/>
              </a:lnSpc>
            </a:pPr>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rPr>
              <a:t>F A X/(082)504-2256</a:t>
            </a:r>
          </a:p>
          <a:p>
            <a:pPr>
              <a:lnSpc>
                <a:spcPct val="150000"/>
              </a:lnSpc>
            </a:pPr>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hlinkClick r:id="rId2"/>
              </a:rPr>
              <a:t>E-mail/shougai@city.hiroshima.lg.jp</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9B7D055-E877-33AB-DD2D-A7B6C5A7D2C2}"/>
              </a:ext>
            </a:extLst>
          </p:cNvPr>
          <p:cNvSpPr txBox="1"/>
          <p:nvPr/>
        </p:nvSpPr>
        <p:spPr>
          <a:xfrm>
            <a:off x="86156" y="6456632"/>
            <a:ext cx="6612340" cy="1207254"/>
          </a:xfrm>
          <a:prstGeom prst="rect">
            <a:avLst/>
          </a:prstGeom>
          <a:noFill/>
        </p:spPr>
        <p:txBody>
          <a:bodyPr wrap="square" rtlCol="0">
            <a:spAutoFit/>
          </a:bodyPr>
          <a:lstStyle/>
          <a:p>
            <a:pPr>
              <a:lnSpc>
                <a:spcPct val="150000"/>
              </a:lnSpc>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参加申込書にご記入いただいた個人情報は本講演会以外の目的には使用いたしません。</a:t>
            </a:r>
            <a:endParaRPr kumimoji="1" lang="en-US" altLang="ja-JP" sz="10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参加される方が複数名いらっしゃる場合は、全員のお名前を記載してください。</a:t>
            </a:r>
            <a:endParaRPr kumimoji="1" lang="en-US" altLang="ja-JP" sz="10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応募多数になった場合は抽選とさせていただきます。</a:t>
            </a:r>
            <a:endParaRPr kumimoji="1" lang="en-US" altLang="ja-JP" sz="10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当日は、市等による撮影を行います。参加者の写真及び映像が市</a:t>
            </a:r>
            <a:r>
              <a:rPr kumimoji="1" lang="en-US" altLang="ja-JP" sz="1000" dirty="0">
                <a:latin typeface="BIZ UDPゴシック" panose="020B0400000000000000" pitchFamily="50" charset="-128"/>
                <a:ea typeface="BIZ UDPゴシック" panose="020B0400000000000000" pitchFamily="50" charset="-128"/>
              </a:rPr>
              <a:t>HP</a:t>
            </a:r>
            <a:r>
              <a:rPr kumimoji="1" lang="ja-JP" altLang="en-US" sz="1000" dirty="0">
                <a:latin typeface="BIZ UDPゴシック" panose="020B0400000000000000" pitchFamily="50" charset="-128"/>
                <a:ea typeface="BIZ UDPゴシック" panose="020B0400000000000000" pitchFamily="50" charset="-128"/>
              </a:rPr>
              <a:t>等で公開されますこと、あらかじめご了承ください。</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AFB017A-AABD-823D-CCBE-9B377D8A44F6}"/>
              </a:ext>
            </a:extLst>
          </p:cNvPr>
          <p:cNvSpPr txBox="1"/>
          <p:nvPr/>
        </p:nvSpPr>
        <p:spPr>
          <a:xfrm>
            <a:off x="694521" y="1364001"/>
            <a:ext cx="2852606" cy="600164"/>
          </a:xfrm>
          <a:prstGeom prst="rect">
            <a:avLst/>
          </a:prstGeom>
          <a:noFill/>
        </p:spPr>
        <p:txBody>
          <a:bodyPr wrap="square" rtlCol="0">
            <a:spAutoFit/>
          </a:bodyPr>
          <a:lstStyle/>
          <a:p>
            <a:pPr>
              <a:spcAft>
                <a:spcPts val="600"/>
              </a:spcAft>
            </a:pPr>
            <a:r>
              <a:rPr kumimoji="1" lang="ja-JP" altLang="en-US" sz="1400" b="1" dirty="0">
                <a:latin typeface="BIZ UDPゴシック" panose="020B0400000000000000" pitchFamily="50" charset="-128"/>
                <a:ea typeface="BIZ UDPゴシック" panose="020B0400000000000000" pitchFamily="50" charset="-128"/>
              </a:rPr>
              <a:t>ＴＥＬ</a:t>
            </a:r>
            <a:r>
              <a:rPr kumimoji="1"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０８２</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５０４－２１４７</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ＦＡＸ</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０８２</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５０４－２２５６</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CF10F1C-CBF3-B14E-41E3-AAA6602F5253}"/>
              </a:ext>
            </a:extLst>
          </p:cNvPr>
          <p:cNvSpPr txBox="1"/>
          <p:nvPr/>
        </p:nvSpPr>
        <p:spPr>
          <a:xfrm>
            <a:off x="220051" y="683914"/>
            <a:ext cx="6406924" cy="246221"/>
          </a:xfrm>
          <a:prstGeom prst="rect">
            <a:avLst/>
          </a:prstGeom>
          <a:noFill/>
          <a:ln>
            <a:noFill/>
          </a:ln>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以下の参加申込書に必要事項を記載の上、電話、ＦＡＸまたは</a:t>
            </a:r>
            <a:r>
              <a:rPr lang="ja-JP" altLang="en-US" sz="1000" dirty="0">
                <a:latin typeface="BIZ UDPゴシック" panose="020B0400000000000000" pitchFamily="50" charset="-128"/>
                <a:ea typeface="BIZ UDPゴシック" panose="020B0400000000000000" pitchFamily="50" charset="-128"/>
              </a:rPr>
              <a:t>申込</a:t>
            </a:r>
            <a:r>
              <a:rPr kumimoji="1" lang="ja-JP" altLang="en-US" sz="1000" dirty="0">
                <a:latin typeface="BIZ UDPゴシック" panose="020B0400000000000000" pitchFamily="50" charset="-128"/>
                <a:ea typeface="BIZ UDPゴシック" panose="020B0400000000000000" pitchFamily="50" charset="-128"/>
              </a:rPr>
              <a:t>フォームからお申し込みください。</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75533985-201A-EC67-45F8-CF7E2B12C035}"/>
              </a:ext>
            </a:extLst>
          </p:cNvPr>
          <p:cNvSpPr/>
          <p:nvPr/>
        </p:nvSpPr>
        <p:spPr>
          <a:xfrm>
            <a:off x="3919554" y="7836918"/>
            <a:ext cx="2753704" cy="152171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E910135F-1A51-2D5C-C5CB-17733A6FA290}"/>
              </a:ext>
            </a:extLst>
          </p:cNvPr>
          <p:cNvPicPr>
            <a:picLocks noChangeAspect="1"/>
          </p:cNvPicPr>
          <p:nvPr/>
        </p:nvPicPr>
        <p:blipFill>
          <a:blip r:embed="rId3"/>
          <a:stretch>
            <a:fillRect/>
          </a:stretch>
        </p:blipFill>
        <p:spPr>
          <a:xfrm>
            <a:off x="0" y="9461335"/>
            <a:ext cx="6852498" cy="475529"/>
          </a:xfrm>
          <a:prstGeom prst="rect">
            <a:avLst/>
          </a:prstGeom>
        </p:spPr>
      </p:pic>
      <p:sp>
        <p:nvSpPr>
          <p:cNvPr id="5" name="テキスト ボックス 4">
            <a:extLst>
              <a:ext uri="{FF2B5EF4-FFF2-40B4-BE49-F238E27FC236}">
                <a16:creationId xmlns:a16="http://schemas.microsoft.com/office/drawing/2014/main" id="{994CDB61-746C-8AC7-84C4-B0512555CA4A}"/>
              </a:ext>
            </a:extLst>
          </p:cNvPr>
          <p:cNvSpPr txBox="1"/>
          <p:nvPr/>
        </p:nvSpPr>
        <p:spPr>
          <a:xfrm>
            <a:off x="1298006" y="7956314"/>
            <a:ext cx="3718920" cy="922432"/>
          </a:xfrm>
          <a:prstGeom prst="rect">
            <a:avLst/>
          </a:prstGeom>
          <a:noFill/>
        </p:spPr>
        <p:txBody>
          <a:bodyPr wrap="square" rtlCol="0">
            <a:spAutoFit/>
          </a:bodyPr>
          <a:lstStyle/>
          <a:p>
            <a:pPr>
              <a:lnSpc>
                <a:spcPct val="150000"/>
              </a:lnSpc>
            </a:pPr>
            <a:r>
              <a:rPr kumimoji="1" lang="ja-JP" altLang="en-US" sz="1400" dirty="0">
                <a:latin typeface="BIZ UDPゴシック" panose="020B0400000000000000" pitchFamily="50" charset="-128"/>
                <a:ea typeface="BIZ UDPゴシック" panose="020B0400000000000000" pitchFamily="50" charset="-128"/>
              </a:rPr>
              <a:t>主催：広島市</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協力：広島市手をつなぐ育成会</a:t>
            </a:r>
            <a:endParaRPr lang="en-US" altLang="ja-JP" sz="1200" dirty="0">
              <a:latin typeface="BIZ UDPゴシック" panose="020B0400000000000000" pitchFamily="50" charset="-128"/>
              <a:ea typeface="BIZ UDPゴシック" panose="020B0400000000000000" pitchFamily="50" charset="-128"/>
            </a:endParaRPr>
          </a:p>
          <a:p>
            <a:pPr marL="72000">
              <a:lnSpc>
                <a:spcPct val="150000"/>
              </a:lnSpc>
            </a:pPr>
            <a:r>
              <a:rPr lang="ja-JP" altLang="en-US" sz="1200" dirty="0">
                <a:latin typeface="BIZ UDPゴシック" panose="020B0400000000000000" pitchFamily="50" charset="-128"/>
                <a:ea typeface="BIZ UDPゴシック" panose="020B0400000000000000" pitchFamily="50" charset="-128"/>
              </a:rPr>
              <a:t>　　　株式会社良品計画</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013AC2B2-728E-FAAC-4C16-828A0D461E1F}"/>
              </a:ext>
            </a:extLst>
          </p:cNvPr>
          <p:cNvSpPr/>
          <p:nvPr/>
        </p:nvSpPr>
        <p:spPr>
          <a:xfrm>
            <a:off x="319306" y="1091751"/>
            <a:ext cx="3109511" cy="96489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6D9C374E-F8E8-4C20-B9D9-7D5F79E142B9}"/>
              </a:ext>
            </a:extLst>
          </p:cNvPr>
          <p:cNvSpPr/>
          <p:nvPr/>
        </p:nvSpPr>
        <p:spPr>
          <a:xfrm>
            <a:off x="3517464" y="1087603"/>
            <a:ext cx="3109511" cy="96489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4F1E4986-BC55-A2E3-870E-3B1A3DA98518}"/>
              </a:ext>
            </a:extLst>
          </p:cNvPr>
          <p:cNvSpPr/>
          <p:nvPr/>
        </p:nvSpPr>
        <p:spPr>
          <a:xfrm>
            <a:off x="4149043" y="958687"/>
            <a:ext cx="1707615" cy="3630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bg1"/>
                </a:solidFill>
                <a:latin typeface="BIZ UDPゴシック" panose="020B0400000000000000" pitchFamily="50" charset="-128"/>
                <a:ea typeface="BIZ UDPゴシック" panose="020B0400000000000000" pitchFamily="50" charset="-128"/>
              </a:rPr>
              <a:t>WEB</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643BAA0D-E860-8873-7BFA-BF981FEF8165}"/>
              </a:ext>
            </a:extLst>
          </p:cNvPr>
          <p:cNvGrpSpPr/>
          <p:nvPr/>
        </p:nvGrpSpPr>
        <p:grpSpPr>
          <a:xfrm>
            <a:off x="144886" y="88690"/>
            <a:ext cx="6562725" cy="504165"/>
            <a:chOff x="144886" y="88690"/>
            <a:chExt cx="6562725" cy="504165"/>
          </a:xfrm>
        </p:grpSpPr>
        <p:sp>
          <p:nvSpPr>
            <p:cNvPr id="4" name="テキスト ボックス 3">
              <a:extLst>
                <a:ext uri="{FF2B5EF4-FFF2-40B4-BE49-F238E27FC236}">
                  <a16:creationId xmlns:a16="http://schemas.microsoft.com/office/drawing/2014/main" id="{1270EF75-26AE-B21E-B9A6-1AEFF5BB7C86}"/>
                </a:ext>
              </a:extLst>
            </p:cNvPr>
            <p:cNvSpPr txBox="1"/>
            <p:nvPr/>
          </p:nvSpPr>
          <p:spPr>
            <a:xfrm>
              <a:off x="144886" y="117340"/>
              <a:ext cx="6562725" cy="475515"/>
            </a:xfrm>
            <a:prstGeom prst="rect">
              <a:avLst/>
            </a:prstGeom>
            <a:solidFill>
              <a:schemeClr val="accent1"/>
            </a:solidFill>
            <a:ln>
              <a:noFill/>
            </a:ln>
          </p:spPr>
          <p:txBody>
            <a:bodyPr wrap="square" rtlCol="0">
              <a:spAutoFit/>
            </a:bodyPr>
            <a:lstStyle/>
            <a:p>
              <a:pPr algn="ctr">
                <a:lnSpc>
                  <a:spcPct val="150000"/>
                </a:lnSpc>
              </a:pPr>
              <a:r>
                <a:rPr kumimoji="1" lang="ja-JP" altLang="en-US" sz="2000" b="1" dirty="0">
                  <a:solidFill>
                    <a:schemeClr val="bg1"/>
                  </a:solidFill>
                  <a:latin typeface="BIZ UDPゴシック" panose="020B0400000000000000" pitchFamily="50" charset="-128"/>
                  <a:ea typeface="BIZ UDPゴシック" panose="020B0400000000000000" pitchFamily="50" charset="-128"/>
                </a:rPr>
                <a:t>参加申込について</a:t>
              </a:r>
              <a:endParaRPr kumimoji="1"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29ADBDE-E14C-50C0-EC90-28372A74FEC5}"/>
                </a:ext>
              </a:extLst>
            </p:cNvPr>
            <p:cNvSpPr txBox="1"/>
            <p:nvPr/>
          </p:nvSpPr>
          <p:spPr>
            <a:xfrm>
              <a:off x="2348479" y="88690"/>
              <a:ext cx="1398494" cy="230832"/>
            </a:xfrm>
            <a:prstGeom prst="rect">
              <a:avLst/>
            </a:prstGeom>
            <a:noFill/>
          </p:spPr>
          <p:txBody>
            <a:bodyPr wrap="square" rtlCol="0">
              <a:spAutoFit/>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さん  か もうしこみ</a:t>
              </a:r>
            </a:p>
          </p:txBody>
        </p:sp>
      </p:grpSp>
      <p:sp>
        <p:nvSpPr>
          <p:cNvPr id="20" name="テキスト ボックス 19">
            <a:extLst>
              <a:ext uri="{FF2B5EF4-FFF2-40B4-BE49-F238E27FC236}">
                <a16:creationId xmlns:a16="http://schemas.microsoft.com/office/drawing/2014/main" id="{13180CD3-B8E2-E9CF-BDD4-C558F5A34880}"/>
              </a:ext>
            </a:extLst>
          </p:cNvPr>
          <p:cNvSpPr txBox="1"/>
          <p:nvPr/>
        </p:nvSpPr>
        <p:spPr>
          <a:xfrm>
            <a:off x="630946" y="603507"/>
            <a:ext cx="5486827" cy="184666"/>
          </a:xfrm>
          <a:prstGeom prst="rect">
            <a:avLst/>
          </a:prstGeom>
          <a:noFill/>
        </p:spPr>
        <p:txBody>
          <a:bodyPr wrap="square" rtlCol="0">
            <a:spAutoFit/>
          </a:bodyPr>
          <a:lstStyle/>
          <a:p>
            <a:r>
              <a:rPr lang="ja-JP" altLang="en-US" sz="600" dirty="0">
                <a:latin typeface="BIZ UDPゴシック" panose="020B0400000000000000" pitchFamily="50" charset="-128"/>
                <a:ea typeface="BIZ UDPゴシック" panose="020B0400000000000000" pitchFamily="50" charset="-128"/>
              </a:rPr>
              <a:t>い  か　　 さんかもうしこみしょ　  ひつようじこう　   き さい　  うえ　でん わ　　　　　　　　　　　　　　もうしこみ　　　　　　　　　　　　　　　もう　　 こ　　　　　　　　　　　　　</a:t>
            </a:r>
            <a:endParaRPr kumimoji="1" lang="ja-JP" altLang="en-US" sz="600" dirty="0">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5EBF2E89-06B8-E317-630D-3358567F6EA5}"/>
              </a:ext>
            </a:extLst>
          </p:cNvPr>
          <p:cNvGrpSpPr/>
          <p:nvPr/>
        </p:nvGrpSpPr>
        <p:grpSpPr>
          <a:xfrm>
            <a:off x="1001341" y="944654"/>
            <a:ext cx="1707615" cy="378490"/>
            <a:chOff x="1001341" y="944654"/>
            <a:chExt cx="1707615" cy="378490"/>
          </a:xfrm>
        </p:grpSpPr>
        <p:sp>
          <p:nvSpPr>
            <p:cNvPr id="15" name="四角形: 角を丸くする 14">
              <a:extLst>
                <a:ext uri="{FF2B5EF4-FFF2-40B4-BE49-F238E27FC236}">
                  <a16:creationId xmlns:a16="http://schemas.microsoft.com/office/drawing/2014/main" id="{D5828F05-2B60-AB60-3826-B83C1556540E}"/>
                </a:ext>
              </a:extLst>
            </p:cNvPr>
            <p:cNvSpPr/>
            <p:nvPr/>
          </p:nvSpPr>
          <p:spPr>
            <a:xfrm>
              <a:off x="1001341" y="960118"/>
              <a:ext cx="1707615" cy="3630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申込先</a:t>
              </a:r>
            </a:p>
          </p:txBody>
        </p:sp>
        <p:sp>
          <p:nvSpPr>
            <p:cNvPr id="23" name="テキスト ボックス 22">
              <a:extLst>
                <a:ext uri="{FF2B5EF4-FFF2-40B4-BE49-F238E27FC236}">
                  <a16:creationId xmlns:a16="http://schemas.microsoft.com/office/drawing/2014/main" id="{7553B498-B747-6806-2A4E-500F33836727}"/>
                </a:ext>
              </a:extLst>
            </p:cNvPr>
            <p:cNvSpPr txBox="1"/>
            <p:nvPr/>
          </p:nvSpPr>
          <p:spPr>
            <a:xfrm>
              <a:off x="1539340" y="944654"/>
              <a:ext cx="669807" cy="169277"/>
            </a:xfrm>
            <a:prstGeom prst="rect">
              <a:avLst/>
            </a:prstGeom>
            <a:noFill/>
          </p:spPr>
          <p:txBody>
            <a:bodyPr wrap="square" rtlCol="0">
              <a:spAutoFit/>
            </a:bodyPr>
            <a:lstStyle/>
            <a:p>
              <a:r>
                <a:rPr kumimoji="1" lang="ja-JP" altLang="en-US" sz="500" dirty="0">
                  <a:solidFill>
                    <a:schemeClr val="bg1"/>
                  </a:solidFill>
                  <a:latin typeface="BIZ UDPゴシック" panose="020B0400000000000000" pitchFamily="50" charset="-128"/>
                  <a:ea typeface="BIZ UDPゴシック" panose="020B0400000000000000" pitchFamily="50" charset="-128"/>
                </a:rPr>
                <a:t>もうしこみさき</a:t>
              </a:r>
            </a:p>
          </p:txBody>
        </p:sp>
      </p:grpSp>
      <p:grpSp>
        <p:nvGrpSpPr>
          <p:cNvPr id="51" name="グループ化 50">
            <a:extLst>
              <a:ext uri="{FF2B5EF4-FFF2-40B4-BE49-F238E27FC236}">
                <a16:creationId xmlns:a16="http://schemas.microsoft.com/office/drawing/2014/main" id="{F79C8637-1A83-B35C-618F-1E41D68DB616}"/>
              </a:ext>
            </a:extLst>
          </p:cNvPr>
          <p:cNvGrpSpPr/>
          <p:nvPr/>
        </p:nvGrpSpPr>
        <p:grpSpPr>
          <a:xfrm>
            <a:off x="3746973" y="1275872"/>
            <a:ext cx="2132237" cy="373820"/>
            <a:chOff x="3746973" y="1363893"/>
            <a:chExt cx="2132237" cy="373820"/>
          </a:xfrm>
        </p:grpSpPr>
        <p:sp>
          <p:nvSpPr>
            <p:cNvPr id="17" name="テキスト ボックス 16">
              <a:extLst>
                <a:ext uri="{FF2B5EF4-FFF2-40B4-BE49-F238E27FC236}">
                  <a16:creationId xmlns:a16="http://schemas.microsoft.com/office/drawing/2014/main" id="{5A50E7B2-4B43-2B61-3FDC-CCC0CEB712A9}"/>
                </a:ext>
              </a:extLst>
            </p:cNvPr>
            <p:cNvSpPr txBox="1"/>
            <p:nvPr/>
          </p:nvSpPr>
          <p:spPr>
            <a:xfrm>
              <a:off x="3746973" y="1429936"/>
              <a:ext cx="2132237" cy="307777"/>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申込フォームはこちら👉</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BDFD949-E8AF-DEC5-CC43-3CB7CE1C938F}"/>
                </a:ext>
              </a:extLst>
            </p:cNvPr>
            <p:cNvSpPr txBox="1"/>
            <p:nvPr/>
          </p:nvSpPr>
          <p:spPr>
            <a:xfrm>
              <a:off x="3774591" y="1363893"/>
              <a:ext cx="541495"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もうしこみ</a:t>
              </a:r>
            </a:p>
          </p:txBody>
        </p:sp>
      </p:grpSp>
      <p:grpSp>
        <p:nvGrpSpPr>
          <p:cNvPr id="54" name="グループ化 53">
            <a:extLst>
              <a:ext uri="{FF2B5EF4-FFF2-40B4-BE49-F238E27FC236}">
                <a16:creationId xmlns:a16="http://schemas.microsoft.com/office/drawing/2014/main" id="{03150D8D-F6F7-F567-2F09-96809B6A3ACD}"/>
              </a:ext>
            </a:extLst>
          </p:cNvPr>
          <p:cNvGrpSpPr/>
          <p:nvPr/>
        </p:nvGrpSpPr>
        <p:grpSpPr>
          <a:xfrm>
            <a:off x="144702" y="5956796"/>
            <a:ext cx="6557621" cy="420378"/>
            <a:chOff x="120356" y="5956593"/>
            <a:chExt cx="6557621" cy="420378"/>
          </a:xfrm>
        </p:grpSpPr>
        <p:sp>
          <p:nvSpPr>
            <p:cNvPr id="9" name="テキスト ボックス 8"/>
            <p:cNvSpPr txBox="1"/>
            <p:nvPr/>
          </p:nvSpPr>
          <p:spPr>
            <a:xfrm>
              <a:off x="120356" y="5976861"/>
              <a:ext cx="6557621" cy="400110"/>
            </a:xfrm>
            <a:prstGeom prst="rect">
              <a:avLst/>
            </a:prstGeom>
            <a:solidFill>
              <a:schemeClr val="accent1"/>
            </a:solidFill>
            <a:ln>
              <a:solidFill>
                <a:srgbClr val="002060"/>
              </a:solidFill>
            </a:ln>
          </p:spPr>
          <p:txBody>
            <a:bodyPr wrap="square" rtlCol="0">
              <a:spAutoFit/>
            </a:bodyPr>
            <a:lstStyle/>
            <a:p>
              <a:pPr algn="ctr"/>
              <a:r>
                <a:rPr lang="ja-JP" altLang="en-US" sz="1600" b="1" dirty="0">
                  <a:ln>
                    <a:solidFill>
                      <a:schemeClr val="bg1"/>
                    </a:solidFill>
                  </a:ln>
                  <a:solidFill>
                    <a:schemeClr val="bg1"/>
                  </a:solidFill>
                  <a:latin typeface="BIZ UDPゴシック" panose="020B0400000000000000" pitchFamily="50" charset="-128"/>
                  <a:ea typeface="BIZ UDPゴシック" panose="020B0400000000000000" pitchFamily="50" charset="-128"/>
                </a:rPr>
                <a:t>申込締切　：　</a:t>
              </a:r>
              <a:r>
                <a:rPr lang="ja-JP" altLang="en-US" sz="2000" b="1" dirty="0">
                  <a:ln>
                    <a:solidFill>
                      <a:schemeClr val="bg1"/>
                    </a:solidFill>
                  </a:ln>
                  <a:solidFill>
                    <a:schemeClr val="bg1"/>
                  </a:solidFill>
                  <a:latin typeface="BIZ UDPゴシック" panose="020B0400000000000000" pitchFamily="50" charset="-128"/>
                  <a:ea typeface="BIZ UDPゴシック" panose="020B0400000000000000" pitchFamily="50" charset="-128"/>
                </a:rPr>
                <a:t>７</a:t>
              </a:r>
              <a:r>
                <a:rPr lang="ja-JP" altLang="en-US" sz="1600" b="1" dirty="0">
                  <a:ln>
                    <a:solidFill>
                      <a:schemeClr val="bg1"/>
                    </a:solidFill>
                  </a:ln>
                  <a:solidFill>
                    <a:schemeClr val="bg1"/>
                  </a:solidFill>
                  <a:latin typeface="BIZ UDPゴシック" panose="020B0400000000000000" pitchFamily="50" charset="-128"/>
                  <a:ea typeface="BIZ UDPゴシック" panose="020B0400000000000000" pitchFamily="50" charset="-128"/>
                </a:rPr>
                <a:t>月</a:t>
              </a:r>
              <a:r>
                <a:rPr lang="ja-JP" altLang="en-US" sz="2000" b="1" dirty="0">
                  <a:ln>
                    <a:solidFill>
                      <a:schemeClr val="bg1"/>
                    </a:solidFill>
                  </a:ln>
                  <a:solidFill>
                    <a:schemeClr val="bg1"/>
                  </a:solidFill>
                  <a:latin typeface="BIZ UDPゴシック" panose="020B0400000000000000" pitchFamily="50" charset="-128"/>
                  <a:ea typeface="BIZ UDPゴシック" panose="020B0400000000000000" pitchFamily="50" charset="-128"/>
                </a:rPr>
                <a:t>２７</a:t>
              </a:r>
              <a:r>
                <a:rPr lang="ja-JP" altLang="en-US" sz="1600" b="1" dirty="0">
                  <a:ln>
                    <a:solidFill>
                      <a:schemeClr val="bg1"/>
                    </a:solidFill>
                  </a:ln>
                  <a:solidFill>
                    <a:schemeClr val="bg1"/>
                  </a:solidFill>
                  <a:latin typeface="BIZ UDPゴシック" panose="020B0400000000000000" pitchFamily="50" charset="-128"/>
                  <a:ea typeface="BIZ UDPゴシック" panose="020B0400000000000000" pitchFamily="50" charset="-128"/>
                </a:rPr>
                <a:t>日　（月）</a:t>
              </a:r>
              <a:endParaRPr lang="en-US" altLang="ja-JP" sz="1600" b="1"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992EC53D-2676-5BA2-0226-85E621C23C45}"/>
                </a:ext>
              </a:extLst>
            </p:cNvPr>
            <p:cNvSpPr txBox="1"/>
            <p:nvPr/>
          </p:nvSpPr>
          <p:spPr>
            <a:xfrm>
              <a:off x="1989583" y="5956593"/>
              <a:ext cx="1017854" cy="184666"/>
            </a:xfrm>
            <a:prstGeom prst="rect">
              <a:avLst/>
            </a:prstGeom>
            <a:noFill/>
          </p:spPr>
          <p:txBody>
            <a:bodyPr wrap="square" rtlCol="0">
              <a:spAutoFit/>
            </a:bodyPr>
            <a:lstStyle/>
            <a:p>
              <a:r>
                <a:rPr kumimoji="1" lang="ja-JP" altLang="en-US" sz="600" dirty="0">
                  <a:solidFill>
                    <a:schemeClr val="bg1"/>
                  </a:solidFill>
                  <a:latin typeface="BIZ UDPゴシック" panose="020B0400000000000000" pitchFamily="50" charset="-128"/>
                  <a:ea typeface="BIZ UDPゴシック" panose="020B0400000000000000" pitchFamily="50" charset="-128"/>
                </a:rPr>
                <a:t>もうしこみ　しめ　きり</a:t>
              </a:r>
            </a:p>
          </p:txBody>
        </p:sp>
        <p:sp>
          <p:nvSpPr>
            <p:cNvPr id="45" name="テキスト ボックス 44">
              <a:extLst>
                <a:ext uri="{FF2B5EF4-FFF2-40B4-BE49-F238E27FC236}">
                  <a16:creationId xmlns:a16="http://schemas.microsoft.com/office/drawing/2014/main" id="{0D6EC1CC-00F6-9B3B-BE57-EE0A402E6673}"/>
                </a:ext>
              </a:extLst>
            </p:cNvPr>
            <p:cNvSpPr txBox="1"/>
            <p:nvPr/>
          </p:nvSpPr>
          <p:spPr>
            <a:xfrm>
              <a:off x="3346183" y="5961976"/>
              <a:ext cx="1539001" cy="184666"/>
            </a:xfrm>
            <a:prstGeom prst="rect">
              <a:avLst/>
            </a:prstGeom>
            <a:noFill/>
          </p:spPr>
          <p:txBody>
            <a:bodyPr wrap="square" rtlCol="0">
              <a:spAutoFit/>
            </a:bodyPr>
            <a:lstStyle/>
            <a:p>
              <a:r>
                <a:rPr kumimoji="1" lang="ja-JP" altLang="en-US" sz="600" dirty="0">
                  <a:solidFill>
                    <a:schemeClr val="bg1"/>
                  </a:solidFill>
                  <a:latin typeface="BIZ UDPゴシック" panose="020B0400000000000000" pitchFamily="50" charset="-128"/>
                  <a:ea typeface="BIZ UDPゴシック" panose="020B0400000000000000" pitchFamily="50" charset="-128"/>
                </a:rPr>
                <a:t>がつ　　　　　　　　　にち　　　　　 </a:t>
              </a:r>
              <a:r>
                <a:rPr lang="ja-JP" altLang="en-US" sz="600" dirty="0">
                  <a:solidFill>
                    <a:schemeClr val="bg1"/>
                  </a:solidFill>
                  <a:latin typeface="BIZ UDPゴシック" panose="020B0400000000000000" pitchFamily="50" charset="-128"/>
                  <a:ea typeface="BIZ UDPゴシック" panose="020B0400000000000000" pitchFamily="50" charset="-128"/>
                </a:rPr>
                <a:t>げつ</a:t>
              </a:r>
              <a:endParaRPr kumimoji="1" lang="ja-JP" altLang="en-US" sz="6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id="{67E1C75D-257A-4D2D-6B71-E736A6784FCA}"/>
              </a:ext>
            </a:extLst>
          </p:cNvPr>
          <p:cNvGrpSpPr/>
          <p:nvPr/>
        </p:nvGrpSpPr>
        <p:grpSpPr>
          <a:xfrm>
            <a:off x="144886" y="2102241"/>
            <a:ext cx="6562725" cy="3806516"/>
            <a:chOff x="144886" y="2102241"/>
            <a:chExt cx="6562725" cy="3806516"/>
          </a:xfrm>
        </p:grpSpPr>
        <p:grpSp>
          <p:nvGrpSpPr>
            <p:cNvPr id="52" name="グループ化 51">
              <a:extLst>
                <a:ext uri="{FF2B5EF4-FFF2-40B4-BE49-F238E27FC236}">
                  <a16:creationId xmlns:a16="http://schemas.microsoft.com/office/drawing/2014/main" id="{EE3EF3BF-FD2A-FFFF-7724-FBF75F7C2271}"/>
                </a:ext>
              </a:extLst>
            </p:cNvPr>
            <p:cNvGrpSpPr/>
            <p:nvPr/>
          </p:nvGrpSpPr>
          <p:grpSpPr>
            <a:xfrm>
              <a:off x="144886" y="2102241"/>
              <a:ext cx="6562725" cy="3806516"/>
              <a:chOff x="144886" y="2102241"/>
              <a:chExt cx="6562725" cy="3806516"/>
            </a:xfrm>
          </p:grpSpPr>
          <p:graphicFrame>
            <p:nvGraphicFramePr>
              <p:cNvPr id="36" name="オブジェクト 35">
                <a:extLst>
                  <a:ext uri="{FF2B5EF4-FFF2-40B4-BE49-F238E27FC236}">
                    <a16:creationId xmlns:a16="http://schemas.microsoft.com/office/drawing/2014/main" id="{B35C032C-4231-823B-D40F-F83B4A119876}"/>
                  </a:ext>
                </a:extLst>
              </p:cNvPr>
              <p:cNvGraphicFramePr>
                <a:graphicFrameLocks noChangeAspect="1"/>
              </p:cNvGraphicFramePr>
              <p:nvPr>
                <p:extLst>
                  <p:ext uri="{D42A27DB-BD31-4B8C-83A1-F6EECF244321}">
                    <p14:modId xmlns:p14="http://schemas.microsoft.com/office/powerpoint/2010/main" val="3999944302"/>
                  </p:ext>
                </p:extLst>
              </p:nvPr>
            </p:nvGraphicFramePr>
            <p:xfrm>
              <a:off x="144886" y="2108282"/>
              <a:ext cx="6562725" cy="3800475"/>
            </p:xfrm>
            <a:graphic>
              <a:graphicData uri="http://schemas.openxmlformats.org/presentationml/2006/ole">
                <mc:AlternateContent xmlns:mc="http://schemas.openxmlformats.org/markup-compatibility/2006">
                  <mc:Choice xmlns:v="urn:schemas-microsoft-com:vml" Requires="v">
                    <p:oleObj name="Worksheet" r:id="rId4" imgW="6562688" imgH="3800510" progId="Excel.Sheet.12">
                      <p:embed/>
                    </p:oleObj>
                  </mc:Choice>
                  <mc:Fallback>
                    <p:oleObj name="Worksheet" r:id="rId4" imgW="6562688" imgH="3800510" progId="Excel.Sheet.12">
                      <p:embed/>
                      <p:pic>
                        <p:nvPicPr>
                          <p:cNvPr id="0" name=""/>
                          <p:cNvPicPr/>
                          <p:nvPr/>
                        </p:nvPicPr>
                        <p:blipFill>
                          <a:blip r:embed="rId5"/>
                          <a:stretch>
                            <a:fillRect/>
                          </a:stretch>
                        </p:blipFill>
                        <p:spPr>
                          <a:xfrm>
                            <a:off x="144886" y="2108282"/>
                            <a:ext cx="6562725" cy="3800475"/>
                          </a:xfrm>
                          <a:prstGeom prst="rect">
                            <a:avLst/>
                          </a:prstGeom>
                        </p:spPr>
                      </p:pic>
                    </p:oleObj>
                  </mc:Fallback>
                </mc:AlternateContent>
              </a:graphicData>
            </a:graphic>
          </p:graphicFrame>
          <p:sp>
            <p:nvSpPr>
              <p:cNvPr id="28" name="テキスト ボックス 27">
                <a:extLst>
                  <a:ext uri="{FF2B5EF4-FFF2-40B4-BE49-F238E27FC236}">
                    <a16:creationId xmlns:a16="http://schemas.microsoft.com/office/drawing/2014/main" id="{40749567-58E9-4B46-9F5B-8B4FC5F66D8B}"/>
                  </a:ext>
                </a:extLst>
              </p:cNvPr>
              <p:cNvSpPr txBox="1"/>
              <p:nvPr/>
            </p:nvSpPr>
            <p:spPr>
              <a:xfrm>
                <a:off x="2778168" y="2102241"/>
                <a:ext cx="1537918" cy="215444"/>
              </a:xfrm>
              <a:prstGeom prst="rect">
                <a:avLst/>
              </a:prstGeom>
              <a:noFill/>
            </p:spPr>
            <p:txBody>
              <a:bodyPr wrap="square" rtlCol="0">
                <a:spAutoFit/>
              </a:bodyPr>
              <a:lstStyle/>
              <a:p>
                <a:r>
                  <a:rPr kumimoji="1" lang="ja-JP" altLang="en-US" sz="800" dirty="0">
                    <a:solidFill>
                      <a:schemeClr val="bg1"/>
                    </a:solidFill>
                    <a:latin typeface="BIZ UDPゴシック" panose="020B0400000000000000" pitchFamily="50" charset="-128"/>
                    <a:ea typeface="BIZ UDPゴシック" panose="020B0400000000000000" pitchFamily="50" charset="-128"/>
                  </a:rPr>
                  <a:t>さん  か  もうしこみ しょ</a:t>
                </a:r>
              </a:p>
            </p:txBody>
          </p:sp>
        </p:grpSp>
        <p:sp>
          <p:nvSpPr>
            <p:cNvPr id="30" name="テキスト ボックス 29">
              <a:extLst>
                <a:ext uri="{FF2B5EF4-FFF2-40B4-BE49-F238E27FC236}">
                  <a16:creationId xmlns:a16="http://schemas.microsoft.com/office/drawing/2014/main" id="{DF63F723-390D-B333-402D-E23F5116BEA3}"/>
                </a:ext>
              </a:extLst>
            </p:cNvPr>
            <p:cNvSpPr txBox="1"/>
            <p:nvPr/>
          </p:nvSpPr>
          <p:spPr>
            <a:xfrm>
              <a:off x="596177" y="2930891"/>
              <a:ext cx="669807" cy="169277"/>
            </a:xfrm>
            <a:prstGeom prst="rect">
              <a:avLst/>
            </a:prstGeom>
            <a:noFill/>
          </p:spPr>
          <p:txBody>
            <a:bodyPr wrap="square" rtlCol="0">
              <a:spAutoFit/>
            </a:bodyPr>
            <a:lstStyle/>
            <a:p>
              <a:r>
                <a:rPr lang="ja-JP" altLang="en-US" sz="500" dirty="0">
                  <a:latin typeface="BIZ UDPゴシック" panose="020B0400000000000000" pitchFamily="50" charset="-128"/>
                  <a:ea typeface="BIZ UDPゴシック" panose="020B0400000000000000" pitchFamily="50" charset="-128"/>
                </a:rPr>
                <a:t>な　　　 まえ</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96305E2C-56DE-0B19-C952-F1658C52E59D}"/>
                </a:ext>
              </a:extLst>
            </p:cNvPr>
            <p:cNvSpPr txBox="1"/>
            <p:nvPr/>
          </p:nvSpPr>
          <p:spPr>
            <a:xfrm>
              <a:off x="319306" y="3377167"/>
              <a:ext cx="835497"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だん　　 たい　　  めい</a:t>
              </a:r>
            </a:p>
          </p:txBody>
        </p:sp>
        <p:sp>
          <p:nvSpPr>
            <p:cNvPr id="33" name="テキスト ボックス 32">
              <a:extLst>
                <a:ext uri="{FF2B5EF4-FFF2-40B4-BE49-F238E27FC236}">
                  <a16:creationId xmlns:a16="http://schemas.microsoft.com/office/drawing/2014/main" id="{F34D1941-FCC3-1B4D-7864-7F3DDABD71B0}"/>
                </a:ext>
              </a:extLst>
            </p:cNvPr>
            <p:cNvSpPr txBox="1"/>
            <p:nvPr/>
          </p:nvSpPr>
          <p:spPr>
            <a:xfrm>
              <a:off x="274318" y="3682434"/>
              <a:ext cx="1234761" cy="153888"/>
            </a:xfrm>
            <a:prstGeom prst="rect">
              <a:avLst/>
            </a:prstGeom>
            <a:noFill/>
          </p:spPr>
          <p:txBody>
            <a:bodyPr wrap="square" rtlCol="0">
              <a:spAutoFit/>
            </a:bodyPr>
            <a:lstStyle/>
            <a:p>
              <a:r>
                <a:rPr kumimoji="1" lang="ja-JP" altLang="en-US" sz="400" dirty="0">
                  <a:latin typeface="BIZ UDPゴシック" panose="020B0400000000000000" pitchFamily="50" charset="-128"/>
                  <a:ea typeface="BIZ UDPゴシック" panose="020B0400000000000000" pitchFamily="50" charset="-128"/>
                </a:rPr>
                <a:t>こじん　　　 ばあい　　きにゅうふよう</a:t>
              </a:r>
            </a:p>
          </p:txBody>
        </p:sp>
        <p:sp>
          <p:nvSpPr>
            <p:cNvPr id="34" name="テキスト ボックス 33">
              <a:extLst>
                <a:ext uri="{FF2B5EF4-FFF2-40B4-BE49-F238E27FC236}">
                  <a16:creationId xmlns:a16="http://schemas.microsoft.com/office/drawing/2014/main" id="{3F5AD5A0-238F-C1DD-036E-6FD95BEA3918}"/>
                </a:ext>
              </a:extLst>
            </p:cNvPr>
            <p:cNvSpPr txBox="1"/>
            <p:nvPr/>
          </p:nvSpPr>
          <p:spPr>
            <a:xfrm>
              <a:off x="259064" y="4102891"/>
              <a:ext cx="895739"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でん　　 わ　　 ばん　 ごう</a:t>
              </a:r>
            </a:p>
          </p:txBody>
        </p:sp>
        <p:sp>
          <p:nvSpPr>
            <p:cNvPr id="35" name="テキスト ボックス 34">
              <a:extLst>
                <a:ext uri="{FF2B5EF4-FFF2-40B4-BE49-F238E27FC236}">
                  <a16:creationId xmlns:a16="http://schemas.microsoft.com/office/drawing/2014/main" id="{37CFAAEE-161E-5CA9-FB8F-6B31E094D442}"/>
                </a:ext>
              </a:extLst>
            </p:cNvPr>
            <p:cNvSpPr txBox="1"/>
            <p:nvPr/>
          </p:nvSpPr>
          <p:spPr>
            <a:xfrm>
              <a:off x="274250" y="5037570"/>
              <a:ext cx="991734"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はい　  りょ　   じ　　 こう</a:t>
              </a:r>
            </a:p>
          </p:txBody>
        </p:sp>
        <p:sp>
          <p:nvSpPr>
            <p:cNvPr id="39" name="テキスト ボックス 38">
              <a:extLst>
                <a:ext uri="{FF2B5EF4-FFF2-40B4-BE49-F238E27FC236}">
                  <a16:creationId xmlns:a16="http://schemas.microsoft.com/office/drawing/2014/main" id="{16ED7A3D-4F82-867C-4F52-0CDFF2505645}"/>
                </a:ext>
              </a:extLst>
            </p:cNvPr>
            <p:cNvSpPr txBox="1"/>
            <p:nvPr/>
          </p:nvSpPr>
          <p:spPr>
            <a:xfrm>
              <a:off x="1476646" y="4706779"/>
              <a:ext cx="732501"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しゅ　わ　 つう やく</a:t>
              </a:r>
            </a:p>
          </p:txBody>
        </p:sp>
        <p:sp>
          <p:nvSpPr>
            <p:cNvPr id="40" name="テキスト ボックス 39">
              <a:extLst>
                <a:ext uri="{FF2B5EF4-FFF2-40B4-BE49-F238E27FC236}">
                  <a16:creationId xmlns:a16="http://schemas.microsoft.com/office/drawing/2014/main" id="{E62B054E-536F-BD33-E959-54176DAA2E20}"/>
                </a:ext>
              </a:extLst>
            </p:cNvPr>
            <p:cNvSpPr txBox="1"/>
            <p:nvPr/>
          </p:nvSpPr>
          <p:spPr>
            <a:xfrm>
              <a:off x="2464059" y="4706778"/>
              <a:ext cx="838907"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よう やく ひっ   き</a:t>
              </a:r>
            </a:p>
          </p:txBody>
        </p:sp>
        <p:sp>
          <p:nvSpPr>
            <p:cNvPr id="41" name="テキスト ボックス 40">
              <a:extLst>
                <a:ext uri="{FF2B5EF4-FFF2-40B4-BE49-F238E27FC236}">
                  <a16:creationId xmlns:a16="http://schemas.microsoft.com/office/drawing/2014/main" id="{9D9101A6-33C7-70A6-EEDE-EEB3E9E86596}"/>
                </a:ext>
              </a:extLst>
            </p:cNvPr>
            <p:cNvSpPr txBox="1"/>
            <p:nvPr/>
          </p:nvSpPr>
          <p:spPr>
            <a:xfrm>
              <a:off x="3458868" y="4706777"/>
              <a:ext cx="838907"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てん　 じ　　し りょう</a:t>
              </a:r>
            </a:p>
          </p:txBody>
        </p:sp>
        <p:sp>
          <p:nvSpPr>
            <p:cNvPr id="42" name="テキスト ボックス 41">
              <a:extLst>
                <a:ext uri="{FF2B5EF4-FFF2-40B4-BE49-F238E27FC236}">
                  <a16:creationId xmlns:a16="http://schemas.microsoft.com/office/drawing/2014/main" id="{1B0F7D22-41E8-762A-6AC0-44AB354A7345}"/>
                </a:ext>
              </a:extLst>
            </p:cNvPr>
            <p:cNvSpPr txBox="1"/>
            <p:nvPr/>
          </p:nvSpPr>
          <p:spPr>
            <a:xfrm>
              <a:off x="1461141" y="5040053"/>
              <a:ext cx="1683771"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かい じょ　しゃ どう こう　　 かい じょ  しゃ   し  めい</a:t>
              </a:r>
            </a:p>
          </p:txBody>
        </p:sp>
        <p:sp>
          <p:nvSpPr>
            <p:cNvPr id="43" name="テキスト ボックス 42">
              <a:extLst>
                <a:ext uri="{FF2B5EF4-FFF2-40B4-BE49-F238E27FC236}">
                  <a16:creationId xmlns:a16="http://schemas.microsoft.com/office/drawing/2014/main" id="{91C6662F-9B42-B3A1-780D-F6AAB3B8C148}"/>
                </a:ext>
              </a:extLst>
            </p:cNvPr>
            <p:cNvSpPr txBox="1"/>
            <p:nvPr/>
          </p:nvSpPr>
          <p:spPr>
            <a:xfrm>
              <a:off x="1758538" y="5389766"/>
              <a:ext cx="231045"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た</a:t>
              </a:r>
            </a:p>
          </p:txBody>
        </p:sp>
        <p:sp>
          <p:nvSpPr>
            <p:cNvPr id="46" name="テキスト ボックス 45">
              <a:extLst>
                <a:ext uri="{FF2B5EF4-FFF2-40B4-BE49-F238E27FC236}">
                  <a16:creationId xmlns:a16="http://schemas.microsoft.com/office/drawing/2014/main" id="{CFD74E58-5B21-EBB8-D8C6-7F86A6C4DEF2}"/>
                </a:ext>
              </a:extLst>
            </p:cNvPr>
            <p:cNvSpPr txBox="1"/>
            <p:nvPr/>
          </p:nvSpPr>
          <p:spPr>
            <a:xfrm>
              <a:off x="3938179" y="4104541"/>
              <a:ext cx="579193"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 ばん　  ごう</a:t>
              </a:r>
            </a:p>
          </p:txBody>
        </p:sp>
      </p:grpSp>
      <p:pic>
        <p:nvPicPr>
          <p:cNvPr id="1026" name="Picture 2">
            <a:extLst>
              <a:ext uri="{FF2B5EF4-FFF2-40B4-BE49-F238E27FC236}">
                <a16:creationId xmlns:a16="http://schemas.microsoft.com/office/drawing/2014/main" id="{91A8D9E2-BCF2-1085-D986-0AACC21510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6432" y="8870174"/>
            <a:ext cx="637315" cy="637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9D9D102-0B62-0B2A-9DF6-8E1A55C57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422" y="8917659"/>
            <a:ext cx="637314" cy="6373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犬のアイコン">
            <a:extLst>
              <a:ext uri="{FF2B5EF4-FFF2-40B4-BE49-F238E27FC236}">
                <a16:creationId xmlns:a16="http://schemas.microsoft.com/office/drawing/2014/main" id="{CF2654DF-2329-E3E4-1F3E-5B5308F76E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1534" y="8908683"/>
            <a:ext cx="637315" cy="637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猫のアイコン">
            <a:extLst>
              <a:ext uri="{FF2B5EF4-FFF2-40B4-BE49-F238E27FC236}">
                <a16:creationId xmlns:a16="http://schemas.microsoft.com/office/drawing/2014/main" id="{58725209-10C2-FCE8-A208-05C1E021B2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681" y="8903428"/>
            <a:ext cx="637315" cy="6373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象のアイコン">
            <a:extLst>
              <a:ext uri="{FF2B5EF4-FFF2-40B4-BE49-F238E27FC236}">
                <a16:creationId xmlns:a16="http://schemas.microsoft.com/office/drawing/2014/main" id="{B6790328-A282-C80C-B91E-410A7B4C84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5010" y="8945882"/>
            <a:ext cx="637315" cy="63731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4DE957BE-2D9E-C608-8411-F56C2EB38798}"/>
              </a:ext>
            </a:extLst>
          </p:cNvPr>
          <p:cNvSpPr txBox="1"/>
          <p:nvPr/>
        </p:nvSpPr>
        <p:spPr>
          <a:xfrm>
            <a:off x="3724421" y="1609903"/>
            <a:ext cx="2066984" cy="261610"/>
          </a:xfrm>
          <a:prstGeom prst="rect">
            <a:avLst/>
          </a:prstGeom>
          <a:noFill/>
        </p:spPr>
        <p:txBody>
          <a:bodyPr wrap="square" rtlCol="0">
            <a:spAutoFit/>
          </a:bodyPr>
          <a:lstStyle/>
          <a:p>
            <a:r>
              <a:rPr kumimoji="1" lang="en-US" altLang="ja-JP" sz="1100" dirty="0"/>
              <a:t>※</a:t>
            </a:r>
            <a:r>
              <a:rPr kumimoji="1" lang="ja-JP" altLang="en-US" sz="1100" dirty="0"/>
              <a:t>本市</a:t>
            </a:r>
            <a:r>
              <a:rPr kumimoji="1" lang="en-US" altLang="ja-JP" sz="1100" dirty="0"/>
              <a:t>HP</a:t>
            </a:r>
            <a:r>
              <a:rPr kumimoji="1" lang="ja-JP" altLang="en-US" sz="1100" dirty="0"/>
              <a:t>から申込フォームへ</a:t>
            </a:r>
          </a:p>
        </p:txBody>
      </p:sp>
      <p:sp>
        <p:nvSpPr>
          <p:cNvPr id="12" name="テキスト ボックス 11">
            <a:extLst>
              <a:ext uri="{FF2B5EF4-FFF2-40B4-BE49-F238E27FC236}">
                <a16:creationId xmlns:a16="http://schemas.microsoft.com/office/drawing/2014/main" id="{7C438126-D21E-D14F-D45D-F370D9C97F27}"/>
              </a:ext>
            </a:extLst>
          </p:cNvPr>
          <p:cNvSpPr txBox="1"/>
          <p:nvPr/>
        </p:nvSpPr>
        <p:spPr>
          <a:xfrm>
            <a:off x="3876038" y="1829362"/>
            <a:ext cx="2066984" cy="261610"/>
          </a:xfrm>
          <a:prstGeom prst="rect">
            <a:avLst/>
          </a:prstGeom>
          <a:noFill/>
        </p:spPr>
        <p:txBody>
          <a:bodyPr wrap="square" rtlCol="0">
            <a:spAutoFit/>
          </a:bodyPr>
          <a:lstStyle/>
          <a:p>
            <a:r>
              <a:rPr lang="ja-JP" altLang="en-US" sz="1100" dirty="0"/>
              <a:t>移動してください</a:t>
            </a:r>
            <a:endParaRPr kumimoji="1" lang="ja-JP" altLang="en-US" sz="1100" dirty="0"/>
          </a:p>
        </p:txBody>
      </p:sp>
      <p:sp>
        <p:nvSpPr>
          <p:cNvPr id="14" name="テキスト ボックス 13">
            <a:extLst>
              <a:ext uri="{FF2B5EF4-FFF2-40B4-BE49-F238E27FC236}">
                <a16:creationId xmlns:a16="http://schemas.microsoft.com/office/drawing/2014/main" id="{733F11E7-0279-0BAF-F9D4-101C0E287DE0}"/>
              </a:ext>
            </a:extLst>
          </p:cNvPr>
          <p:cNvSpPr txBox="1"/>
          <p:nvPr/>
        </p:nvSpPr>
        <p:spPr>
          <a:xfrm>
            <a:off x="3911290" y="1536202"/>
            <a:ext cx="1421401" cy="169277"/>
          </a:xfrm>
          <a:prstGeom prst="rect">
            <a:avLst/>
          </a:prstGeom>
          <a:noFill/>
        </p:spPr>
        <p:txBody>
          <a:bodyPr wrap="square" rtlCol="0">
            <a:spAutoFit/>
          </a:bodyPr>
          <a:lstStyle/>
          <a:p>
            <a:r>
              <a:rPr lang="ja-JP" altLang="en-US" sz="500" dirty="0">
                <a:latin typeface="BIZ UDPゴシック" panose="020B0400000000000000" pitchFamily="50" charset="-128"/>
                <a:ea typeface="BIZ UDPゴシック" panose="020B0400000000000000" pitchFamily="50" charset="-128"/>
              </a:rPr>
              <a:t>ほんしほーむぺーじ　　　　もうしこみ</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BB74D96-91D0-1998-80C8-FA7733F225D8}"/>
              </a:ext>
            </a:extLst>
          </p:cNvPr>
          <p:cNvSpPr txBox="1"/>
          <p:nvPr/>
        </p:nvSpPr>
        <p:spPr>
          <a:xfrm>
            <a:off x="3878321" y="1751161"/>
            <a:ext cx="1421401"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いどう</a:t>
            </a:r>
          </a:p>
        </p:txBody>
      </p:sp>
      <p:pic>
        <p:nvPicPr>
          <p:cNvPr id="3" name="図 2" descr="QR コード&#10;&#10;自動的に生成された説明">
            <a:extLst>
              <a:ext uri="{FF2B5EF4-FFF2-40B4-BE49-F238E27FC236}">
                <a16:creationId xmlns:a16="http://schemas.microsoft.com/office/drawing/2014/main" id="{60315329-5C5E-9914-3FB4-3C2B441FF8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1064" y="1321713"/>
            <a:ext cx="697829" cy="697829"/>
          </a:xfrm>
          <a:prstGeom prst="rect">
            <a:avLst/>
          </a:prstGeom>
        </p:spPr>
      </p:pic>
      <p:pic>
        <p:nvPicPr>
          <p:cNvPr id="6" name="図 5" descr="QR コード&#10;&#10;自動的に生成された説明">
            <a:extLst>
              <a:ext uri="{FF2B5EF4-FFF2-40B4-BE49-F238E27FC236}">
                <a16:creationId xmlns:a16="http://schemas.microsoft.com/office/drawing/2014/main" id="{590C7999-A819-5DF9-0F23-44A865EBC2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116" y="8417530"/>
            <a:ext cx="649225" cy="649225"/>
          </a:xfrm>
          <a:prstGeom prst="rect">
            <a:avLst/>
          </a:prstGeom>
        </p:spPr>
      </p:pic>
    </p:spTree>
    <p:extLst>
      <p:ext uri="{BB962C8B-B14F-4D97-AF65-F5344CB8AC3E}">
        <p14:creationId xmlns:p14="http://schemas.microsoft.com/office/powerpoint/2010/main" val="37859410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
  <TotalTime>3073</TotalTime>
  <Words>591</Words>
  <PresentationFormat>A4 210 x 297 mm</PresentationFormat>
  <Paragraphs>107</Paragraphs>
  <Slides>2</Slides>
  <Notes>0</Notes>
  <HiddenSlides>0</HiddenSlides>
  <MMClips>0</MMClips>
  <ScaleCrop>false</ScaleCrop>
  <HeadingPairs>
    <vt:vector baseType="variant" size="8">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baseType="lpstr" size="10">
      <vt:lpstr>BIZ UDPゴシック</vt:lpstr>
      <vt:lpstr>HGP創英角ﾎﾟｯﾌﾟ体</vt:lpstr>
      <vt:lpstr>メイリオ</vt:lpstr>
      <vt:lpstr>游ゴシック</vt:lpstr>
      <vt:lpstr>游ゴシック Light</vt:lpstr>
      <vt:lpstr>Arial</vt:lpstr>
      <vt:lpstr>Office テーマ</vt:lpstr>
      <vt:lpstr>Worksheet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2026-07-08T01:16:58Z</cp:lastPrinted>
  <dcterms:created xsi:type="dcterms:W3CDTF">2026-05-26T05:24:55Z</dcterms:created>
  <dcterms:modified xsi:type="dcterms:W3CDTF">2026-07-08T02:26:56Z</dcterms:modified>
</cp:coreProperties>
</file>