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7" r:id="rId3"/>
    <p:sldId id="258" r:id="rId4"/>
    <p:sldId id="260" r:id="rId5"/>
    <p:sldId id="277" r:id="rId6"/>
    <p:sldId id="263" r:id="rId7"/>
    <p:sldId id="259" r:id="rId8"/>
    <p:sldId id="274" r:id="rId9"/>
    <p:sldId id="275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ac="http://schemas.microsoft.com/office/drawing/2013/main/command" xmlns:pc="http://schemas.microsoft.com/office/powerpoint/2013/main/command" xmlns:r="http://schemas.openxmlformats.org/officeDocument/2006/relationships"/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地域の人口：〇〇〇〇人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207517717514874"/>
          <c:y val="0.25635766058919207"/>
          <c:w val="0.47412990405504385"/>
          <c:h val="0.597716241801603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26-48E4-9833-D59CC887F8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26-48E4-9833-D59CC887F8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26-48E4-9833-D59CC887F8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26-48E4-9833-D59CC887F850}"/>
              </c:ext>
            </c:extLst>
          </c:dPt>
          <c:cat>
            <c:strRef>
              <c:f>Sheet1!$A$2:$A$5</c:f>
              <c:strCache>
                <c:ptCount val="4"/>
                <c:pt idx="0">
                  <c:v>65歳以上</c:v>
                </c:pt>
                <c:pt idx="1">
                  <c:v>50～65歳</c:v>
                </c:pt>
                <c:pt idx="2">
                  <c:v>30～49歳</c:v>
                </c:pt>
                <c:pt idx="3">
                  <c:v>29歳以下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</c:v>
                </c:pt>
                <c:pt idx="1">
                  <c:v>22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5-45EC-AB6A-5360A5574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943849023636744"/>
          <c:y val="0.33971609409347886"/>
          <c:w val="0.29998949813220638"/>
          <c:h val="0.405266169019616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収支計画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収入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9FB-4858-B8E8-68D9DE495252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9FB-4858-B8E8-68D9DE495252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9FB-4858-B8E8-68D9DE495252}"/>
              </c:ext>
            </c:extLst>
          </c:dPt>
          <c:cat>
            <c:strRef>
              <c:f>Sheet1!$A$2:$A$4</c:f>
              <c:strCache>
                <c:ptCount val="3"/>
                <c:pt idx="0">
                  <c:v>令和8年度</c:v>
                </c:pt>
                <c:pt idx="1">
                  <c:v>令和9年度</c:v>
                </c:pt>
                <c:pt idx="2">
                  <c:v>令和10年度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500</c:v>
                </c:pt>
                <c:pt idx="1">
                  <c:v>750</c:v>
                </c:pt>
                <c:pt idx="2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B-4858-B8E8-68D9DE4952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支出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令和8年度</c:v>
                </c:pt>
                <c:pt idx="1">
                  <c:v>令和9年度</c:v>
                </c:pt>
                <c:pt idx="2">
                  <c:v>令和10年度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400</c:v>
                </c:pt>
                <c:pt idx="1">
                  <c:v>600</c:v>
                </c:pt>
                <c:pt idx="2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FB-4858-B8E8-68D9DE4952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4592976"/>
        <c:axId val="934596304"/>
      </c:barChart>
      <c:catAx>
        <c:axId val="93459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4596304"/>
        <c:crosses val="autoZero"/>
        <c:auto val="1"/>
        <c:lblAlgn val="ctr"/>
        <c:lblOffset val="100"/>
        <c:noMultiLvlLbl val="0"/>
      </c:catAx>
      <c:valAx>
        <c:axId val="93459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3459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245811167184883"/>
          <c:y val="9.9072684192799132E-2"/>
          <c:w val="0.18264966599322238"/>
          <c:h val="6.107570969933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地域の人口：〇〇〇〇人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207517717514874"/>
          <c:y val="0.25635766058919207"/>
          <c:w val="0.47412990405504385"/>
          <c:h val="0.597716241801603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4-455C-AC49-4BDD7B03DE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4-455C-AC49-4BDD7B03DEF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4-455C-AC49-4BDD7B03DE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C4-455C-AC49-4BDD7B03DEF1}"/>
              </c:ext>
            </c:extLst>
          </c:dPt>
          <c:cat>
            <c:strRef>
              <c:f>Sheet1!$A$2:$A$5</c:f>
              <c:strCache>
                <c:ptCount val="4"/>
                <c:pt idx="0">
                  <c:v>65歳以上</c:v>
                </c:pt>
                <c:pt idx="1">
                  <c:v>50～65歳</c:v>
                </c:pt>
                <c:pt idx="2">
                  <c:v>30～49歳</c:v>
                </c:pt>
                <c:pt idx="3">
                  <c:v>29歳以下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</c:v>
                </c:pt>
                <c:pt idx="1">
                  <c:v>22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2C4-455C-AC49-4BDD7B03D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943849023636744"/>
          <c:y val="0.33971609409347886"/>
          <c:w val="0.29998949813220638"/>
          <c:h val="0.405266169019616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地域の人口：〇〇〇〇人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207517717514874"/>
          <c:y val="0.25635766058919207"/>
          <c:w val="0.47412990405504385"/>
          <c:h val="0.597716241801603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0-439F-811E-75E5C57089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30-439F-811E-75E5C57089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E30-439F-811E-75E5C570899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E30-439F-811E-75E5C5708997}"/>
              </c:ext>
            </c:extLst>
          </c:dPt>
          <c:cat>
            <c:strRef>
              <c:f>Sheet1!$A$2:$A$5</c:f>
              <c:strCache>
                <c:ptCount val="4"/>
                <c:pt idx="0">
                  <c:v>65歳以上</c:v>
                </c:pt>
                <c:pt idx="1">
                  <c:v>50～65歳</c:v>
                </c:pt>
                <c:pt idx="2">
                  <c:v>30～49歳</c:v>
                </c:pt>
                <c:pt idx="3">
                  <c:v>29歳以下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</c:v>
                </c:pt>
                <c:pt idx="1">
                  <c:v>22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E30-439F-811E-75E5C57089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943849023636744"/>
          <c:y val="0.33971609409347886"/>
          <c:w val="0.29998949813220638"/>
          <c:h val="0.405266169019616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760BD-66EA-4FAC-9436-EADD6F9F7EC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9E813BC-D045-4440-A2BC-6932AF07771B}">
      <dgm:prSet phldrT="[テキスト]"/>
      <dgm:spPr/>
      <dgm:t>
        <a:bodyPr/>
        <a:lstStyle/>
        <a:p>
          <a:r>
            <a: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補助金交付</a:t>
          </a:r>
          <a:br>
            <a:rPr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申請</a:t>
          </a:r>
          <a:r>
            <a:rPr kumimoji="1" 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年&gt;</a:t>
          </a:r>
          <a:endParaRPr kumimoji="1" lang="en-US" alt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〇〇〇を準備</a:t>
          </a:r>
          <a:endParaRPr kumimoji="1" lang="en-US" alt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7AA26667-0F3B-4AB9-806B-7B30F63D144A}" type="parTrans" cxnId="{ED1CC1BD-684C-4FD0-9A78-4ACABC3A23BC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D6395F53-20A3-48A4-AF17-3CAA189A5C45}" type="sibTrans" cxnId="{ED1CC1BD-684C-4FD0-9A78-4ACABC3A23BC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EF962D9A-CB0F-46C5-A3F5-963B0C75EA6E}">
      <dgm:prSet phldrT="[テキスト]"/>
      <dgm:spPr/>
      <dgm:t>
        <a:bodyPr/>
        <a:lstStyle/>
        <a:p>
          <a:r>
            <a: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&lt;1</a:t>
          </a:r>
          <a:r>
            <a:rPr kumimoji="1"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〇〇事業開始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AA394803-8542-4A7D-816A-B3657506BE86}" type="parTrans" cxnId="{CFBFD2B7-0351-4389-B87E-36C81622C4BD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979615F0-8531-4C2C-A14A-2FCFD874AC5D}" type="sibTrans" cxnId="{CFBFD2B7-0351-4389-B87E-36C81622C4BD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15065311-984A-49D1-B36F-1FD776385EC1}">
      <dgm:prSet phldrT="[テキスト]"/>
      <dgm:spPr/>
      <dgm:t>
        <a:bodyPr/>
        <a:lstStyle/>
        <a:p>
          <a:r>
            <a: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2</a:t>
          </a:r>
          <a:r>
            <a:rPr kumimoji="1"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〇〇事業開始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E7CFBD76-5D8E-4046-9BA0-07D9AB25F3F8}" type="parTrans" cxnId="{1EA2C17C-CAC1-4613-B428-D1C3FF9073E1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DF0C6A32-C1C0-41AB-99C4-3B5608507544}" type="sibTrans" cxnId="{1EA2C17C-CAC1-4613-B428-D1C3FF9073E1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1FC85E85-C12D-45CC-A3CF-123437A6B9B8}">
      <dgm:prSet phldrT="[テキスト]"/>
      <dgm:spPr/>
      <dgm:t>
        <a:bodyPr/>
        <a:lstStyle/>
        <a:p>
          <a:r>
            <a: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3</a:t>
          </a:r>
          <a:r>
            <a:rPr kumimoji="1" lang="zh-TW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〇〇事業継続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5290C499-5FCB-4470-8C47-7C1946564F34}" type="parTrans" cxnId="{1ED77202-00EA-4844-B76D-9BF080E885BB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1846AB31-B450-4464-8A8E-079069427AED}" type="sibTrans" cxnId="{1ED77202-00EA-4844-B76D-9BF080E885BB}">
      <dgm:prSet/>
      <dgm:spPr/>
      <dgm:t>
        <a:bodyPr/>
        <a:lstStyle/>
        <a:p>
          <a:endParaRPr kumimoji="1" lang="ja-JP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43457066-4E79-474F-8146-F172EB9CE38B}" type="pres">
      <dgm:prSet presAssocID="{C31760BD-66EA-4FAC-9436-EADD6F9F7ECE}" presName="Name0" presStyleCnt="0">
        <dgm:presLayoutVars>
          <dgm:dir/>
          <dgm:resizeHandles val="exact"/>
        </dgm:presLayoutVars>
      </dgm:prSet>
      <dgm:spPr/>
    </dgm:pt>
    <dgm:pt modelId="{A777E3A2-1DE9-46FE-9D37-605AAA9D96CA}" type="pres">
      <dgm:prSet presAssocID="{C31760BD-66EA-4FAC-9436-EADD6F9F7ECE}" presName="arrow" presStyleLbl="bgShp" presStyleIdx="0" presStyleCnt="1"/>
      <dgm:spPr/>
    </dgm:pt>
    <dgm:pt modelId="{00A4D3C7-960E-4470-80DB-47D3C115D634}" type="pres">
      <dgm:prSet presAssocID="{C31760BD-66EA-4FAC-9436-EADD6F9F7ECE}" presName="points" presStyleCnt="0"/>
      <dgm:spPr/>
    </dgm:pt>
    <dgm:pt modelId="{36111ED4-8A1F-4936-882D-FFB3820E3290}" type="pres">
      <dgm:prSet presAssocID="{29E813BC-D045-4440-A2BC-6932AF07771B}" presName="compositeA" presStyleCnt="0"/>
      <dgm:spPr/>
    </dgm:pt>
    <dgm:pt modelId="{751C5160-29A2-49BA-8EAC-F86B2667EDD9}" type="pres">
      <dgm:prSet presAssocID="{29E813BC-D045-4440-A2BC-6932AF07771B}" presName="textA" presStyleLbl="revTx" presStyleIdx="0" presStyleCnt="4">
        <dgm:presLayoutVars>
          <dgm:bulletEnabled val="1"/>
        </dgm:presLayoutVars>
      </dgm:prSet>
      <dgm:spPr/>
    </dgm:pt>
    <dgm:pt modelId="{C646A5C5-3158-4B5F-A4DF-EA6B065F9E13}" type="pres">
      <dgm:prSet presAssocID="{29E813BC-D045-4440-A2BC-6932AF07771B}" presName="circleA" presStyleLbl="node1" presStyleIdx="0" presStyleCnt="4"/>
      <dgm:spPr/>
    </dgm:pt>
    <dgm:pt modelId="{56EB6DE3-E731-44EB-9288-7D6554D4562B}" type="pres">
      <dgm:prSet presAssocID="{29E813BC-D045-4440-A2BC-6932AF07771B}" presName="spaceA" presStyleCnt="0"/>
      <dgm:spPr/>
    </dgm:pt>
    <dgm:pt modelId="{DD9A10AE-F188-4AC6-B0AF-C84151115FB6}" type="pres">
      <dgm:prSet presAssocID="{D6395F53-20A3-48A4-AF17-3CAA189A5C45}" presName="space" presStyleCnt="0"/>
      <dgm:spPr/>
    </dgm:pt>
    <dgm:pt modelId="{071C8120-0A1F-49EF-8E15-CDE9EACEDA7E}" type="pres">
      <dgm:prSet presAssocID="{EF962D9A-CB0F-46C5-A3F5-963B0C75EA6E}" presName="compositeB" presStyleCnt="0"/>
      <dgm:spPr/>
    </dgm:pt>
    <dgm:pt modelId="{A713D482-6A39-45C1-808A-A49BFA9A45BA}" type="pres">
      <dgm:prSet presAssocID="{EF962D9A-CB0F-46C5-A3F5-963B0C75EA6E}" presName="textB" presStyleLbl="revTx" presStyleIdx="1" presStyleCnt="4">
        <dgm:presLayoutVars>
          <dgm:bulletEnabled val="1"/>
        </dgm:presLayoutVars>
      </dgm:prSet>
      <dgm:spPr/>
    </dgm:pt>
    <dgm:pt modelId="{41F5F69B-49D3-49D9-807C-EE5BFCFF15C1}" type="pres">
      <dgm:prSet presAssocID="{EF962D9A-CB0F-46C5-A3F5-963B0C75EA6E}" presName="circleB" presStyleLbl="node1" presStyleIdx="1" presStyleCnt="4"/>
      <dgm:spPr/>
    </dgm:pt>
    <dgm:pt modelId="{DDBB2D62-AC0E-4B8B-A2CC-85F084B0932D}" type="pres">
      <dgm:prSet presAssocID="{EF962D9A-CB0F-46C5-A3F5-963B0C75EA6E}" presName="spaceB" presStyleCnt="0"/>
      <dgm:spPr/>
    </dgm:pt>
    <dgm:pt modelId="{AE01A466-EFC9-4F58-A061-303876573BDE}" type="pres">
      <dgm:prSet presAssocID="{979615F0-8531-4C2C-A14A-2FCFD874AC5D}" presName="space" presStyleCnt="0"/>
      <dgm:spPr/>
    </dgm:pt>
    <dgm:pt modelId="{03CEE722-DE03-4200-BC44-02EF75B957B0}" type="pres">
      <dgm:prSet presAssocID="{15065311-984A-49D1-B36F-1FD776385EC1}" presName="compositeA" presStyleCnt="0"/>
      <dgm:spPr/>
    </dgm:pt>
    <dgm:pt modelId="{12E2E344-3D26-4BD7-BDFD-225A10BE01C9}" type="pres">
      <dgm:prSet presAssocID="{15065311-984A-49D1-B36F-1FD776385EC1}" presName="textA" presStyleLbl="revTx" presStyleIdx="2" presStyleCnt="4">
        <dgm:presLayoutVars>
          <dgm:bulletEnabled val="1"/>
        </dgm:presLayoutVars>
      </dgm:prSet>
      <dgm:spPr/>
    </dgm:pt>
    <dgm:pt modelId="{A1397E89-C475-409E-AFA0-6A6CEA6758CD}" type="pres">
      <dgm:prSet presAssocID="{15065311-984A-49D1-B36F-1FD776385EC1}" presName="circleA" presStyleLbl="node1" presStyleIdx="2" presStyleCnt="4"/>
      <dgm:spPr/>
    </dgm:pt>
    <dgm:pt modelId="{388F3142-174C-4B21-A4A4-55DFA49002B1}" type="pres">
      <dgm:prSet presAssocID="{15065311-984A-49D1-B36F-1FD776385EC1}" presName="spaceA" presStyleCnt="0"/>
      <dgm:spPr/>
    </dgm:pt>
    <dgm:pt modelId="{8D7E62A3-4B7B-4B45-B3AB-25DC4D226A67}" type="pres">
      <dgm:prSet presAssocID="{DF0C6A32-C1C0-41AB-99C4-3B5608507544}" presName="space" presStyleCnt="0"/>
      <dgm:spPr/>
    </dgm:pt>
    <dgm:pt modelId="{5F702B5E-3539-42FC-9350-4A26D181AB1E}" type="pres">
      <dgm:prSet presAssocID="{1FC85E85-C12D-45CC-A3CF-123437A6B9B8}" presName="compositeB" presStyleCnt="0"/>
      <dgm:spPr/>
    </dgm:pt>
    <dgm:pt modelId="{67480363-CE99-453B-9E78-AC501666D1EC}" type="pres">
      <dgm:prSet presAssocID="{1FC85E85-C12D-45CC-A3CF-123437A6B9B8}" presName="textB" presStyleLbl="revTx" presStyleIdx="3" presStyleCnt="4">
        <dgm:presLayoutVars>
          <dgm:bulletEnabled val="1"/>
        </dgm:presLayoutVars>
      </dgm:prSet>
      <dgm:spPr/>
    </dgm:pt>
    <dgm:pt modelId="{BC75B0BA-DD29-467A-83E7-E9C8216E5865}" type="pres">
      <dgm:prSet presAssocID="{1FC85E85-C12D-45CC-A3CF-123437A6B9B8}" presName="circleB" presStyleLbl="node1" presStyleIdx="3" presStyleCnt="4"/>
      <dgm:spPr/>
    </dgm:pt>
    <dgm:pt modelId="{00A93BCA-FE0A-4341-A134-7D771D5EB82F}" type="pres">
      <dgm:prSet presAssocID="{1FC85E85-C12D-45CC-A3CF-123437A6B9B8}" presName="spaceB" presStyleCnt="0"/>
      <dgm:spPr/>
    </dgm:pt>
  </dgm:ptLst>
  <dgm:cxnLst>
    <dgm:cxn modelId="{1ED77202-00EA-4844-B76D-9BF080E885BB}" srcId="{C31760BD-66EA-4FAC-9436-EADD6F9F7ECE}" destId="{1FC85E85-C12D-45CC-A3CF-123437A6B9B8}" srcOrd="3" destOrd="0" parTransId="{5290C499-5FCB-4470-8C47-7C1946564F34}" sibTransId="{1846AB31-B450-4464-8A8E-079069427AED}"/>
    <dgm:cxn modelId="{A93E5031-4230-45B7-BF2B-E658D84AD0EB}" type="presOf" srcId="{1FC85E85-C12D-45CC-A3CF-123437A6B9B8}" destId="{67480363-CE99-453B-9E78-AC501666D1EC}" srcOrd="0" destOrd="0" presId="urn:microsoft.com/office/officeart/2005/8/layout/hProcess11"/>
    <dgm:cxn modelId="{B78DD35F-02FF-4F6F-964B-C5D258768ADD}" type="presOf" srcId="{C31760BD-66EA-4FAC-9436-EADD6F9F7ECE}" destId="{43457066-4E79-474F-8146-F172EB9CE38B}" srcOrd="0" destOrd="0" presId="urn:microsoft.com/office/officeart/2005/8/layout/hProcess11"/>
    <dgm:cxn modelId="{1EA2C17C-CAC1-4613-B428-D1C3FF9073E1}" srcId="{C31760BD-66EA-4FAC-9436-EADD6F9F7ECE}" destId="{15065311-984A-49D1-B36F-1FD776385EC1}" srcOrd="2" destOrd="0" parTransId="{E7CFBD76-5D8E-4046-9BA0-07D9AB25F3F8}" sibTransId="{DF0C6A32-C1C0-41AB-99C4-3B5608507544}"/>
    <dgm:cxn modelId="{D6BFA39F-116A-4FB2-A198-7000572AEEDA}" type="presOf" srcId="{29E813BC-D045-4440-A2BC-6932AF07771B}" destId="{751C5160-29A2-49BA-8EAC-F86B2667EDD9}" srcOrd="0" destOrd="0" presId="urn:microsoft.com/office/officeart/2005/8/layout/hProcess11"/>
    <dgm:cxn modelId="{CFBFD2B7-0351-4389-B87E-36C81622C4BD}" srcId="{C31760BD-66EA-4FAC-9436-EADD6F9F7ECE}" destId="{EF962D9A-CB0F-46C5-A3F5-963B0C75EA6E}" srcOrd="1" destOrd="0" parTransId="{AA394803-8542-4A7D-816A-B3657506BE86}" sibTransId="{979615F0-8531-4C2C-A14A-2FCFD874AC5D}"/>
    <dgm:cxn modelId="{ED1CC1BD-684C-4FD0-9A78-4ACABC3A23BC}" srcId="{C31760BD-66EA-4FAC-9436-EADD6F9F7ECE}" destId="{29E813BC-D045-4440-A2BC-6932AF07771B}" srcOrd="0" destOrd="0" parTransId="{7AA26667-0F3B-4AB9-806B-7B30F63D144A}" sibTransId="{D6395F53-20A3-48A4-AF17-3CAA189A5C45}"/>
    <dgm:cxn modelId="{FE5DF8C4-E49F-460A-B48B-E1DCC1F52050}" type="presOf" srcId="{15065311-984A-49D1-B36F-1FD776385EC1}" destId="{12E2E344-3D26-4BD7-BDFD-225A10BE01C9}" srcOrd="0" destOrd="0" presId="urn:microsoft.com/office/officeart/2005/8/layout/hProcess11"/>
    <dgm:cxn modelId="{C7B263FB-67D5-418A-8BB7-1BE02BE026E6}" type="presOf" srcId="{EF962D9A-CB0F-46C5-A3F5-963B0C75EA6E}" destId="{A713D482-6A39-45C1-808A-A49BFA9A45BA}" srcOrd="0" destOrd="0" presId="urn:microsoft.com/office/officeart/2005/8/layout/hProcess11"/>
    <dgm:cxn modelId="{0C80ED55-433E-4965-B726-0A199DA974BE}" type="presParOf" srcId="{43457066-4E79-474F-8146-F172EB9CE38B}" destId="{A777E3A2-1DE9-46FE-9D37-605AAA9D96CA}" srcOrd="0" destOrd="0" presId="urn:microsoft.com/office/officeart/2005/8/layout/hProcess11"/>
    <dgm:cxn modelId="{863F4672-9FF3-45E3-8E00-CC2640B6EEBE}" type="presParOf" srcId="{43457066-4E79-474F-8146-F172EB9CE38B}" destId="{00A4D3C7-960E-4470-80DB-47D3C115D634}" srcOrd="1" destOrd="0" presId="urn:microsoft.com/office/officeart/2005/8/layout/hProcess11"/>
    <dgm:cxn modelId="{D3BD7A69-09A3-49C3-BD29-DCBE8AB84096}" type="presParOf" srcId="{00A4D3C7-960E-4470-80DB-47D3C115D634}" destId="{36111ED4-8A1F-4936-882D-FFB3820E3290}" srcOrd="0" destOrd="0" presId="urn:microsoft.com/office/officeart/2005/8/layout/hProcess11"/>
    <dgm:cxn modelId="{A8398E25-7E21-437A-8DAD-25D071ACB636}" type="presParOf" srcId="{36111ED4-8A1F-4936-882D-FFB3820E3290}" destId="{751C5160-29A2-49BA-8EAC-F86B2667EDD9}" srcOrd="0" destOrd="0" presId="urn:microsoft.com/office/officeart/2005/8/layout/hProcess11"/>
    <dgm:cxn modelId="{CACB3D92-0AE7-4B74-8562-5B9BE1E9CB1F}" type="presParOf" srcId="{36111ED4-8A1F-4936-882D-FFB3820E3290}" destId="{C646A5C5-3158-4B5F-A4DF-EA6B065F9E13}" srcOrd="1" destOrd="0" presId="urn:microsoft.com/office/officeart/2005/8/layout/hProcess11"/>
    <dgm:cxn modelId="{F83EF295-38A0-4E02-98E6-65012A2C1C52}" type="presParOf" srcId="{36111ED4-8A1F-4936-882D-FFB3820E3290}" destId="{56EB6DE3-E731-44EB-9288-7D6554D4562B}" srcOrd="2" destOrd="0" presId="urn:microsoft.com/office/officeart/2005/8/layout/hProcess11"/>
    <dgm:cxn modelId="{174080CB-5213-49D5-90E9-8CD9CBFD0A76}" type="presParOf" srcId="{00A4D3C7-960E-4470-80DB-47D3C115D634}" destId="{DD9A10AE-F188-4AC6-B0AF-C84151115FB6}" srcOrd="1" destOrd="0" presId="urn:microsoft.com/office/officeart/2005/8/layout/hProcess11"/>
    <dgm:cxn modelId="{E1E4D84E-C457-440E-8959-CC57104CE0AC}" type="presParOf" srcId="{00A4D3C7-960E-4470-80DB-47D3C115D634}" destId="{071C8120-0A1F-49EF-8E15-CDE9EACEDA7E}" srcOrd="2" destOrd="0" presId="urn:microsoft.com/office/officeart/2005/8/layout/hProcess11"/>
    <dgm:cxn modelId="{546B20AC-3AB3-4CAA-A539-54BD716EEF35}" type="presParOf" srcId="{071C8120-0A1F-49EF-8E15-CDE9EACEDA7E}" destId="{A713D482-6A39-45C1-808A-A49BFA9A45BA}" srcOrd="0" destOrd="0" presId="urn:microsoft.com/office/officeart/2005/8/layout/hProcess11"/>
    <dgm:cxn modelId="{63056D01-C2AF-453A-BA13-2D163EAF57D4}" type="presParOf" srcId="{071C8120-0A1F-49EF-8E15-CDE9EACEDA7E}" destId="{41F5F69B-49D3-49D9-807C-EE5BFCFF15C1}" srcOrd="1" destOrd="0" presId="urn:microsoft.com/office/officeart/2005/8/layout/hProcess11"/>
    <dgm:cxn modelId="{CA0696EC-5181-4132-AA69-F069236AC2AF}" type="presParOf" srcId="{071C8120-0A1F-49EF-8E15-CDE9EACEDA7E}" destId="{DDBB2D62-AC0E-4B8B-A2CC-85F084B0932D}" srcOrd="2" destOrd="0" presId="urn:microsoft.com/office/officeart/2005/8/layout/hProcess11"/>
    <dgm:cxn modelId="{622DE25B-E905-45F3-AB3A-09DD8DE07B2A}" type="presParOf" srcId="{00A4D3C7-960E-4470-80DB-47D3C115D634}" destId="{AE01A466-EFC9-4F58-A061-303876573BDE}" srcOrd="3" destOrd="0" presId="urn:microsoft.com/office/officeart/2005/8/layout/hProcess11"/>
    <dgm:cxn modelId="{D70D5E13-A7E8-416E-81E9-10B8F5F641EB}" type="presParOf" srcId="{00A4D3C7-960E-4470-80DB-47D3C115D634}" destId="{03CEE722-DE03-4200-BC44-02EF75B957B0}" srcOrd="4" destOrd="0" presId="urn:microsoft.com/office/officeart/2005/8/layout/hProcess11"/>
    <dgm:cxn modelId="{E16C6947-F1BE-4EED-ACDC-EF585536FB1A}" type="presParOf" srcId="{03CEE722-DE03-4200-BC44-02EF75B957B0}" destId="{12E2E344-3D26-4BD7-BDFD-225A10BE01C9}" srcOrd="0" destOrd="0" presId="urn:microsoft.com/office/officeart/2005/8/layout/hProcess11"/>
    <dgm:cxn modelId="{A8E957C1-4CA3-4A7E-B73D-EDC9F895DA67}" type="presParOf" srcId="{03CEE722-DE03-4200-BC44-02EF75B957B0}" destId="{A1397E89-C475-409E-AFA0-6A6CEA6758CD}" srcOrd="1" destOrd="0" presId="urn:microsoft.com/office/officeart/2005/8/layout/hProcess11"/>
    <dgm:cxn modelId="{85AFE2CA-5D23-46D5-882B-16DAC9501478}" type="presParOf" srcId="{03CEE722-DE03-4200-BC44-02EF75B957B0}" destId="{388F3142-174C-4B21-A4A4-55DFA49002B1}" srcOrd="2" destOrd="0" presId="urn:microsoft.com/office/officeart/2005/8/layout/hProcess11"/>
    <dgm:cxn modelId="{C9A6D74C-6A23-4997-84A7-E7DB0C1F783B}" type="presParOf" srcId="{00A4D3C7-960E-4470-80DB-47D3C115D634}" destId="{8D7E62A3-4B7B-4B45-B3AB-25DC4D226A67}" srcOrd="5" destOrd="0" presId="urn:microsoft.com/office/officeart/2005/8/layout/hProcess11"/>
    <dgm:cxn modelId="{C6545EC0-23C4-438D-A67D-AC6E7E403E40}" type="presParOf" srcId="{00A4D3C7-960E-4470-80DB-47D3C115D634}" destId="{5F702B5E-3539-42FC-9350-4A26D181AB1E}" srcOrd="6" destOrd="0" presId="urn:microsoft.com/office/officeart/2005/8/layout/hProcess11"/>
    <dgm:cxn modelId="{074D5C9C-3A6F-4EBC-B3AB-EBA4DA53DA53}" type="presParOf" srcId="{5F702B5E-3539-42FC-9350-4A26D181AB1E}" destId="{67480363-CE99-453B-9E78-AC501666D1EC}" srcOrd="0" destOrd="0" presId="urn:microsoft.com/office/officeart/2005/8/layout/hProcess11"/>
    <dgm:cxn modelId="{4DB970CC-6C63-4C76-A072-4F0E9B3E6E03}" type="presParOf" srcId="{5F702B5E-3539-42FC-9350-4A26D181AB1E}" destId="{BC75B0BA-DD29-467A-83E7-E9C8216E5865}" srcOrd="1" destOrd="0" presId="urn:microsoft.com/office/officeart/2005/8/layout/hProcess11"/>
    <dgm:cxn modelId="{BACCD7B1-250C-4E18-B023-C874D40ABFE0}" type="presParOf" srcId="{5F702B5E-3539-42FC-9350-4A26D181AB1E}" destId="{00A93BCA-FE0A-4341-A134-7D771D5EB82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7E3A2-1DE9-46FE-9D37-605AAA9D96CA}">
      <dsp:nvSpPr>
        <dsp:cNvPr id="0" name=""/>
        <dsp:cNvSpPr/>
      </dsp:nvSpPr>
      <dsp:spPr>
        <a:xfrm>
          <a:off x="0" y="951071"/>
          <a:ext cx="7264222" cy="126809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C5160-29A2-49BA-8EAC-F86B2667EDD9}">
      <dsp:nvSpPr>
        <dsp:cNvPr id="0" name=""/>
        <dsp:cNvSpPr/>
      </dsp:nvSpPr>
      <dsp:spPr>
        <a:xfrm>
          <a:off x="3272" y="0"/>
          <a:ext cx="1573796" cy="12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補助金交付</a:t>
          </a:r>
          <a:br>
            <a:rPr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ja-JP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申請</a:t>
          </a:r>
          <a:r>
            <a:rPr kumimoji="1" lang="ja-JP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年&gt;</a:t>
          </a:r>
          <a:endParaRPr kumimoji="1" lang="en-US" altLang="ja-JP" sz="16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〇〇〇を準備</a:t>
          </a:r>
          <a:endParaRPr kumimoji="1" lang="en-US" altLang="ja-JP" sz="16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3272" y="0"/>
        <a:ext cx="1573796" cy="1268094"/>
      </dsp:txXfrm>
    </dsp:sp>
    <dsp:sp modelId="{C646A5C5-3158-4B5F-A4DF-EA6B065F9E13}">
      <dsp:nvSpPr>
        <dsp:cNvPr id="0" name=""/>
        <dsp:cNvSpPr/>
      </dsp:nvSpPr>
      <dsp:spPr>
        <a:xfrm>
          <a:off x="631658" y="1426606"/>
          <a:ext cx="317023" cy="3170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3D482-6A39-45C1-808A-A49BFA9A45BA}">
      <dsp:nvSpPr>
        <dsp:cNvPr id="0" name=""/>
        <dsp:cNvSpPr/>
      </dsp:nvSpPr>
      <dsp:spPr>
        <a:xfrm>
          <a:off x="1655758" y="1902142"/>
          <a:ext cx="1573796" cy="12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&lt;1</a:t>
          </a:r>
          <a:r>
            <a:rPr kumimoji="1"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〇〇事業開始</a:t>
          </a:r>
          <a:endParaRPr kumimoji="1" lang="ja-JP" sz="16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1655758" y="1902142"/>
        <a:ext cx="1573796" cy="1268094"/>
      </dsp:txXfrm>
    </dsp:sp>
    <dsp:sp modelId="{41F5F69B-49D3-49D9-807C-EE5BFCFF15C1}">
      <dsp:nvSpPr>
        <dsp:cNvPr id="0" name=""/>
        <dsp:cNvSpPr/>
      </dsp:nvSpPr>
      <dsp:spPr>
        <a:xfrm>
          <a:off x="2284144" y="1426606"/>
          <a:ext cx="317023" cy="3170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2E344-3D26-4BD7-BDFD-225A10BE01C9}">
      <dsp:nvSpPr>
        <dsp:cNvPr id="0" name=""/>
        <dsp:cNvSpPr/>
      </dsp:nvSpPr>
      <dsp:spPr>
        <a:xfrm>
          <a:off x="3308244" y="0"/>
          <a:ext cx="1573796" cy="12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2</a:t>
          </a:r>
          <a:r>
            <a:rPr kumimoji="1"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〇〇事業開始</a:t>
          </a:r>
          <a:endParaRPr kumimoji="1" lang="ja-JP" sz="16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3308244" y="0"/>
        <a:ext cx="1573796" cy="1268094"/>
      </dsp:txXfrm>
    </dsp:sp>
    <dsp:sp modelId="{A1397E89-C475-409E-AFA0-6A6CEA6758CD}">
      <dsp:nvSpPr>
        <dsp:cNvPr id="0" name=""/>
        <dsp:cNvSpPr/>
      </dsp:nvSpPr>
      <dsp:spPr>
        <a:xfrm>
          <a:off x="3936631" y="1426606"/>
          <a:ext cx="317023" cy="3170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80363-CE99-453B-9E78-AC501666D1EC}">
      <dsp:nvSpPr>
        <dsp:cNvPr id="0" name=""/>
        <dsp:cNvSpPr/>
      </dsp:nvSpPr>
      <dsp:spPr>
        <a:xfrm>
          <a:off x="4960731" y="1902142"/>
          <a:ext cx="1573796" cy="12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事業開始</a:t>
          </a:r>
          <a:br>
            <a:rPr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</a:b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&lt;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3</a:t>
          </a:r>
          <a:r>
            <a:rPr kumimoji="1" lang="zh-TW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年目</a:t>
          </a:r>
          <a:r>
            <a:rPr kumimoji="1" lang="en-US" altLang="zh-TW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&gt;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〇〇事業継続</a:t>
          </a:r>
          <a:endParaRPr kumimoji="1" lang="ja-JP" sz="16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4960731" y="1902142"/>
        <a:ext cx="1573796" cy="1268094"/>
      </dsp:txXfrm>
    </dsp:sp>
    <dsp:sp modelId="{BC75B0BA-DD29-467A-83E7-E9C8216E5865}">
      <dsp:nvSpPr>
        <dsp:cNvPr id="0" name=""/>
        <dsp:cNvSpPr/>
      </dsp:nvSpPr>
      <dsp:spPr>
        <a:xfrm>
          <a:off x="5589117" y="1426606"/>
          <a:ext cx="317023" cy="3170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フリーフォーム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0" name="フリーフォーム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1" name="フリーフォーム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2" name="フリーフォーム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3" name="フリーフォーム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4" name="フリーフォーム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5" name="フリーフォーム 14"/>
          <p:cNvSpPr/>
          <p:nvPr/>
        </p:nvSpPr>
        <p:spPr>
          <a:xfrm>
            <a:off x="-8468" y="-8468"/>
            <a:ext cx="863825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16" name="フリーフォーム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07460" y="2404534"/>
            <a:ext cx="7768959" cy="1646302"/>
          </a:xfrm>
        </p:spPr>
        <p:txBody>
          <a:bodyPr anchor="b">
            <a:noAutofit/>
          </a:bodyPr>
          <a:lstStyle>
            <a:lvl1pPr algn="r" latinLnBrk="0">
              <a:defRPr kumimoji="1" lang="ja-JP" sz="4800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096899"/>
          </a:xfrm>
        </p:spPr>
        <p:txBody>
          <a:bodyPr anchor="t"/>
          <a:lstStyle>
            <a:lvl1pPr marL="0" indent="0" algn="r" latinLnBrk="0">
              <a:buNone/>
              <a:defRPr kumimoji="1" lang="ja-JP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7577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 latinLnBrk="0">
              <a:defRPr kumimoji="1" lang="ja-JP" sz="4400" b="0" cap="none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658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キャプション付きの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 latinLnBrk="0">
              <a:defRPr kumimoji="1" lang="ja-JP" sz="4400" b="0" cap="none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FF11F0EC-4F60-4544-9956-271209A740FE}" type="datetimeFigureOut">
              <a:rPr lang="en-US" altLang="ja-JP" smtClean="0"/>
              <a:pPr/>
              <a:t>12/23/2025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EC7A5AD-5AEC-42D0-A3BE-F46B40576360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23" name="テキスト プレースホルダー 9"/>
          <p:cNvSpPr>
            <a:spLocks noGrp="1"/>
          </p:cNvSpPr>
          <p:nvPr>
            <p:ph type="body" sz="quarter" idx="13"/>
          </p:nvPr>
        </p:nvSpPr>
        <p:spPr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 latinLnBrk="0">
              <a:buFontTx/>
              <a:buNone/>
              <a:defRPr kumimoji="1" lang="ja-JP" sz="160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indent="0" latinLnBrk="0">
              <a:buFontTx/>
              <a:buNone/>
              <a:defRPr kumimoji="1" lang="ja-JP"/>
            </a:lvl2pPr>
            <a:lvl3pPr marL="914400" indent="0" latinLnBrk="0">
              <a:buFontTx/>
              <a:buNone/>
              <a:defRPr kumimoji="1" lang="ja-JP"/>
            </a:lvl3pPr>
            <a:lvl4pPr marL="1371600" indent="0" latinLnBrk="0">
              <a:buFontTx/>
              <a:buNone/>
              <a:defRPr kumimoji="1" lang="ja-JP"/>
            </a:lvl4pPr>
            <a:lvl5pPr marL="1828800" indent="0" latinLnBrk="0">
              <a:buFontTx/>
              <a:buNone/>
              <a:defRPr kumimoji="1" lang="ja-JP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kumimoji="1" lang="ja-JP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 latinLnBrk="0">
              <a:defRPr kumimoji="1" lang="ja-JP">
                <a:solidFill>
                  <a:schemeClr val="tx2"/>
                </a:solidFill>
              </a:defRPr>
            </a:lvl2pPr>
            <a:lvl3pPr latinLnBrk="0">
              <a:defRPr kumimoji="1" lang="ja-JP">
                <a:solidFill>
                  <a:schemeClr val="tx2"/>
                </a:solidFill>
              </a:defRPr>
            </a:lvl3pPr>
            <a:lvl4pPr latinLnBrk="0">
              <a:defRPr kumimoji="1" lang="ja-JP">
                <a:solidFill>
                  <a:schemeClr val="tx2"/>
                </a:solidFill>
              </a:defRPr>
            </a:lvl4pPr>
            <a:lvl5pPr latinLnBrk="0">
              <a:defRPr kumimoji="1" lang="ja-JP">
                <a:solidFill>
                  <a:schemeClr val="tx2"/>
                </a:solidFill>
              </a:defRPr>
            </a:lvl5pPr>
            <a:lvl6pPr latinLnBrk="0">
              <a:defRPr kumimoji="1" lang="ja-JP">
                <a:solidFill>
                  <a:schemeClr val="tx2"/>
                </a:solidFill>
              </a:defRPr>
            </a:lvl6pPr>
            <a:lvl7pPr latinLnBrk="0">
              <a:defRPr kumimoji="1" lang="ja-JP">
                <a:solidFill>
                  <a:schemeClr val="tx2"/>
                </a:solidFill>
              </a:defRPr>
            </a:lvl7pPr>
            <a:lvl8pPr latinLnBrk="0">
              <a:defRPr kumimoji="1" lang="ja-JP">
                <a:solidFill>
                  <a:schemeClr val="tx2"/>
                </a:solidFill>
              </a:defRPr>
            </a:lvl8pPr>
            <a:lvl9pPr latinLnBrk="0">
              <a:defRPr kumimoji="1" lang="ja-JP">
                <a:solidFill>
                  <a:schemeClr val="tx2"/>
                </a:solidFill>
              </a:defRPr>
            </a:lvl9pPr>
          </a:lstStyle>
          <a:p>
            <a:pPr lvl="0"/>
            <a:r>
              <a:rPr kumimoji="1" lang="ja-JP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"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kumimoji="1" lang="ja-JP"/>
            </a:defPPr>
            <a:lvl1pPr lvl="0" latinLnBrk="0">
              <a:spcBef>
                <a:spcPct val="0"/>
              </a:spcBef>
              <a:buNone/>
              <a:defRPr kumimoji="1" lang="ja-JP"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 latinLnBrk="0">
              <a:defRPr kumimoji="1" lang="ja-JP">
                <a:solidFill>
                  <a:schemeClr val="tx2"/>
                </a:solidFill>
              </a:defRPr>
            </a:lvl2pPr>
            <a:lvl3pPr latinLnBrk="0">
              <a:defRPr kumimoji="1" lang="ja-JP">
                <a:solidFill>
                  <a:schemeClr val="tx2"/>
                </a:solidFill>
              </a:defRPr>
            </a:lvl3pPr>
            <a:lvl4pPr latinLnBrk="0">
              <a:defRPr kumimoji="1" lang="ja-JP">
                <a:solidFill>
                  <a:schemeClr val="tx2"/>
                </a:solidFill>
              </a:defRPr>
            </a:lvl4pPr>
            <a:lvl5pPr latinLnBrk="0">
              <a:defRPr kumimoji="1" lang="ja-JP">
                <a:solidFill>
                  <a:schemeClr val="tx2"/>
                </a:solidFill>
              </a:defRPr>
            </a:lvl5pPr>
            <a:lvl6pPr latinLnBrk="0">
              <a:defRPr kumimoji="1" lang="ja-JP">
                <a:solidFill>
                  <a:schemeClr val="tx2"/>
                </a:solidFill>
              </a:defRPr>
            </a:lvl6pPr>
            <a:lvl7pPr latinLnBrk="0">
              <a:defRPr kumimoji="1" lang="ja-JP">
                <a:solidFill>
                  <a:schemeClr val="tx2"/>
                </a:solidFill>
              </a:defRPr>
            </a:lvl7pPr>
            <a:lvl8pPr latinLnBrk="0">
              <a:defRPr kumimoji="1" lang="ja-JP">
                <a:solidFill>
                  <a:schemeClr val="tx2"/>
                </a:solidFill>
              </a:defRPr>
            </a:lvl8pPr>
            <a:lvl9pPr latinLnBrk="0">
              <a:defRPr kumimoji="1" lang="ja-JP">
                <a:solidFill>
                  <a:schemeClr val="tx2"/>
                </a:solidFill>
              </a:defRPr>
            </a:lvl9pPr>
          </a:lstStyle>
          <a:p>
            <a:pPr lvl="0"/>
            <a:r>
              <a:rPr kumimoji="1" lang="ja-JP" sz="8000">
                <a:solidFill>
                  <a:schemeClr val="accent1">
                    <a:lumMod val="60000"/>
                    <a:lumOff val="4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59981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名前カ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 latinLnBrk="0">
              <a:defRPr kumimoji="1" lang="ja-JP" sz="4400" b="0" cap="none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396703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と名前カ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 latinLnBrk="0">
              <a:defRPr kumimoji="1" lang="ja-JP" sz="4400" b="0" cap="none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FF11F0EC-4F60-4544-9956-271209A740FE}" type="datetimeFigureOut">
              <a:rPr lang="en-US" altLang="ja-JP" smtClean="0"/>
              <a:pPr/>
              <a:t>12/23/2025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EC7A5AD-5AEC-42D0-A3BE-F46B40576360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23" name="テキスト プレースホルダー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 latinLnBrk="0">
              <a:buFontTx/>
              <a:buNone/>
              <a:defRPr kumimoji="1" lang="ja-JP" sz="24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indent="0" latinLnBrk="0">
              <a:buFontTx/>
              <a:buNone/>
              <a:defRPr kumimoji="1" lang="ja-JP"/>
            </a:lvl2pPr>
            <a:lvl3pPr marL="914400" indent="0" latinLnBrk="0">
              <a:buFontTx/>
              <a:buNone/>
              <a:defRPr kumimoji="1" lang="ja-JP"/>
            </a:lvl3pPr>
            <a:lvl4pPr marL="1371600" indent="0" latinLnBrk="0">
              <a:buFontTx/>
              <a:buNone/>
              <a:defRPr kumimoji="1" lang="ja-JP"/>
            </a:lvl4pPr>
            <a:lvl5pPr marL="1828800" indent="0" latinLnBrk="0">
              <a:buFontTx/>
              <a:buNone/>
              <a:defRPr kumimoji="1" lang="ja-JP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kumimoji="1" lang="ja-JP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 latinLnBrk="0">
              <a:defRPr kumimoji="1" lang="ja-JP">
                <a:solidFill>
                  <a:schemeClr val="tx2"/>
                </a:solidFill>
              </a:defRPr>
            </a:lvl2pPr>
            <a:lvl3pPr latinLnBrk="0">
              <a:defRPr kumimoji="1" lang="ja-JP">
                <a:solidFill>
                  <a:schemeClr val="tx2"/>
                </a:solidFill>
              </a:defRPr>
            </a:lvl3pPr>
            <a:lvl4pPr latinLnBrk="0">
              <a:defRPr kumimoji="1" lang="ja-JP">
                <a:solidFill>
                  <a:schemeClr val="tx2"/>
                </a:solidFill>
              </a:defRPr>
            </a:lvl4pPr>
            <a:lvl5pPr latinLnBrk="0">
              <a:defRPr kumimoji="1" lang="ja-JP">
                <a:solidFill>
                  <a:schemeClr val="tx2"/>
                </a:solidFill>
              </a:defRPr>
            </a:lvl5pPr>
            <a:lvl6pPr latinLnBrk="0">
              <a:defRPr kumimoji="1" lang="ja-JP">
                <a:solidFill>
                  <a:schemeClr val="tx2"/>
                </a:solidFill>
              </a:defRPr>
            </a:lvl6pPr>
            <a:lvl7pPr latinLnBrk="0">
              <a:defRPr kumimoji="1" lang="ja-JP">
                <a:solidFill>
                  <a:schemeClr val="tx2"/>
                </a:solidFill>
              </a:defRPr>
            </a:lvl7pPr>
            <a:lvl8pPr latinLnBrk="0">
              <a:defRPr kumimoji="1" lang="ja-JP">
                <a:solidFill>
                  <a:schemeClr val="tx2"/>
                </a:solidFill>
              </a:defRPr>
            </a:lvl8pPr>
            <a:lvl9pPr latinLnBrk="0">
              <a:defRPr kumimoji="1" lang="ja-JP">
                <a:solidFill>
                  <a:schemeClr val="tx2"/>
                </a:solidFill>
              </a:defRPr>
            </a:lvl9pPr>
          </a:lstStyle>
          <a:p>
            <a:pPr lvl="0"/>
            <a:r>
              <a:rPr kumimoji="1" lang="ja-JP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"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kumimoji="1" lang="ja-JP"/>
            </a:defPPr>
            <a:lvl1pPr lvl="0" latinLnBrk="0">
              <a:spcBef>
                <a:spcPct val="0"/>
              </a:spcBef>
              <a:buNone/>
              <a:defRPr kumimoji="1" lang="ja-JP"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 latinLnBrk="0">
              <a:defRPr kumimoji="1" lang="ja-JP">
                <a:solidFill>
                  <a:schemeClr val="tx2"/>
                </a:solidFill>
              </a:defRPr>
            </a:lvl2pPr>
            <a:lvl3pPr latinLnBrk="0">
              <a:defRPr kumimoji="1" lang="ja-JP">
                <a:solidFill>
                  <a:schemeClr val="tx2"/>
                </a:solidFill>
              </a:defRPr>
            </a:lvl3pPr>
            <a:lvl4pPr latinLnBrk="0">
              <a:defRPr kumimoji="1" lang="ja-JP">
                <a:solidFill>
                  <a:schemeClr val="tx2"/>
                </a:solidFill>
              </a:defRPr>
            </a:lvl4pPr>
            <a:lvl5pPr latinLnBrk="0">
              <a:defRPr kumimoji="1" lang="ja-JP">
                <a:solidFill>
                  <a:schemeClr val="tx2"/>
                </a:solidFill>
              </a:defRPr>
            </a:lvl5pPr>
            <a:lvl6pPr latinLnBrk="0">
              <a:defRPr kumimoji="1" lang="ja-JP">
                <a:solidFill>
                  <a:schemeClr val="tx2"/>
                </a:solidFill>
              </a:defRPr>
            </a:lvl6pPr>
            <a:lvl7pPr latinLnBrk="0">
              <a:defRPr kumimoji="1" lang="ja-JP">
                <a:solidFill>
                  <a:schemeClr val="tx2"/>
                </a:solidFill>
              </a:defRPr>
            </a:lvl7pPr>
            <a:lvl8pPr latinLnBrk="0">
              <a:defRPr kumimoji="1" lang="ja-JP">
                <a:solidFill>
                  <a:schemeClr val="tx2"/>
                </a:solidFill>
              </a:defRPr>
            </a:lvl8pPr>
            <a:lvl9pPr latinLnBrk="0">
              <a:defRPr kumimoji="1" lang="ja-JP">
                <a:solidFill>
                  <a:schemeClr val="tx2"/>
                </a:solidFill>
              </a:defRPr>
            </a:lvl9pPr>
          </a:lstStyle>
          <a:p>
            <a:pPr lvl="0"/>
            <a:r>
              <a:rPr kumimoji="1" lang="ja-JP" sz="8000">
                <a:solidFill>
                  <a:schemeClr val="accent1">
                    <a:lumMod val="60000"/>
                    <a:lumOff val="4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69739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または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 latinLnBrk="0">
              <a:defRPr kumimoji="1" lang="ja-JP" sz="4400" b="0" cap="none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  <p:sp>
        <p:nvSpPr>
          <p:cNvPr id="23" name="テキスト プレースホルダー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 latinLnBrk="0">
              <a:buFontTx/>
              <a:buNone/>
              <a:defRPr kumimoji="1" lang="ja-JP" sz="2400">
                <a:solidFill>
                  <a:schemeClr val="accent1"/>
                </a:solidFill>
              </a:defRPr>
            </a:lvl1pPr>
            <a:lvl2pPr marL="457200" indent="0" latinLnBrk="0">
              <a:buFontTx/>
              <a:buNone/>
              <a:defRPr kumimoji="1" lang="ja-JP"/>
            </a:lvl2pPr>
            <a:lvl3pPr marL="914400" indent="0" latinLnBrk="0">
              <a:buFontTx/>
              <a:buNone/>
              <a:defRPr kumimoji="1" lang="ja-JP"/>
            </a:lvl3pPr>
            <a:lvl4pPr marL="1371600" indent="0" latinLnBrk="0">
              <a:buFontTx/>
              <a:buNone/>
              <a:defRPr kumimoji="1" lang="ja-JP"/>
            </a:lvl4pPr>
            <a:lvl5pPr marL="1828800" indent="0" latinLnBrk="0">
              <a:buFontTx/>
              <a:buNone/>
              <a:defRPr kumimoji="1" lang="ja-JP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04312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15080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969749" y="609600"/>
            <a:ext cx="1305083" cy="5251451"/>
          </a:xfrm>
        </p:spPr>
        <p:txBody>
          <a:bodyPr vert="vert" anchor="ctr"/>
          <a:lstStyle/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77511" y="609600"/>
            <a:ext cx="7061989" cy="5251450"/>
          </a:xfrm>
        </p:spPr>
        <p:txBody>
          <a:bodyPr vert="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2916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latinLnBrk="0">
              <a:defRPr kumimoji="1" lang="ja-JP" sz="28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5628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2" y="2700868"/>
            <a:ext cx="8598907" cy="1826581"/>
          </a:xfrm>
        </p:spPr>
        <p:txBody>
          <a:bodyPr anchor="b">
            <a:normAutofit/>
          </a:bodyPr>
          <a:lstStyle>
            <a:lvl1pPr algn="l" latinLnBrk="0">
              <a:defRPr kumimoji="1" lang="ja-JP" sz="2800" b="0" cap="none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860400"/>
          </a:xfrm>
        </p:spPr>
        <p:txBody>
          <a:bodyPr anchor="t">
            <a:normAutofit/>
          </a:bodyPr>
          <a:lstStyle>
            <a:lvl1pPr marL="0" indent="0" algn="l" latinLnBrk="0">
              <a:buNone/>
              <a:defRPr kumimoji="1" lang="ja-JP"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47794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77511" y="2160589"/>
            <a:ext cx="4185125" cy="388077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91296" y="2160590"/>
            <a:ext cx="4185124" cy="38807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6876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kumimoji="1" lang="ja-JP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922" y="2160983"/>
            <a:ext cx="4186713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kumimoji="1" lang="ja-JP" sz="2000" b="0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75922" y="2737246"/>
            <a:ext cx="4186713" cy="3304117"/>
          </a:xfrm>
        </p:spPr>
        <p:txBody>
          <a:bodyPr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89709" y="2160983"/>
            <a:ext cx="4186708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kumimoji="1" lang="ja-JP" sz="2000" b="0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89710" y="2737246"/>
            <a:ext cx="4186707" cy="3304117"/>
          </a:xfrm>
        </p:spPr>
        <p:txBody>
          <a:bodyPr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35033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19516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8978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0" y="1498604"/>
            <a:ext cx="3855532" cy="1278466"/>
          </a:xfrm>
        </p:spPr>
        <p:txBody>
          <a:bodyPr anchor="b">
            <a:normAutofit/>
          </a:bodyPr>
          <a:lstStyle>
            <a:lvl1pPr latinLnBrk="0">
              <a:defRPr kumimoji="1" lang="ja-JP" sz="2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1701" y="514925"/>
            <a:ext cx="4514717" cy="5526437"/>
          </a:xfrm>
        </p:spPr>
        <p:txBody>
          <a:bodyPr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7510" y="2777069"/>
            <a:ext cx="3855532" cy="2584449"/>
          </a:xfrm>
        </p:spPr>
        <p:txBody>
          <a:bodyPr>
            <a:normAutofit/>
          </a:bodyPr>
          <a:lstStyle>
            <a:lvl1pPr marL="0" indent="0" latinLnBrk="0">
              <a:buNone/>
              <a:defRPr kumimoji="1" lang="ja-JP" sz="1400"/>
            </a:lvl1pPr>
            <a:lvl2pPr marL="457063" indent="0" latinLnBrk="0">
              <a:buNone/>
              <a:defRPr kumimoji="1" lang="ja-JP" sz="1400"/>
            </a:lvl2pPr>
            <a:lvl3pPr marL="914126" indent="0" latinLnBrk="0">
              <a:buNone/>
              <a:defRPr kumimoji="1" lang="ja-JP" sz="1200"/>
            </a:lvl3pPr>
            <a:lvl4pPr marL="1371189" indent="0" latinLnBrk="0">
              <a:buNone/>
              <a:defRPr kumimoji="1" lang="ja-JP" sz="1000"/>
            </a:lvl4pPr>
            <a:lvl5pPr marL="1828251" indent="0" latinLnBrk="0">
              <a:buNone/>
              <a:defRPr kumimoji="1" lang="ja-JP" sz="1000"/>
            </a:lvl5pPr>
            <a:lvl6pPr marL="2285314" indent="0" latinLnBrk="0">
              <a:buNone/>
              <a:defRPr kumimoji="1" lang="ja-JP" sz="1000"/>
            </a:lvl6pPr>
            <a:lvl7pPr marL="2742377" indent="0" latinLnBrk="0">
              <a:buNone/>
              <a:defRPr kumimoji="1" lang="ja-JP" sz="1000"/>
            </a:lvl7pPr>
            <a:lvl8pPr marL="3199440" indent="0" latinLnBrk="0">
              <a:buNone/>
              <a:defRPr kumimoji="1" lang="ja-JP" sz="1000"/>
            </a:lvl8pPr>
            <a:lvl9pPr marL="3656503" indent="0" latinLnBrk="0">
              <a:buNone/>
              <a:defRPr kumimoji="1" lang="ja-JP"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216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画像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 latinLnBrk="0">
              <a:defRPr kumimoji="1" lang="ja-JP" sz="2400"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画像プレースホルダー 2"/>
          <p:cNvSpPr>
            <a:spLocks noGrp="1" noChangeAspect="1"/>
          </p:cNvSpPr>
          <p:nvPr>
            <p:ph type="pic" idx="1"/>
          </p:nvPr>
        </p:nvSpPr>
        <p:spPr>
          <a:xfrm>
            <a:off x="677511" y="609600"/>
            <a:ext cx="8598907" cy="3845718"/>
          </a:xfrm>
        </p:spPr>
        <p:txBody>
          <a:bodyPr anchor="ctr">
            <a:normAutofit/>
          </a:bodyPr>
          <a:lstStyle>
            <a:lvl1pPr marL="0" indent="0" algn="ctr" latinLnBrk="0">
              <a:buNone/>
              <a:defRPr kumimoji="1" lang="ja-JP" sz="16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 latinLnBrk="0">
              <a:buNone/>
              <a:defRPr kumimoji="1" lang="ja-JP" sz="12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t>2025/12/23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29078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フリーフォーム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フリーフォーム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フリーフォーム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フリーフォーム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ja-JP" sz="18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1" lang="ja-JP" dirty="0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7511" y="2160590"/>
            <a:ext cx="859890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dirty="0"/>
              <a:t>マスター テキストのスタイルを編集するには、ここをクリック</a:t>
            </a:r>
          </a:p>
          <a:p>
            <a:pPr lvl="1"/>
            <a:r>
              <a:rPr kumimoji="1" lang="ja-JP" dirty="0"/>
              <a:t>第 2 レベル</a:t>
            </a:r>
          </a:p>
          <a:p>
            <a:pPr lvl="2"/>
            <a:r>
              <a:rPr kumimoji="1" lang="ja-JP" dirty="0"/>
              <a:t>第 3 レベル</a:t>
            </a:r>
          </a:p>
          <a:p>
            <a:pPr lvl="3"/>
            <a:r>
              <a:rPr kumimoji="1" lang="ja-JP" dirty="0"/>
              <a:t>第 4 レベル</a:t>
            </a:r>
          </a:p>
          <a:p>
            <a:pPr lvl="4"/>
            <a:r>
              <a:rPr kumimoji="1" lang="ja-JP" dirty="0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207010" y="6041363"/>
            <a:ext cx="91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en-US" altLang="ja-JP" dirty="0"/>
              <a:t>2012/11/14</a:t>
            </a:r>
            <a:endParaRPr lang="en-US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77511" y="6041363"/>
            <a:ext cx="62992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2901" y="6041363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EC7A5AD-5AEC-42D0-A3BE-F46B40576360}" type="slidenum">
              <a:rPr lang="en-US" altLang="ja-JP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1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lang="ja-JP" sz="2800" kern="1200">
          <a:solidFill>
            <a:schemeClr val="accent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eaLnBrk="1" latinLnBrk="0" hangingPunct="1">
        <a:defRPr kumimoji="1" lang="ja-JP">
          <a:solidFill>
            <a:schemeClr val="tx2"/>
          </a:solidFill>
        </a:defRPr>
      </a:lvl2pPr>
      <a:lvl3pPr eaLnBrk="1" latinLnBrk="0" hangingPunct="1">
        <a:defRPr kumimoji="1" lang="ja-JP">
          <a:solidFill>
            <a:schemeClr val="tx2"/>
          </a:solidFill>
        </a:defRPr>
      </a:lvl3pPr>
      <a:lvl4pPr eaLnBrk="1" latinLnBrk="0" hangingPunct="1">
        <a:defRPr kumimoji="1" lang="ja-JP">
          <a:solidFill>
            <a:schemeClr val="tx2"/>
          </a:solidFill>
        </a:defRPr>
      </a:lvl4pPr>
      <a:lvl5pPr eaLnBrk="1" latinLnBrk="0" hangingPunct="1">
        <a:defRPr kumimoji="1" lang="ja-JP">
          <a:solidFill>
            <a:schemeClr val="tx2"/>
          </a:solidFill>
        </a:defRPr>
      </a:lvl5pPr>
      <a:lvl6pPr eaLnBrk="1" latinLnBrk="0" hangingPunct="1">
        <a:defRPr kumimoji="1" lang="ja-JP">
          <a:solidFill>
            <a:schemeClr val="tx2"/>
          </a:solidFill>
        </a:defRPr>
      </a:lvl6pPr>
      <a:lvl7pPr eaLnBrk="1" latinLnBrk="0" hangingPunct="1">
        <a:defRPr kumimoji="1" lang="ja-JP">
          <a:solidFill>
            <a:schemeClr val="tx2"/>
          </a:solidFill>
        </a:defRPr>
      </a:lvl7pPr>
      <a:lvl8pPr eaLnBrk="1" latinLnBrk="0" hangingPunct="1">
        <a:defRPr kumimoji="1" lang="ja-JP">
          <a:solidFill>
            <a:schemeClr val="tx2"/>
          </a:solidFill>
        </a:defRPr>
      </a:lvl8pPr>
      <a:lvl9pPr eaLnBrk="1" latinLnBrk="0" hangingPunct="1">
        <a:defRPr kumimoji="1" lang="ja-JP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6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lang="ja-JP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6" name="長方形 8"/>
          <p:cNvSpPr>
            <a:spLocks noGrp="1" noChangeArrowheads="1"/>
          </p:cNvSpPr>
          <p:nvPr>
            <p:ph type="ctrTitle"/>
          </p:nvPr>
        </p:nvSpPr>
        <p:spPr>
          <a:xfrm>
            <a:off x="735468" y="2708376"/>
            <a:ext cx="8940407" cy="3407369"/>
          </a:xfrm>
        </p:spPr>
        <p:txBody>
          <a:bodyPr/>
          <a:lstStyle/>
          <a:p>
            <a:pPr algn="l"/>
            <a:r>
              <a:rPr lang="ja-JP" altLang="en-US" sz="4000" dirty="0"/>
              <a:t>・団体名：</a:t>
            </a:r>
            <a:br>
              <a:rPr lang="en-US" altLang="ja-JP" sz="4000" dirty="0"/>
            </a:br>
            <a:r>
              <a:rPr lang="ja-JP" altLang="en-US" sz="4000" dirty="0"/>
              <a:t>・事業名：</a:t>
            </a:r>
            <a:br>
              <a:rPr lang="en-US" altLang="ja-JP" sz="4000" dirty="0"/>
            </a:br>
            <a:r>
              <a:rPr lang="ja-JP" altLang="en-US" sz="4000" dirty="0"/>
              <a:t>・提案者：</a:t>
            </a:r>
            <a:br>
              <a:rPr lang="ja-JP" altLang="en-US" sz="4000" dirty="0"/>
            </a:br>
            <a:r>
              <a:rPr lang="ja-JP" altLang="en-US" sz="4000" dirty="0"/>
              <a:t>・提案日：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415C1A5-DA03-436C-9EA7-FC91255FB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337" y="1253994"/>
            <a:ext cx="10220416" cy="2908764"/>
          </a:xfrm>
        </p:spPr>
        <p:txBody>
          <a:bodyPr>
            <a:normAutofit/>
          </a:bodyPr>
          <a:lstStyle/>
          <a:p>
            <a:pPr algn="ctr"/>
            <a:r>
              <a:rPr lang="ja-JP" altLang="en-US" sz="4800" dirty="0"/>
              <a:t>協同労働個別プロジェクト検討会議</a:t>
            </a:r>
            <a:endParaRPr lang="en-US" altLang="ja-JP" sz="4800" dirty="0"/>
          </a:p>
          <a:p>
            <a:pPr algn="ctr"/>
            <a:r>
              <a:rPr lang="ja-JP" altLang="en-US" sz="4800" dirty="0"/>
              <a:t>補助金申請プレゼン用</a:t>
            </a:r>
            <a:endParaRPr lang="en-US" altLang="ja-JP" sz="4800" dirty="0"/>
          </a:p>
          <a:p>
            <a:pPr algn="ctr"/>
            <a:r>
              <a:rPr lang="ja-JP" altLang="en-US" sz="4800" dirty="0"/>
              <a:t>フォーマット（仮）</a:t>
            </a:r>
          </a:p>
        </p:txBody>
      </p:sp>
    </p:spTree>
    <p:extLst>
      <p:ext uri="{BB962C8B-B14F-4D97-AF65-F5344CB8AC3E}">
        <p14:creationId xmlns:p14="http://schemas.microsoft.com/office/powerpoint/2010/main" val="238795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609600"/>
            <a:ext cx="8598907" cy="745067"/>
          </a:xfrm>
        </p:spPr>
        <p:txBody>
          <a:bodyPr>
            <a:normAutofit fontScale="90000"/>
          </a:bodyPr>
          <a:lstStyle/>
          <a:p>
            <a:r>
              <a:rPr lang="ja-JP" altLang="en-US" sz="4400" dirty="0"/>
              <a:t>目次</a:t>
            </a:r>
            <a:endParaRPr kumimoji="1" lang="ja-JP" sz="4400" dirty="0"/>
          </a:p>
        </p:txBody>
      </p:sp>
      <p:sp>
        <p:nvSpPr>
          <p:cNvPr id="86019" name="長方形 3"/>
          <p:cNvSpPr>
            <a:spLocks noGrp="1" noChangeArrowheads="1"/>
          </p:cNvSpPr>
          <p:nvPr>
            <p:ph idx="1"/>
          </p:nvPr>
        </p:nvSpPr>
        <p:spPr>
          <a:xfrm>
            <a:off x="677511" y="1354668"/>
            <a:ext cx="8598907" cy="5130800"/>
          </a:xfrm>
        </p:spPr>
        <p:txBody>
          <a:bodyPr>
            <a:normAutofit/>
          </a:bodyPr>
          <a:lstStyle/>
          <a:p>
            <a:r>
              <a:rPr lang="ja-JP" altLang="en-US" sz="2800" dirty="0"/>
              <a:t>対象エリアの現状と課題、ターゲット</a:t>
            </a:r>
            <a:endParaRPr lang="en-US" altLang="ja-JP" sz="2800" dirty="0"/>
          </a:p>
          <a:p>
            <a:r>
              <a:rPr lang="ja-JP" altLang="en-US" sz="2800" dirty="0"/>
              <a:t>事業展開の主軸</a:t>
            </a:r>
            <a:endParaRPr lang="en-US" altLang="ja-JP" sz="2800" dirty="0"/>
          </a:p>
          <a:p>
            <a:r>
              <a:rPr lang="ja-JP" altLang="en-US" sz="2800" dirty="0"/>
              <a:t>サービス内容</a:t>
            </a:r>
            <a:r>
              <a:rPr lang="en-US" altLang="ja-JP" sz="2800" dirty="0"/>
              <a:t>(</a:t>
            </a:r>
            <a:r>
              <a:rPr lang="ja-JP" altLang="en-US" sz="2800" dirty="0"/>
              <a:t>単価</a:t>
            </a:r>
            <a:r>
              <a:rPr lang="en-US" altLang="ja-JP" sz="2800" dirty="0"/>
              <a:t>×</a:t>
            </a:r>
            <a:r>
              <a:rPr lang="ja-JP" altLang="en-US" sz="2800" dirty="0"/>
              <a:t>件数</a:t>
            </a:r>
            <a:r>
              <a:rPr lang="en-US" altLang="ja-JP" sz="2800" dirty="0"/>
              <a:t>)</a:t>
            </a:r>
          </a:p>
          <a:p>
            <a:r>
              <a:rPr lang="ja-JP" altLang="en-US" sz="2800" dirty="0"/>
              <a:t>事業計画・スケジュール</a:t>
            </a:r>
            <a:endParaRPr kumimoji="1" lang="ja-JP" sz="2800" dirty="0"/>
          </a:p>
          <a:p>
            <a:pPr lvl="1"/>
            <a:r>
              <a:rPr lang="ja-JP" altLang="en-US" sz="2400" dirty="0"/>
              <a:t>●●●●を展開</a:t>
            </a:r>
            <a:endParaRPr kumimoji="1" lang="ja-JP" sz="2400" dirty="0"/>
          </a:p>
          <a:p>
            <a:r>
              <a:rPr lang="ja-JP" altLang="en-US" sz="2800" dirty="0"/>
              <a:t>収支予算計画</a:t>
            </a:r>
            <a:endParaRPr kumimoji="1" lang="ja-JP" sz="2800" dirty="0"/>
          </a:p>
          <a:p>
            <a:pPr lvl="1"/>
            <a:r>
              <a:rPr lang="ja-JP" altLang="en-US" sz="2400" dirty="0"/>
              <a:t>●●で収入拡大</a:t>
            </a:r>
            <a:endParaRPr kumimoji="1" lang="ja-JP" sz="2400" dirty="0"/>
          </a:p>
          <a:p>
            <a:pPr lvl="1"/>
            <a:r>
              <a:rPr lang="ja-JP" altLang="en-US" sz="2400" dirty="0"/>
              <a:t>▲▲を活用して支出削減</a:t>
            </a:r>
            <a:endParaRPr kumimoji="1" lang="ja-JP" sz="2400" dirty="0"/>
          </a:p>
          <a:p>
            <a:r>
              <a:rPr lang="ja-JP" altLang="en-US" sz="2800" dirty="0"/>
              <a:t>参考にした既存の協同労働団体</a:t>
            </a:r>
            <a:endParaRPr kumimoji="1" lang="en-US" altLang="ja-JP" sz="2800" dirty="0"/>
          </a:p>
          <a:p>
            <a:pPr marL="0" indent="0">
              <a:buNone/>
            </a:pPr>
            <a:endParaRPr kumimoji="1" lang="ja-JP" sz="2800" dirty="0"/>
          </a:p>
        </p:txBody>
      </p:sp>
    </p:spTree>
    <p:extLst>
      <p:ext uri="{BB962C8B-B14F-4D97-AF65-F5344CB8AC3E}">
        <p14:creationId xmlns:p14="http://schemas.microsoft.com/office/powerpoint/2010/main" val="145056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長方形 2"/>
          <p:cNvSpPr>
            <a:spLocks noGrp="1" noChangeArrowheads="1"/>
          </p:cNvSpPr>
          <p:nvPr>
            <p:ph type="title"/>
          </p:nvPr>
        </p:nvSpPr>
        <p:spPr>
          <a:xfrm>
            <a:off x="563182" y="326187"/>
            <a:ext cx="8598907" cy="694267"/>
          </a:xfrm>
        </p:spPr>
        <p:txBody>
          <a:bodyPr>
            <a:normAutofit fontScale="90000"/>
          </a:bodyPr>
          <a:lstStyle/>
          <a:p>
            <a:r>
              <a:rPr lang="ja-JP" altLang="en-US" sz="4000" b="1" dirty="0"/>
              <a:t>対象エリアの現状と課題、ターゲット</a:t>
            </a:r>
          </a:p>
        </p:txBody>
      </p:sp>
      <p:sp>
        <p:nvSpPr>
          <p:cNvPr id="92164" name="長方形 4"/>
          <p:cNvSpPr>
            <a:spLocks noGrp="1" noChangeArrowheads="1"/>
          </p:cNvSpPr>
          <p:nvPr>
            <p:ph sz="half" idx="1"/>
          </p:nvPr>
        </p:nvSpPr>
        <p:spPr>
          <a:xfrm>
            <a:off x="563181" y="2213813"/>
            <a:ext cx="4185125" cy="1278250"/>
          </a:xfrm>
        </p:spPr>
        <p:txBody>
          <a:bodyPr>
            <a:normAutofit/>
          </a:bodyPr>
          <a:lstStyle/>
          <a:p>
            <a:r>
              <a:rPr lang="ja-JP" altLang="en-US" sz="2000" dirty="0"/>
              <a:t>地域内の人口：●●人</a:t>
            </a:r>
            <a:endParaRPr lang="en-US" altLang="ja-JP" sz="2000" dirty="0"/>
          </a:p>
          <a:p>
            <a:r>
              <a:rPr lang="ja-JP" altLang="en-US" sz="2000" dirty="0"/>
              <a:t>高齢者：●●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子育て世帯： ●● </a:t>
            </a:r>
            <a:r>
              <a:rPr lang="en-US" altLang="ja-JP" sz="2000" dirty="0"/>
              <a:t>%</a:t>
            </a:r>
          </a:p>
        </p:txBody>
      </p:sp>
      <p:sp>
        <p:nvSpPr>
          <p:cNvPr id="92165" name="長方形 5"/>
          <p:cNvSpPr>
            <a:spLocks noGrp="1" noChangeArrowheads="1"/>
          </p:cNvSpPr>
          <p:nvPr>
            <p:ph sz="half" idx="2"/>
          </p:nvPr>
        </p:nvSpPr>
        <p:spPr>
          <a:xfrm>
            <a:off x="5720854" y="4850034"/>
            <a:ext cx="2549816" cy="306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0000"/>
                </a:solidFill>
                <a:latin typeface="+mn-ea"/>
                <a:ea typeface="+mn-ea"/>
              </a:rPr>
              <a:t>・円グラフで構成比を視覚化</a:t>
            </a:r>
          </a:p>
          <a:p>
            <a:pPr lvl="1"/>
            <a:endParaRPr kumimoji="1" lang="ja-JP" sz="1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9F4B20-4F37-518E-8565-FAFE0312B61F}"/>
              </a:ext>
            </a:extLst>
          </p:cNvPr>
          <p:cNvSpPr txBox="1"/>
          <p:nvPr/>
        </p:nvSpPr>
        <p:spPr>
          <a:xfrm>
            <a:off x="8043334" y="1098579"/>
            <a:ext cx="4148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</a:rPr>
              <a:t>・地図にて地区を表示</a:t>
            </a:r>
          </a:p>
        </p:txBody>
      </p:sp>
      <p:sp>
        <p:nvSpPr>
          <p:cNvPr id="7" name="長方形 3">
            <a:extLst>
              <a:ext uri="{FF2B5EF4-FFF2-40B4-BE49-F238E27FC236}">
                <a16:creationId xmlns:a16="http://schemas.microsoft.com/office/drawing/2014/main" id="{80A5913B-9FD6-4D00-A26C-93DE72BCE9DB}"/>
              </a:ext>
            </a:extLst>
          </p:cNvPr>
          <p:cNvSpPr txBox="1">
            <a:spLocks noChangeArrowheads="1"/>
          </p:cNvSpPr>
          <p:nvPr/>
        </p:nvSpPr>
        <p:spPr>
          <a:xfrm>
            <a:off x="448852" y="5430922"/>
            <a:ext cx="8598907" cy="1493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地域の現状と課題：高齢化、孤立、外国人住民の支援不足　など</a:t>
            </a:r>
          </a:p>
          <a:p>
            <a:r>
              <a:rPr lang="ja-JP" altLang="en-US" sz="2000" dirty="0"/>
              <a:t>事業の必要性：地域のつながり強化、生活支援の充実　など</a:t>
            </a:r>
          </a:p>
          <a:p>
            <a:r>
              <a:rPr lang="ja-JP" altLang="en-US" sz="2000" dirty="0"/>
              <a:t>補助金活用による効果：持続可能な○○の支援体制の構築</a:t>
            </a:r>
          </a:p>
          <a:p>
            <a:endParaRPr lang="ja-JP" altLang="en-US" sz="2000" dirty="0"/>
          </a:p>
        </p:txBody>
      </p:sp>
      <p:sp>
        <p:nvSpPr>
          <p:cNvPr id="8" name="長方形 3">
            <a:extLst>
              <a:ext uri="{FF2B5EF4-FFF2-40B4-BE49-F238E27FC236}">
                <a16:creationId xmlns:a16="http://schemas.microsoft.com/office/drawing/2014/main" id="{B6089175-4955-43F8-A9DF-08089F485F67}"/>
              </a:ext>
            </a:extLst>
          </p:cNvPr>
          <p:cNvSpPr txBox="1">
            <a:spLocks noChangeArrowheads="1"/>
          </p:cNvSpPr>
          <p:nvPr/>
        </p:nvSpPr>
        <p:spPr>
          <a:xfrm>
            <a:off x="563181" y="1207974"/>
            <a:ext cx="8598907" cy="976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実施場所：広島市〇〇区〇〇地区</a:t>
            </a:r>
          </a:p>
          <a:p>
            <a:r>
              <a:rPr lang="ja-JP" altLang="en-US" sz="2000" dirty="0"/>
              <a:t>地域特性：〇〇と○○が特徴で、○○○がある　など</a:t>
            </a:r>
          </a:p>
        </p:txBody>
      </p:sp>
      <p:pic>
        <p:nvPicPr>
          <p:cNvPr id="4" name="図 3" descr="マップ&#10;&#10;自動的に生成された説明">
            <a:extLst>
              <a:ext uri="{FF2B5EF4-FFF2-40B4-BE49-F238E27FC236}">
                <a16:creationId xmlns:a16="http://schemas.microsoft.com/office/drawing/2014/main" id="{51537B91-8BDE-E8EE-B3E2-FCEF8FFBE3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99" b="23380"/>
          <a:stretch/>
        </p:blipFill>
        <p:spPr>
          <a:xfrm>
            <a:off x="8191792" y="1372370"/>
            <a:ext cx="3704103" cy="5040934"/>
          </a:xfrm>
          <a:prstGeom prst="rect">
            <a:avLst/>
          </a:prstGeom>
        </p:spPr>
      </p:pic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63D07ECE-A70F-983C-FB41-571243D0FD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4549662"/>
              </p:ext>
            </p:extLst>
          </p:nvPr>
        </p:nvGraphicFramePr>
        <p:xfrm>
          <a:off x="4263364" y="2371920"/>
          <a:ext cx="3704103" cy="293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楕円 1">
            <a:extLst>
              <a:ext uri="{FF2B5EF4-FFF2-40B4-BE49-F238E27FC236}">
                <a16:creationId xmlns:a16="http://schemas.microsoft.com/office/drawing/2014/main" id="{393C5D2C-D169-1AC0-F077-7BD7EAAF59EC}"/>
              </a:ext>
            </a:extLst>
          </p:cNvPr>
          <p:cNvSpPr/>
          <p:nvPr/>
        </p:nvSpPr>
        <p:spPr>
          <a:xfrm>
            <a:off x="8191792" y="1559890"/>
            <a:ext cx="2870915" cy="29382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ｒ</a:t>
            </a:r>
          </a:p>
        </p:txBody>
      </p:sp>
    </p:spTree>
    <p:extLst>
      <p:ext uri="{BB962C8B-B14F-4D97-AF65-F5344CB8AC3E}">
        <p14:creationId xmlns:p14="http://schemas.microsoft.com/office/powerpoint/2010/main" val="2217101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321733"/>
            <a:ext cx="8598907" cy="897467"/>
          </a:xfrm>
        </p:spPr>
        <p:txBody>
          <a:bodyPr>
            <a:normAutofit/>
          </a:bodyPr>
          <a:lstStyle/>
          <a:p>
            <a:r>
              <a:rPr lang="ja-JP" altLang="en-US" sz="4000" b="1" dirty="0"/>
              <a:t>事業展開の主軸</a:t>
            </a:r>
          </a:p>
        </p:txBody>
      </p:sp>
      <p:sp>
        <p:nvSpPr>
          <p:cNvPr id="97283" name="長方形 3"/>
          <p:cNvSpPr>
            <a:spLocks noGrp="1" noChangeArrowheads="1"/>
          </p:cNvSpPr>
          <p:nvPr>
            <p:ph idx="1"/>
          </p:nvPr>
        </p:nvSpPr>
        <p:spPr>
          <a:xfrm>
            <a:off x="677510" y="1559456"/>
            <a:ext cx="10413823" cy="3402009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2800" dirty="0"/>
              <a:t>主軸活動：地域の困りごと支援、イベント開催　など</a:t>
            </a:r>
            <a:endParaRPr lang="en-US" altLang="ja-JP" sz="2800" dirty="0"/>
          </a:p>
          <a:p>
            <a:r>
              <a:rPr lang="ja-JP" altLang="en-US" sz="2800" dirty="0"/>
              <a:t>競合分析：同地区内で同様のサービスを行う競合の有無と内容</a:t>
            </a:r>
          </a:p>
          <a:p>
            <a:r>
              <a:rPr lang="ja-JP" altLang="en-US" sz="2800" dirty="0"/>
              <a:t>差別化ポイント：○○と○○を重視することで、差別化を行う</a:t>
            </a:r>
          </a:p>
          <a:p>
            <a:r>
              <a:rPr lang="ja-JP" altLang="en-US" sz="2800" dirty="0"/>
              <a:t>将来的展望：○○のサービスを他地域へ展開、行政連携　など</a:t>
            </a:r>
            <a:endParaRPr lang="en-US" altLang="ja-JP" sz="2800" dirty="0"/>
          </a:p>
          <a:p>
            <a:r>
              <a:rPr lang="ja-JP" altLang="en-US" sz="2800" dirty="0"/>
              <a:t>地域貢献内容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   ▶公益性：○○を提供することで、市民の○○に関する満足度アップ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 ▶波及性：○○と連携することで、今後活動範囲を○○まで拡大可</a:t>
            </a:r>
            <a:endParaRPr lang="en-US" altLang="ja-JP" sz="2800" dirty="0"/>
          </a:p>
          <a:p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1110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321733"/>
            <a:ext cx="8598907" cy="897467"/>
          </a:xfrm>
        </p:spPr>
        <p:txBody>
          <a:bodyPr>
            <a:normAutofit/>
          </a:bodyPr>
          <a:lstStyle/>
          <a:p>
            <a:r>
              <a:rPr lang="ja-JP" altLang="en-US" sz="4000" b="1" dirty="0"/>
              <a:t>サービス内容</a:t>
            </a:r>
            <a:r>
              <a:rPr lang="en-US" altLang="ja-JP" sz="4000" b="1" dirty="0"/>
              <a:t>(</a:t>
            </a:r>
            <a:r>
              <a:rPr lang="ja-JP" altLang="en-US" sz="4000" b="1" dirty="0"/>
              <a:t>単価 </a:t>
            </a:r>
            <a:r>
              <a:rPr lang="en-US" altLang="ja-JP" sz="4000" b="1" dirty="0"/>
              <a:t>× </a:t>
            </a:r>
            <a:r>
              <a:rPr lang="ja-JP" altLang="en-US" sz="4000" b="1" dirty="0"/>
              <a:t>件数</a:t>
            </a:r>
            <a:r>
              <a:rPr lang="en-US" altLang="ja-JP" sz="4000" b="1" dirty="0"/>
              <a:t>)</a:t>
            </a:r>
            <a:endParaRPr lang="ja-JP" altLang="en-US" sz="4000" b="1" dirty="0"/>
          </a:p>
        </p:txBody>
      </p:sp>
      <p:sp>
        <p:nvSpPr>
          <p:cNvPr id="97283" name="長方形 3"/>
          <p:cNvSpPr>
            <a:spLocks noGrp="1" noChangeArrowheads="1"/>
          </p:cNvSpPr>
          <p:nvPr>
            <p:ph idx="1"/>
          </p:nvPr>
        </p:nvSpPr>
        <p:spPr>
          <a:xfrm>
            <a:off x="677511" y="1339324"/>
            <a:ext cx="8598907" cy="2089676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サービス単価：</a:t>
            </a:r>
            <a:r>
              <a:rPr lang="en-US" altLang="ja-JP" sz="2400" dirty="0"/>
              <a:t>1</a:t>
            </a:r>
            <a:r>
              <a:rPr lang="ja-JP" altLang="en-US" sz="2400" dirty="0"/>
              <a:t>回あたり </a:t>
            </a:r>
            <a:r>
              <a:rPr lang="en-US" altLang="ja-JP" sz="2400" dirty="0"/>
              <a:t>1,500</a:t>
            </a:r>
            <a:r>
              <a:rPr lang="ja-JP" altLang="en-US" sz="2400" dirty="0"/>
              <a:t>円</a:t>
            </a:r>
          </a:p>
          <a:p>
            <a:r>
              <a:rPr lang="ja-JP" altLang="en-US" sz="2400" dirty="0"/>
              <a:t>実施件数：年間 </a:t>
            </a:r>
            <a:r>
              <a:rPr lang="en-US" altLang="ja-JP" sz="2400" dirty="0"/>
              <a:t>120</a:t>
            </a:r>
            <a:r>
              <a:rPr lang="ja-JP" altLang="en-US" sz="2400" dirty="0"/>
              <a:t>件</a:t>
            </a:r>
          </a:p>
          <a:p>
            <a:r>
              <a:rPr lang="ja-JP" altLang="en-US" sz="2400" dirty="0"/>
              <a:t>合計金額：</a:t>
            </a:r>
            <a:r>
              <a:rPr lang="en-US" altLang="ja-JP" sz="2400" dirty="0"/>
              <a:t>500,000</a:t>
            </a:r>
            <a:r>
              <a:rPr lang="ja-JP" altLang="en-US" sz="2400" dirty="0"/>
              <a:t>円／年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57147D-E081-4F6E-97C8-654C04A06070}"/>
              </a:ext>
            </a:extLst>
          </p:cNvPr>
          <p:cNvSpPr txBox="1"/>
          <p:nvPr/>
        </p:nvSpPr>
        <p:spPr>
          <a:xfrm>
            <a:off x="5985934" y="2714776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表形式で単価と件数を整理</a:t>
            </a:r>
          </a:p>
          <a:p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コンテンツ プレースホルダー 2">
            <a:extLst>
              <a:ext uri="{FF2B5EF4-FFF2-40B4-BE49-F238E27FC236}">
                <a16:creationId xmlns:a16="http://schemas.microsoft.com/office/drawing/2014/main" id="{7B31D321-5261-42CB-B957-E15D1A943D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865615"/>
              </p:ext>
            </p:extLst>
          </p:nvPr>
        </p:nvGraphicFramePr>
        <p:xfrm>
          <a:off x="677510" y="3158066"/>
          <a:ext cx="8621450" cy="2998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157">
                  <a:extLst>
                    <a:ext uri="{9D8B030D-6E8A-4147-A177-3AD203B41FA5}">
                      <a16:colId xmlns:a16="http://schemas.microsoft.com/office/drawing/2014/main" val="4153037842"/>
                    </a:ext>
                  </a:extLst>
                </a:gridCol>
                <a:gridCol w="1109133">
                  <a:extLst>
                    <a:ext uri="{9D8B030D-6E8A-4147-A177-3AD203B41FA5}">
                      <a16:colId xmlns:a16="http://schemas.microsoft.com/office/drawing/2014/main" val="162050903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1344763"/>
                    </a:ext>
                  </a:extLst>
                </a:gridCol>
                <a:gridCol w="1388533">
                  <a:extLst>
                    <a:ext uri="{9D8B030D-6E8A-4147-A177-3AD203B41FA5}">
                      <a16:colId xmlns:a16="http://schemas.microsoft.com/office/drawing/2014/main" val="600809145"/>
                    </a:ext>
                  </a:extLst>
                </a:gridCol>
                <a:gridCol w="3287627">
                  <a:extLst>
                    <a:ext uri="{9D8B030D-6E8A-4147-A177-3AD203B41FA5}">
                      <a16:colId xmlns:a16="http://schemas.microsoft.com/office/drawing/2014/main" val="41451641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サービス内容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単価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件数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備考（件数の根拠等）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215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草刈り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1,500</a:t>
                      </a:r>
                      <a:r>
                        <a:rPr lang="ja-JP" altLang="en-US" sz="1800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50</a:t>
                      </a:r>
                      <a:endParaRPr lang="ja-JP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75,000</a:t>
                      </a:r>
                      <a:r>
                        <a:rPr lang="ja-JP" altLang="en-US" sz="1800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8730027"/>
                  </a:ext>
                </a:extLst>
              </a:tr>
              <a:tr h="171027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農業支援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1789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ごみ出し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7505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包丁研ぎ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498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病院付添サービス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003028"/>
                  </a:ext>
                </a:extLst>
              </a:tr>
              <a:tr h="413174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室内掃除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/>
                        <a:t>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99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120</a:t>
                      </a:r>
                      <a:endParaRPr lang="ja-JP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500,000</a:t>
                      </a:r>
                      <a:r>
                        <a:rPr lang="ja-JP" altLang="en-US" sz="1800" dirty="0"/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6789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47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372534"/>
            <a:ext cx="8598907" cy="609600"/>
          </a:xfrm>
        </p:spPr>
        <p:txBody>
          <a:bodyPr>
            <a:normAutofit fontScale="90000"/>
          </a:bodyPr>
          <a:lstStyle/>
          <a:p>
            <a:r>
              <a:rPr lang="ja-JP" altLang="en-US" sz="3600" b="1" dirty="0"/>
              <a:t>３か年の事業計画</a:t>
            </a:r>
          </a:p>
        </p:txBody>
      </p:sp>
      <p:graphicFrame>
        <p:nvGraphicFramePr>
          <p:cNvPr id="3" name="コンテンツ プレースホルダー 2">
            <a:extLst>
              <a:ext uri="{FF2B5EF4-FFF2-40B4-BE49-F238E27FC236}">
                <a16:creationId xmlns:a16="http://schemas.microsoft.com/office/drawing/2014/main" id="{F47C306C-959F-4FB5-B835-1CC9F07480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714887"/>
              </p:ext>
            </p:extLst>
          </p:nvPr>
        </p:nvGraphicFramePr>
        <p:xfrm>
          <a:off x="677511" y="1285267"/>
          <a:ext cx="8598907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576">
                  <a:extLst>
                    <a:ext uri="{9D8B030D-6E8A-4147-A177-3AD203B41FA5}">
                      <a16:colId xmlns:a16="http://schemas.microsoft.com/office/drawing/2014/main" val="4153037842"/>
                    </a:ext>
                  </a:extLst>
                </a:gridCol>
                <a:gridCol w="3231889">
                  <a:extLst>
                    <a:ext uri="{9D8B030D-6E8A-4147-A177-3AD203B41FA5}">
                      <a16:colId xmlns:a16="http://schemas.microsoft.com/office/drawing/2014/main" val="1620509030"/>
                    </a:ext>
                  </a:extLst>
                </a:gridCol>
                <a:gridCol w="3753442">
                  <a:extLst>
                    <a:ext uri="{9D8B030D-6E8A-4147-A177-3AD203B41FA5}">
                      <a16:colId xmlns:a16="http://schemas.microsoft.com/office/drawing/2014/main" val="6008091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年度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主な活動内容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期待される成果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215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sz="1800"/>
                        <a:t>1</a:t>
                      </a:r>
                      <a:r>
                        <a:rPr lang="ja-JP" altLang="en-US" sz="1800"/>
                        <a:t>年目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主軸事業実施、顧客開拓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事業基盤確立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873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sz="1800"/>
                        <a:t>2</a:t>
                      </a:r>
                      <a:r>
                        <a:rPr lang="ja-JP" altLang="en-US" sz="1800"/>
                        <a:t>年目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顧客開拓サービス改善、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新規顧客増加、サービス品質向上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1789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sz="1800" dirty="0"/>
                        <a:t>3</a:t>
                      </a:r>
                      <a:r>
                        <a:rPr lang="ja-JP" altLang="en-US" sz="1800" dirty="0"/>
                        <a:t>年目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事業モデル確立、エリア拡大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安定収入、広域展開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7505217"/>
                  </a:ext>
                </a:extLst>
              </a:tr>
            </a:tbl>
          </a:graphicData>
        </a:graphic>
      </p:graphicFrame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41ED001-F94F-4F36-AD8A-EA1BCD1017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585348"/>
              </p:ext>
            </p:extLst>
          </p:nvPr>
        </p:nvGraphicFramePr>
        <p:xfrm>
          <a:off x="931512" y="3687763"/>
          <a:ext cx="7264222" cy="3170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E95A1B21-7E45-44DE-9CDC-909E9059B8F6}"/>
              </a:ext>
            </a:extLst>
          </p:cNvPr>
          <p:cNvSpPr txBox="1">
            <a:spLocks/>
          </p:cNvSpPr>
          <p:nvPr/>
        </p:nvSpPr>
        <p:spPr>
          <a:xfrm>
            <a:off x="863777" y="3170237"/>
            <a:ext cx="2878489" cy="5720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lang="ja-JP" sz="2800" kern="12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eaLnBrk="1" latinLnBrk="0" hangingPunct="1">
              <a:defRPr kumimoji="1" lang="ja-JP">
                <a:solidFill>
                  <a:schemeClr val="tx2"/>
                </a:solidFill>
              </a:defRPr>
            </a:lvl2pPr>
            <a:lvl3pPr eaLnBrk="1" latinLnBrk="0" hangingPunct="1">
              <a:defRPr kumimoji="1" lang="ja-JP">
                <a:solidFill>
                  <a:schemeClr val="tx2"/>
                </a:solidFill>
              </a:defRPr>
            </a:lvl3pPr>
            <a:lvl4pPr eaLnBrk="1" latinLnBrk="0" hangingPunct="1">
              <a:defRPr kumimoji="1" lang="ja-JP">
                <a:solidFill>
                  <a:schemeClr val="tx2"/>
                </a:solidFill>
              </a:defRPr>
            </a:lvl4pPr>
            <a:lvl5pPr eaLnBrk="1" latinLnBrk="0" hangingPunct="1">
              <a:defRPr kumimoji="1" lang="ja-JP">
                <a:solidFill>
                  <a:schemeClr val="tx2"/>
                </a:solidFill>
              </a:defRPr>
            </a:lvl5pPr>
            <a:lvl6pPr eaLnBrk="1" latinLnBrk="0" hangingPunct="1">
              <a:defRPr kumimoji="1" lang="ja-JP">
                <a:solidFill>
                  <a:schemeClr val="tx2"/>
                </a:solidFill>
              </a:defRPr>
            </a:lvl6pPr>
            <a:lvl7pPr eaLnBrk="1" latinLnBrk="0" hangingPunct="1">
              <a:defRPr kumimoji="1" lang="ja-JP">
                <a:solidFill>
                  <a:schemeClr val="tx2"/>
                </a:solidFill>
              </a:defRPr>
            </a:lvl7pPr>
            <a:lvl8pPr eaLnBrk="1" latinLnBrk="0" hangingPunct="1">
              <a:defRPr kumimoji="1" lang="ja-JP">
                <a:solidFill>
                  <a:schemeClr val="tx2"/>
                </a:solidFill>
              </a:defRPr>
            </a:lvl8pPr>
            <a:lvl9pPr eaLnBrk="1" latinLnBrk="0" hangingPunct="1">
              <a:defRPr kumimoji="1" lang="ja-JP">
                <a:solidFill>
                  <a:schemeClr val="tx2"/>
                </a:solidFill>
              </a:defRPr>
            </a:lvl9pPr>
          </a:lstStyle>
          <a:p>
            <a:r>
              <a:rPr lang="ja-JP" altLang="en-US" dirty="0"/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3807692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372534"/>
            <a:ext cx="8598907" cy="609600"/>
          </a:xfrm>
        </p:spPr>
        <p:txBody>
          <a:bodyPr>
            <a:normAutofit fontScale="90000"/>
          </a:bodyPr>
          <a:lstStyle/>
          <a:p>
            <a:r>
              <a:rPr lang="ja-JP" altLang="en-US" b="1" dirty="0"/>
              <a:t>３か年の収支計画</a:t>
            </a:r>
            <a:br>
              <a:rPr lang="ja-JP" altLang="en-US" b="1" dirty="0"/>
            </a:br>
            <a:endParaRPr lang="ja-JP" altLang="en-US" b="1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72AC2-C4A2-475A-958F-E145A8B43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78" y="1141152"/>
            <a:ext cx="8598907" cy="1767943"/>
          </a:xfrm>
        </p:spPr>
        <p:txBody>
          <a:bodyPr>
            <a:normAutofit/>
          </a:bodyPr>
          <a:lstStyle/>
          <a:p>
            <a:r>
              <a:rPr lang="en-US" altLang="ja-JP" sz="2800" b="1" dirty="0"/>
              <a:t>1</a:t>
            </a:r>
            <a:r>
              <a:rPr lang="ja-JP" altLang="en-US" sz="2800" b="1" dirty="0"/>
              <a:t>年目</a:t>
            </a:r>
            <a:r>
              <a:rPr lang="ja-JP" altLang="en-US" sz="2800" dirty="0"/>
              <a:t>：収入 </a:t>
            </a:r>
            <a:r>
              <a:rPr lang="en-US" altLang="ja-JP" sz="2800" dirty="0"/>
              <a:t>500</a:t>
            </a:r>
            <a:r>
              <a:rPr lang="ja-JP" altLang="en-US" sz="2800" dirty="0"/>
              <a:t>千円 　／ 支出 </a:t>
            </a:r>
            <a:r>
              <a:rPr lang="en-US" altLang="ja-JP" sz="2800" dirty="0"/>
              <a:t>4</a:t>
            </a:r>
            <a:r>
              <a:rPr lang="ja-JP" altLang="en-US" sz="2800" dirty="0"/>
              <a:t>０</a:t>
            </a:r>
            <a:r>
              <a:rPr lang="en-US" altLang="ja-JP" sz="2800" dirty="0"/>
              <a:t>0</a:t>
            </a:r>
            <a:r>
              <a:rPr lang="ja-JP" altLang="en-US" sz="2800" dirty="0"/>
              <a:t>千円</a:t>
            </a:r>
          </a:p>
          <a:p>
            <a:r>
              <a:rPr lang="en-US" altLang="ja-JP" sz="2800" b="1" dirty="0"/>
              <a:t>2</a:t>
            </a:r>
            <a:r>
              <a:rPr lang="ja-JP" altLang="en-US" sz="2800" b="1" dirty="0"/>
              <a:t>年目</a:t>
            </a:r>
            <a:r>
              <a:rPr lang="ja-JP" altLang="en-US" sz="2800" dirty="0"/>
              <a:t>：収入 </a:t>
            </a:r>
            <a:r>
              <a:rPr lang="en-US" altLang="ja-JP" sz="2800" dirty="0"/>
              <a:t>750</a:t>
            </a:r>
            <a:r>
              <a:rPr lang="ja-JP" altLang="en-US" sz="2800" dirty="0"/>
              <a:t>千円 　／ 支出 </a:t>
            </a:r>
            <a:r>
              <a:rPr lang="en-US" altLang="ja-JP" sz="2800" dirty="0"/>
              <a:t>500</a:t>
            </a:r>
            <a:r>
              <a:rPr lang="ja-JP" altLang="en-US" sz="2800" dirty="0"/>
              <a:t>千円</a:t>
            </a:r>
          </a:p>
          <a:p>
            <a:r>
              <a:rPr lang="en-US" altLang="ja-JP" sz="2800" b="1" dirty="0"/>
              <a:t>3</a:t>
            </a:r>
            <a:r>
              <a:rPr lang="ja-JP" altLang="en-US" sz="2800" b="1" dirty="0"/>
              <a:t>年目</a:t>
            </a:r>
            <a:r>
              <a:rPr lang="ja-JP" altLang="en-US" sz="2800" dirty="0"/>
              <a:t>：収入 </a:t>
            </a:r>
            <a:r>
              <a:rPr lang="en-US" altLang="ja-JP" sz="2800" dirty="0"/>
              <a:t>1,000</a:t>
            </a:r>
            <a:r>
              <a:rPr lang="ja-JP" altLang="en-US" sz="2800" dirty="0"/>
              <a:t>千円 ／ 支出 </a:t>
            </a:r>
            <a:r>
              <a:rPr lang="en-US" altLang="ja-JP" sz="2800" dirty="0"/>
              <a:t>800</a:t>
            </a:r>
            <a:r>
              <a:rPr lang="ja-JP" altLang="en-US" sz="2800" dirty="0"/>
              <a:t>千円</a:t>
            </a:r>
          </a:p>
          <a:p>
            <a:endParaRPr lang="ja-JP" altLang="en-US" sz="2800" dirty="0"/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CD3D3392-FCDA-D57A-851B-B1DCB2460B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8546857"/>
              </p:ext>
            </p:extLst>
          </p:nvPr>
        </p:nvGraphicFramePr>
        <p:xfrm>
          <a:off x="1577595" y="2909095"/>
          <a:ext cx="6082661" cy="410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524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609600"/>
            <a:ext cx="8598907" cy="694267"/>
          </a:xfrm>
        </p:spPr>
        <p:txBody>
          <a:bodyPr>
            <a:normAutofit fontScale="90000"/>
          </a:bodyPr>
          <a:lstStyle/>
          <a:p>
            <a:r>
              <a:rPr lang="ja-JP" altLang="en-US" sz="4000" b="1" dirty="0"/>
              <a:t>参考にした団体①　　久地集まろう会</a:t>
            </a:r>
          </a:p>
        </p:txBody>
      </p:sp>
      <p:sp>
        <p:nvSpPr>
          <p:cNvPr id="9" name="長方形 4">
            <a:extLst>
              <a:ext uri="{FF2B5EF4-FFF2-40B4-BE49-F238E27FC236}">
                <a16:creationId xmlns:a16="http://schemas.microsoft.com/office/drawing/2014/main" id="{C6924C46-C6C2-46BF-8DC3-48FBB0CA903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61581" y="2874212"/>
            <a:ext cx="4185125" cy="3374187"/>
          </a:xfrm>
        </p:spPr>
        <p:txBody>
          <a:bodyPr>
            <a:normAutofit/>
          </a:bodyPr>
          <a:lstStyle/>
          <a:p>
            <a:r>
              <a:rPr lang="ja-JP" altLang="en-US" sz="2000" dirty="0"/>
              <a:t>地域内の人口：●●人</a:t>
            </a:r>
            <a:endParaRPr lang="en-US" altLang="ja-JP" sz="2000" dirty="0"/>
          </a:p>
          <a:p>
            <a:r>
              <a:rPr lang="ja-JP" altLang="en-US" sz="2000" dirty="0"/>
              <a:t>高齢者：●●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子育て世帯： ●● 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外国人住民： ●● 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成功事例</a:t>
            </a:r>
            <a:endParaRPr lang="en-US" altLang="ja-JP" sz="2000" dirty="0"/>
          </a:p>
        </p:txBody>
      </p:sp>
      <p:sp>
        <p:nvSpPr>
          <p:cNvPr id="12" name="長方形 3">
            <a:extLst>
              <a:ext uri="{FF2B5EF4-FFF2-40B4-BE49-F238E27FC236}">
                <a16:creationId xmlns:a16="http://schemas.microsoft.com/office/drawing/2014/main" id="{A51C483A-6E99-46A3-B000-A91979BA0F1C}"/>
              </a:ext>
            </a:extLst>
          </p:cNvPr>
          <p:cNvSpPr txBox="1">
            <a:spLocks noChangeArrowheads="1"/>
          </p:cNvSpPr>
          <p:nvPr/>
        </p:nvSpPr>
        <p:spPr>
          <a:xfrm>
            <a:off x="461581" y="1868374"/>
            <a:ext cx="8598907" cy="976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実施場所：広島市〇〇区〇〇地区</a:t>
            </a:r>
          </a:p>
          <a:p>
            <a:r>
              <a:rPr lang="ja-JP" altLang="en-US" sz="2000" dirty="0"/>
              <a:t>地域特性：住宅地と自然環境が共存、地域交流の拠点あり</a:t>
            </a:r>
          </a:p>
        </p:txBody>
      </p:sp>
      <p:pic>
        <p:nvPicPr>
          <p:cNvPr id="2" name="図 1" descr="マップ&#10;&#10;自動的に生成された説明">
            <a:extLst>
              <a:ext uri="{FF2B5EF4-FFF2-40B4-BE49-F238E27FC236}">
                <a16:creationId xmlns:a16="http://schemas.microsoft.com/office/drawing/2014/main" id="{6971D38B-2CF3-464A-4E93-D51EE87A441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79" r="12807" b="50679"/>
          <a:stretch/>
        </p:blipFill>
        <p:spPr>
          <a:xfrm>
            <a:off x="7445617" y="3429000"/>
            <a:ext cx="3229741" cy="2523066"/>
          </a:xfrm>
          <a:prstGeom prst="rect">
            <a:avLst/>
          </a:prstGeom>
        </p:spPr>
      </p:pic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21D5A1E0-B824-AB55-61C3-9A0A4E44D8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2487594"/>
              </p:ext>
            </p:extLst>
          </p:nvPr>
        </p:nvGraphicFramePr>
        <p:xfrm>
          <a:off x="3741514" y="3221419"/>
          <a:ext cx="3704103" cy="293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6543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長方形 2"/>
          <p:cNvSpPr>
            <a:spLocks noGrp="1" noChangeArrowheads="1"/>
          </p:cNvSpPr>
          <p:nvPr>
            <p:ph type="title"/>
          </p:nvPr>
        </p:nvSpPr>
        <p:spPr>
          <a:xfrm>
            <a:off x="677511" y="609600"/>
            <a:ext cx="8598907" cy="694267"/>
          </a:xfrm>
        </p:spPr>
        <p:txBody>
          <a:bodyPr>
            <a:normAutofit fontScale="90000"/>
          </a:bodyPr>
          <a:lstStyle/>
          <a:p>
            <a:r>
              <a:rPr lang="ja-JP" altLang="en-US" sz="4000" b="1" dirty="0"/>
              <a:t>参考にした団体②　おたすけクラブ</a:t>
            </a:r>
          </a:p>
        </p:txBody>
      </p:sp>
      <p:sp>
        <p:nvSpPr>
          <p:cNvPr id="9" name="長方形 4">
            <a:extLst>
              <a:ext uri="{FF2B5EF4-FFF2-40B4-BE49-F238E27FC236}">
                <a16:creationId xmlns:a16="http://schemas.microsoft.com/office/drawing/2014/main" id="{C6924C46-C6C2-46BF-8DC3-48FBB0CA903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61581" y="2874213"/>
            <a:ext cx="4185125" cy="2984720"/>
          </a:xfrm>
        </p:spPr>
        <p:txBody>
          <a:bodyPr>
            <a:normAutofit/>
          </a:bodyPr>
          <a:lstStyle/>
          <a:p>
            <a:r>
              <a:rPr lang="ja-JP" altLang="en-US" sz="2000" dirty="0"/>
              <a:t>地域内の人口：●●人</a:t>
            </a:r>
            <a:endParaRPr lang="en-US" altLang="ja-JP" sz="2000" dirty="0"/>
          </a:p>
          <a:p>
            <a:r>
              <a:rPr lang="ja-JP" altLang="en-US" sz="2000" dirty="0"/>
              <a:t>高齢者：●●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子育て世帯： ●● 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外国人住民： ●● </a:t>
            </a:r>
            <a:r>
              <a:rPr lang="en-US" altLang="ja-JP" sz="2000" dirty="0"/>
              <a:t>%</a:t>
            </a:r>
          </a:p>
          <a:p>
            <a:r>
              <a:rPr lang="ja-JP" altLang="en-US" sz="2000" dirty="0"/>
              <a:t>成功事例</a:t>
            </a:r>
            <a:endParaRPr lang="en-US" altLang="ja-JP" sz="2000" dirty="0"/>
          </a:p>
        </p:txBody>
      </p:sp>
      <p:sp>
        <p:nvSpPr>
          <p:cNvPr id="12" name="長方形 3">
            <a:extLst>
              <a:ext uri="{FF2B5EF4-FFF2-40B4-BE49-F238E27FC236}">
                <a16:creationId xmlns:a16="http://schemas.microsoft.com/office/drawing/2014/main" id="{A51C483A-6E99-46A3-B000-A91979BA0F1C}"/>
              </a:ext>
            </a:extLst>
          </p:cNvPr>
          <p:cNvSpPr txBox="1">
            <a:spLocks noChangeArrowheads="1"/>
          </p:cNvSpPr>
          <p:nvPr/>
        </p:nvSpPr>
        <p:spPr>
          <a:xfrm>
            <a:off x="461581" y="1868374"/>
            <a:ext cx="8598907" cy="976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lang="ja-JP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実施場所：広島市〇〇区〇〇地区</a:t>
            </a:r>
          </a:p>
          <a:p>
            <a:r>
              <a:rPr lang="ja-JP" altLang="en-US" sz="2000" dirty="0"/>
              <a:t>地域特性：住宅地と自然環境が共存、地域交流の拠点あり</a:t>
            </a:r>
          </a:p>
        </p:txBody>
      </p:sp>
      <p:pic>
        <p:nvPicPr>
          <p:cNvPr id="4" name="図 3" descr="マップ&#10;&#10;自動的に生成された説明">
            <a:extLst>
              <a:ext uri="{FF2B5EF4-FFF2-40B4-BE49-F238E27FC236}">
                <a16:creationId xmlns:a16="http://schemas.microsoft.com/office/drawing/2014/main" id="{94E52619-1939-4BC3-A6C1-E6DBEBABC51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79" r="12807" b="50679"/>
          <a:stretch/>
        </p:blipFill>
        <p:spPr>
          <a:xfrm>
            <a:off x="8241484" y="3276600"/>
            <a:ext cx="3229741" cy="2523066"/>
          </a:xfrm>
          <a:prstGeom prst="rect">
            <a:avLst/>
          </a:prstGeom>
        </p:spPr>
      </p:pic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9863EBBF-4206-6BC7-0CEE-A22299137D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8482423"/>
              </p:ext>
            </p:extLst>
          </p:nvPr>
        </p:nvGraphicFramePr>
        <p:xfrm>
          <a:off x="4325714" y="3069019"/>
          <a:ext cx="3704103" cy="293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7127958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836B0F-2395-43B9-BBEF-90A78CA70F2E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販売戦略プレゼンテーション、ファセット テーマ (ワイドスクリーン)</Template>
  <TotalTime>239</TotalTime>
  <Words>651</Words>
  <PresentationFormat>ワイド画面</PresentationFormat>
  <Paragraphs>118</Paragraphs>
  <Slides>9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baseType="lpstr" size="14">
      <vt:lpstr>Meiryo UI</vt:lpstr>
      <vt:lpstr>メイリオ</vt:lpstr>
      <vt:lpstr>Trebuchet MS</vt:lpstr>
      <vt:lpstr>Wingdings 3</vt:lpstr>
      <vt:lpstr>ファセット</vt:lpstr>
      <vt:lpstr>・団体名： ・事業名： ・提案者： ・提案日：</vt:lpstr>
      <vt:lpstr>目次</vt:lpstr>
      <vt:lpstr>対象エリアの現状と課題、ターゲット</vt:lpstr>
      <vt:lpstr>事業展開の主軸</vt:lpstr>
      <vt:lpstr>サービス内容(単価 × 件数)</vt:lpstr>
      <vt:lpstr>３か年の事業計画</vt:lpstr>
      <vt:lpstr>３か年の収支計画 </vt:lpstr>
      <vt:lpstr>参考にした団体①　　久地集まろう会</vt:lpstr>
      <vt:lpstr>参考にした団体②　おたすけクラブ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2025-12-17T22:01:49Z</dcterms:created>
  <dcterms:modified xsi:type="dcterms:W3CDTF">2025-12-23T06:50:33Z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TC034180659991</vt:lpwstr>
  </property>
</Properties>
</file>