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1FFF4"/>
    <a:srgbClr val="00C47E"/>
    <a:srgbClr val="82FECF"/>
    <a:srgbClr val="A3FFFF"/>
    <a:srgbClr val="EB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666" y="-218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DD41-5934-476C-A97B-9CE3A6EF9BD0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C99E-9033-447C-8038-1602D39775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88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C99E-9033-447C-8038-1602D39775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35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85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9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62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44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87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73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7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42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26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11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A0CF-69A9-4F69-8F3A-E0231992C031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CFA2-6B55-43DB-A6B7-296072C4F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3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4A58823B-5CA3-4633-9627-15D802E05801}"/>
              </a:ext>
            </a:extLst>
          </p:cNvPr>
          <p:cNvSpPr/>
          <p:nvPr/>
        </p:nvSpPr>
        <p:spPr>
          <a:xfrm>
            <a:off x="76200" y="59633"/>
            <a:ext cx="6728346" cy="758333"/>
          </a:xfrm>
          <a:prstGeom prst="roundRect">
            <a:avLst>
              <a:gd name="adj" fmla="val 13513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9E691BC-16C3-4791-B8D0-DFFE2266E68E}"/>
              </a:ext>
            </a:extLst>
          </p:cNvPr>
          <p:cNvSpPr/>
          <p:nvPr/>
        </p:nvSpPr>
        <p:spPr>
          <a:xfrm>
            <a:off x="106405" y="6356951"/>
            <a:ext cx="3839476" cy="3482678"/>
          </a:xfrm>
          <a:prstGeom prst="roundRect">
            <a:avLst>
              <a:gd name="adj" fmla="val 953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effectLst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F50C6C-81C4-44CB-B94C-F158716E5265}"/>
              </a:ext>
            </a:extLst>
          </p:cNvPr>
          <p:cNvSpPr txBox="1"/>
          <p:nvPr/>
        </p:nvSpPr>
        <p:spPr>
          <a:xfrm>
            <a:off x="195262" y="66371"/>
            <a:ext cx="6467475" cy="58252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r>
              <a:rPr lang="ja-JP" altLang="en-US" sz="3200" b="1" kern="100" dirty="0">
                <a:ln w="222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中王楽農塾</a:t>
            </a:r>
            <a:r>
              <a:rPr lang="ja-JP" altLang="en-US" sz="3200" b="1" kern="100" spc="50" dirty="0">
                <a:ln w="13500" cap="flat" cmpd="sng" algn="ctr">
                  <a:noFill/>
                  <a:prstDash val="solid"/>
                  <a:round/>
                </a:ln>
                <a:solidFill>
                  <a:srgbClr val="FFC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参加者</a:t>
            </a:r>
            <a:r>
              <a:rPr lang="ja-JP" altLang="ja-JP" sz="3200" b="1" kern="100" spc="50" dirty="0">
                <a:ln w="13500" cap="flat" cmpd="sng" algn="ctr">
                  <a:noFill/>
                  <a:prstDash val="solid"/>
                  <a:round/>
                </a:ln>
                <a:solidFill>
                  <a:srgbClr val="FFC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大募集！</a:t>
            </a:r>
            <a:endParaRPr lang="ja-JP" altLang="ja-JP" sz="3200" b="1" kern="100" dirty="0">
              <a:solidFill>
                <a:srgbClr val="FFC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ja-JP" sz="1000" b="1" kern="100" dirty="0">
              <a:ln w="22225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67967E-13D7-40DB-87E3-A668CE2A0891}"/>
              </a:ext>
            </a:extLst>
          </p:cNvPr>
          <p:cNvSpPr txBox="1"/>
          <p:nvPr/>
        </p:nvSpPr>
        <p:spPr>
          <a:xfrm>
            <a:off x="323849" y="491796"/>
            <a:ext cx="6210300" cy="40284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ja-JP" sz="1600" b="1" kern="100" spc="50" dirty="0">
                <a:ln w="31750" cap="flat" cmpd="sng" algn="ctr">
                  <a:noFill/>
                  <a:prstDash val="solid"/>
                  <a:round/>
                </a:ln>
                <a:solidFill>
                  <a:schemeClr val="accent5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 いっしょにアグリライフをはじめましょう！ ～</a:t>
            </a:r>
            <a:endParaRPr lang="ja-JP" sz="1050" b="1" kern="100" dirty="0">
              <a:solidFill>
                <a:schemeClr val="accent5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B374A7F-ACE9-4058-929B-1C647B4E2938}"/>
              </a:ext>
            </a:extLst>
          </p:cNvPr>
          <p:cNvSpPr/>
          <p:nvPr/>
        </p:nvSpPr>
        <p:spPr>
          <a:xfrm>
            <a:off x="-56353" y="125922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tabLst>
                <a:tab pos="4140835" algn="l"/>
              </a:tabLst>
            </a:pP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&lt;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対象者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 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歳以上</a:t>
            </a:r>
            <a:endParaRPr lang="en-US" altLang="ja-JP" sz="12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D25DE16-5133-4BE2-B738-6E863526A5E0}"/>
              </a:ext>
            </a:extLst>
          </p:cNvPr>
          <p:cNvSpPr/>
          <p:nvPr/>
        </p:nvSpPr>
        <p:spPr>
          <a:xfrm>
            <a:off x="-56352" y="957778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tabLst>
                <a:tab pos="4140835" algn="l"/>
              </a:tabLst>
            </a:pPr>
            <a:r>
              <a:rPr lang="en-US" altLang="zh-TW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&lt;</a:t>
            </a:r>
            <a:r>
              <a:rPr lang="zh-TW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募集期間</a:t>
            </a:r>
            <a:r>
              <a:rPr lang="en-US" altLang="zh-TW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&gt; 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zh-TW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８</a:t>
            </a:r>
            <a:r>
              <a:rPr lang="zh-TW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</a:t>
            </a:r>
            <a:r>
              <a:rPr lang="ja-JP" altLang="en-US" sz="1200" u="sng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６</a:t>
            </a:r>
            <a:r>
              <a:rPr lang="zh-TW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</a:t>
            </a:r>
            <a:r>
              <a:rPr lang="zh-TW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zh-TW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zh-TW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lang="zh-TW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lang="ja-JP" altLang="en-US" sz="1200" u="sng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６</a:t>
            </a:r>
            <a:r>
              <a:rPr lang="zh-TW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１２</a:t>
            </a:r>
            <a:r>
              <a:rPr lang="zh-TW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zh-TW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金</a:t>
            </a:r>
            <a:r>
              <a:rPr lang="en-US" altLang="ja-JP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200" u="sng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必着</a:t>
            </a:r>
            <a:endParaRPr lang="en-US" altLang="ja-JP" sz="1200" u="sng" kern="0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FCD0B0A-5492-433C-9859-65371A14BAB8}"/>
              </a:ext>
            </a:extLst>
          </p:cNvPr>
          <p:cNvSpPr/>
          <p:nvPr/>
        </p:nvSpPr>
        <p:spPr>
          <a:xfrm>
            <a:off x="-56352" y="155883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tabLst>
                <a:tab pos="4140835" algn="l"/>
              </a:tabLst>
            </a:pP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&lt;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募集人数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 抽選</a:t>
            </a: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１６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人（</a:t>
            </a: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初参加者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優先）</a:t>
            </a:r>
            <a:endParaRPr lang="en-US" altLang="ja-JP" sz="12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597C08D-AC94-413C-8ECA-ECD55E7F6F01}"/>
              </a:ext>
            </a:extLst>
          </p:cNvPr>
          <p:cNvSpPr/>
          <p:nvPr/>
        </p:nvSpPr>
        <p:spPr>
          <a:xfrm>
            <a:off x="-56354" y="1861071"/>
            <a:ext cx="6858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tabLst>
                <a:tab pos="4140835" algn="l"/>
              </a:tabLst>
            </a:pP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&lt;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内容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 地元農家の指導により、初心者向けの</a:t>
            </a:r>
            <a:endParaRPr lang="en-US" altLang="ja-JP" sz="12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 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そばの栽培体験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種まき・収穫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2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 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my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ざる作り、製粉からそば打ちまでを体験できます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全５回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sz="12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7BD4358-AF4E-46F2-8051-B684839F1D2B}"/>
              </a:ext>
            </a:extLst>
          </p:cNvPr>
          <p:cNvSpPr/>
          <p:nvPr/>
        </p:nvSpPr>
        <p:spPr>
          <a:xfrm>
            <a:off x="-40311" y="2414543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tabLst>
                <a:tab pos="4140835" algn="l"/>
              </a:tabLst>
            </a:pP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&lt;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日時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９時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分～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３時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分</a:t>
            </a:r>
            <a:endParaRPr lang="en-US" altLang="ja-JP" sz="12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      全５回木曜日開催。</a:t>
            </a:r>
            <a:endParaRPr lang="en-US" altLang="ja-JP" sz="11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     </a:t>
            </a:r>
            <a:r>
              <a:rPr lang="ja-JP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</a:t>
            </a: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７</a:t>
            </a:r>
            <a:r>
              <a:rPr lang="ja-JP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１６</a:t>
            </a:r>
            <a:r>
              <a:rPr lang="ja-JP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 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木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marL="180000">
              <a:tabLst>
                <a:tab pos="4140835" algn="l"/>
              </a:tabLst>
            </a:pP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    　 </a:t>
            </a:r>
            <a:r>
              <a:rPr lang="ja-JP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②</a:t>
            </a: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８</a:t>
            </a:r>
            <a:r>
              <a:rPr lang="ja-JP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２０</a:t>
            </a:r>
            <a:r>
              <a:rPr lang="ja-JP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 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木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marL="180000">
              <a:tabLst>
                <a:tab pos="4140835" algn="l"/>
              </a:tabLst>
            </a:pP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     </a:t>
            </a:r>
            <a:r>
              <a:rPr lang="ja-JP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③</a:t>
            </a: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９</a:t>
            </a:r>
            <a:r>
              <a:rPr lang="ja-JP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１０</a:t>
            </a:r>
            <a:r>
              <a:rPr lang="ja-JP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 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木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sz="11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     </a:t>
            </a:r>
            <a:r>
              <a:rPr lang="ja-JP" altLang="ja-JP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④１０月</a:t>
            </a: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２２</a:t>
            </a:r>
            <a:r>
              <a:rPr lang="ja-JP" altLang="ja-JP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 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木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marL="180000">
              <a:tabLst>
                <a:tab pos="4140835" algn="l"/>
              </a:tabLst>
            </a:pP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     </a:t>
            </a:r>
            <a:r>
              <a:rPr lang="ja-JP" altLang="ja-JP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⑤１１月</a:t>
            </a: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１９</a:t>
            </a:r>
            <a:r>
              <a:rPr lang="ja-JP" altLang="ja-JP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 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木</a:t>
            </a:r>
            <a:r>
              <a:rPr lang="en-US" altLang="ja-JP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sz="11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1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 </a:t>
            </a:r>
            <a:r>
              <a:rPr lang="en-US" altLang="ja-JP" sz="700" u="sng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700" u="sng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天候不良等により日程・内容を変更して開催する場合があります</a:t>
            </a:r>
            <a:r>
              <a:rPr lang="ja-JP" altLang="en-US" sz="800" u="sng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D4CC97F-83A8-40EC-80D3-714E2CFB3230}"/>
              </a:ext>
            </a:extLst>
          </p:cNvPr>
          <p:cNvSpPr/>
          <p:nvPr/>
        </p:nvSpPr>
        <p:spPr>
          <a:xfrm>
            <a:off x="-56353" y="420295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tabLst>
                <a:tab pos="4140835" algn="l"/>
              </a:tabLst>
            </a:pP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&lt;</a:t>
            </a: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開催場所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 安佐南区沼田町</a:t>
            </a: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阿戸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中王地区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集合場所：</a:t>
            </a: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戸山公民館</a:t>
            </a:r>
            <a:endParaRPr lang="en-US" altLang="ja-JP" sz="11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〒</a:t>
            </a:r>
            <a:r>
              <a:rPr lang="en-US" altLang="ja-JP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730-3271</a:t>
            </a:r>
          </a:p>
          <a:p>
            <a:pPr marL="180000">
              <a:tabLst>
                <a:tab pos="4140835" algn="l"/>
              </a:tabLst>
            </a:pP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1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広島市安佐南区沼田町大字阿戸２６９－３</a:t>
            </a:r>
            <a:endParaRPr lang="en-US" altLang="ja-JP" sz="11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B6E9343-1822-4FBE-8BAD-A7927D77D652}"/>
              </a:ext>
            </a:extLst>
          </p:cNvPr>
          <p:cNvSpPr/>
          <p:nvPr/>
        </p:nvSpPr>
        <p:spPr>
          <a:xfrm>
            <a:off x="-56354" y="3995527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tabLst>
                <a:tab pos="4140835" algn="l"/>
              </a:tabLst>
            </a:pP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&lt;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参加費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    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　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5,000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円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AE7912D-B360-438B-9581-2EABD6D28135}"/>
              </a:ext>
            </a:extLst>
          </p:cNvPr>
          <p:cNvSpPr/>
          <p:nvPr/>
        </p:nvSpPr>
        <p:spPr>
          <a:xfrm>
            <a:off x="-57650" y="6444079"/>
            <a:ext cx="4183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tabLst>
                <a:tab pos="4140835" algn="l"/>
              </a:tabLst>
            </a:pP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&lt;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申込方法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u="sng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はがきか市</a:t>
            </a:r>
            <a:r>
              <a:rPr lang="en-US" altLang="ja-JP" sz="1200" u="sng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HP</a:t>
            </a:r>
            <a:r>
              <a:rPr lang="ja-JP" altLang="en-US" sz="1200" u="sng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に下記事項をご記入の上、</a:t>
            </a:r>
            <a:endParaRPr lang="en-US" altLang="ja-JP" sz="1200" u="sng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1200" u="sng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安佐南区役所農林課へお申込ください。</a:t>
            </a:r>
            <a:endParaRPr lang="en-US" altLang="ja-JP" sz="1200" u="sng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endParaRPr lang="en-US" altLang="ja-JP" sz="1200" u="sng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はがき記載事項</a:t>
            </a: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marL="180000">
              <a:tabLst>
                <a:tab pos="4140835" algn="l"/>
              </a:tabLst>
            </a:pP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           </a:t>
            </a:r>
            <a:r>
              <a:rPr lang="ja-JP" altLang="en-US" sz="1200" kern="0" spc="-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①催し名「</a:t>
            </a: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中王楽農塾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en-US" altLang="ja-JP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</a:t>
            </a:r>
            <a:r>
              <a:rPr lang="en-US" altLang="ja-JP" sz="1200" kern="0" spc="5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200" kern="0" spc="5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 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②参加者全員の住所・氏名・年齢・　</a:t>
            </a:r>
            <a:endParaRPr lang="en-US" altLang="ja-JP" sz="12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           </a:t>
            </a:r>
            <a:r>
              <a:rPr lang="ja-JP" altLang="en-US" sz="1200" kern="0" spc="-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200" kern="0" spc="-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電話番号・メールアドレス</a:t>
            </a:r>
            <a:r>
              <a:rPr lang="ja-JP" altLang="en-US" sz="1200" kern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200" kern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1200" kern="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kern="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連絡先が代表者のみで良い場合は、</a:t>
            </a:r>
            <a:endParaRPr lang="en-US" altLang="ja-JP" sz="1200" kern="0" spc="-5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代表者の電話番号・メールアドレス</a:t>
            </a:r>
            <a:endParaRPr lang="en-US" altLang="ja-JP" sz="1200" kern="0" spc="-5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en-US" altLang="ja-JP" sz="1200" kern="0" spc="-5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</a:t>
            </a: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endParaRPr lang="en-US" altLang="ja-JP" sz="12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80000">
              <a:tabLst>
                <a:tab pos="4140835" algn="l"/>
              </a:tabLst>
            </a:pPr>
            <a:r>
              <a:rPr lang="ja-JP" altLang="en-US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　　　広島市</a:t>
            </a:r>
            <a:r>
              <a:rPr lang="en-US" altLang="ja-JP" sz="12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HP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FC35586-7C26-4F41-B910-9A5C743B73ED}"/>
              </a:ext>
            </a:extLst>
          </p:cNvPr>
          <p:cNvSpPr/>
          <p:nvPr/>
        </p:nvSpPr>
        <p:spPr>
          <a:xfrm>
            <a:off x="4012665" y="8623797"/>
            <a:ext cx="2765860" cy="1113175"/>
          </a:xfrm>
          <a:prstGeom prst="roundRect">
            <a:avLst>
              <a:gd name="adj" fmla="val 8303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140835" algn="l"/>
              </a:tabLst>
            </a:pPr>
            <a:r>
              <a:rPr lang="en-US" altLang="ja-JP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&lt;</a:t>
            </a: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問い合わせ先</a:t>
            </a:r>
            <a:r>
              <a:rPr lang="en-US" altLang="ja-JP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05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4140835" algn="l"/>
              </a:tabLst>
            </a:pP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安佐南区役所農林課</a:t>
            </a:r>
          </a:p>
          <a:p>
            <a:pPr>
              <a:tabLst>
                <a:tab pos="4140835" algn="l"/>
              </a:tabLst>
            </a:pP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〒</a:t>
            </a:r>
            <a:r>
              <a:rPr lang="en-US" altLang="ja-JP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731-0193</a:t>
            </a:r>
          </a:p>
          <a:p>
            <a:pPr>
              <a:tabLst>
                <a:tab pos="4140835" algn="l"/>
              </a:tabLst>
            </a:pP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広島市安佐南区古市一丁目</a:t>
            </a:r>
            <a:r>
              <a:rPr lang="en-US" altLang="ja-JP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33</a:t>
            </a: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番</a:t>
            </a:r>
            <a:r>
              <a:rPr lang="en-US" altLang="ja-JP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号</a:t>
            </a:r>
            <a:endParaRPr lang="en-US" altLang="ja-JP" sz="105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4140835" algn="l"/>
              </a:tabLst>
            </a:pP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☎ ： </a:t>
            </a:r>
            <a:r>
              <a:rPr lang="en-US" altLang="ja-JP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(082)831-4950</a:t>
            </a:r>
          </a:p>
          <a:p>
            <a:pPr>
              <a:tabLst>
                <a:tab pos="4140835" algn="l"/>
              </a:tabLst>
            </a:pP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fax</a:t>
            </a:r>
            <a:r>
              <a:rPr lang="ja-JP" altLang="en-US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05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(082)877-2299</a:t>
            </a:r>
            <a:endParaRPr lang="ja-JP" altLang="en-US" sz="105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47F232-5A6F-4764-954B-200BA8F2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34" y="5152200"/>
            <a:ext cx="1468965" cy="12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314CF98-839E-4F53-9F79-85E4549F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3" y="5511802"/>
            <a:ext cx="820799" cy="8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33AE96B4-5E94-4F69-9343-0ABE4E1A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8227966"/>
            <a:ext cx="1485901" cy="15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3A74C96D-266C-4ACA-90A6-186FE831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41" y="8347168"/>
            <a:ext cx="774303" cy="77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大かっこ 7">
            <a:extLst>
              <a:ext uri="{FF2B5EF4-FFF2-40B4-BE49-F238E27FC236}">
                <a16:creationId xmlns:a16="http://schemas.microsoft.com/office/drawing/2014/main" id="{A54D604E-D072-40B2-A182-5CD10D810B88}"/>
              </a:ext>
            </a:extLst>
          </p:cNvPr>
          <p:cNvSpPr/>
          <p:nvPr/>
        </p:nvSpPr>
        <p:spPr>
          <a:xfrm>
            <a:off x="1061444" y="4433892"/>
            <a:ext cx="2793104" cy="554412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E6008CB-388E-E076-0852-084B7D051F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697" y="2538663"/>
            <a:ext cx="2684723" cy="201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4032ED9-E557-46E4-BA32-CAB36912A2FB}"/>
              </a:ext>
            </a:extLst>
          </p:cNvPr>
          <p:cNvSpPr/>
          <p:nvPr/>
        </p:nvSpPr>
        <p:spPr>
          <a:xfrm>
            <a:off x="5800189" y="4220422"/>
            <a:ext cx="827999" cy="15576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そばの種まき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77AC4BD-763E-FF93-A6BC-3332D74CDD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27" t="13631" r="10527" b="42560"/>
          <a:stretch/>
        </p:blipFill>
        <p:spPr bwMode="auto">
          <a:xfrm>
            <a:off x="4148251" y="4770194"/>
            <a:ext cx="2480261" cy="1568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 descr="″そばの花″が咲きはじめました！！ 【農村ミュージアム『かね本蔵』】 | 本庄市観光協会">
            <a:extLst>
              <a:ext uri="{FF2B5EF4-FFF2-40B4-BE49-F238E27FC236}">
                <a16:creationId xmlns:a16="http://schemas.microsoft.com/office/drawing/2014/main" id="{568F1EF7-A4E7-FD88-1ED7-140B1F8B38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27657" r="28035" b="10631"/>
          <a:stretch/>
        </p:blipFill>
        <p:spPr bwMode="auto">
          <a:xfrm>
            <a:off x="4856300" y="885063"/>
            <a:ext cx="1709487" cy="1419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EEC50E9-A154-4B48-BDD3-B2E7AE2DFBEE}"/>
              </a:ext>
            </a:extLst>
          </p:cNvPr>
          <p:cNvSpPr/>
          <p:nvPr/>
        </p:nvSpPr>
        <p:spPr>
          <a:xfrm>
            <a:off x="5910372" y="2166353"/>
            <a:ext cx="827999" cy="1557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そばの花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7A21B2D-172B-4796-B1C4-1928DE736EFE}"/>
              </a:ext>
            </a:extLst>
          </p:cNvPr>
          <p:cNvSpPr/>
          <p:nvPr/>
        </p:nvSpPr>
        <p:spPr>
          <a:xfrm>
            <a:off x="5737787" y="6088689"/>
            <a:ext cx="828000" cy="144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My</a:t>
            </a:r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ざる作り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0EF3537-325D-188A-36FD-F75D851451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42" y="6524868"/>
            <a:ext cx="2648098" cy="199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32BBED6-86CA-480F-8CE3-3A6539AC21DD}"/>
              </a:ext>
            </a:extLst>
          </p:cNvPr>
          <p:cNvSpPr/>
          <p:nvPr/>
        </p:nvSpPr>
        <p:spPr>
          <a:xfrm>
            <a:off x="5910372" y="8226332"/>
            <a:ext cx="703331" cy="17250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そば打ち</a:t>
            </a:r>
          </a:p>
        </p:txBody>
      </p:sp>
      <p:pic>
        <p:nvPicPr>
          <p:cNvPr id="30" name="図 29" descr="QR コード&#10;&#10;自動的に生成された説明">
            <a:extLst>
              <a:ext uri="{FF2B5EF4-FFF2-40B4-BE49-F238E27FC236}">
                <a16:creationId xmlns:a16="http://schemas.microsoft.com/office/drawing/2014/main" id="{9BDD878F-BF6B-18E7-AA26-EDF6000926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46" y="8651849"/>
            <a:ext cx="990423" cy="9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1130</TotalTime>
  <Words>303</Words>
  <PresentationFormat>A4 210 x 297 mm</PresentationFormat>
  <Paragraphs>50</Paragraphs>
  <Slides>1</Slides>
  <Notes>1</Notes>
  <HiddenSlides>0</HiddenSlides>
  <MMClips>0</MMClips>
  <ScaleCrop>false</ScaleCrop>
  <HeadingPairs>
    <vt:vector baseType="variant" size="6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baseType="lpstr" size="7"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cp:lastPrinted>2026-04-28T04:07:58Z</cp:lastPrinted>
  <dcterms:created xsi:type="dcterms:W3CDTF">2023-01-16T02:19:30Z</dcterms:created>
  <dcterms:modified xsi:type="dcterms:W3CDTF">2026-04-28T04:09:24Z</dcterms:modified>
</cp:coreProperties>
</file>