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
  </p:notesMasterIdLst>
  <p:sldIdLst>
    <p:sldId id="262" r:id="rId2"/>
    <p:sldId id="263" r:id="rId3"/>
    <p:sldId id="264"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551FC3-695A-EFD7-C8A9-8BBCBC798BF1}" name="能宗 大祐" initials="能宗" userId="S::6400949@intra2.city.hiroshima.jp::5621f899-46cb-459a-854a-25e215dcb5f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9" d="100"/>
          <a:sy n="109" d="100"/>
        </p:scale>
        <p:origin x="159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9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559" tIns="45779" rIns="91559" bIns="45779" rtlCol="0"/>
          <a:lstStyle>
            <a:lvl1pPr algn="r">
              <a:defRPr sz="1200"/>
            </a:lvl1pPr>
          </a:lstStyle>
          <a:p>
            <a:fld id="{06D9D186-F016-4719-B9EE-26BCE172AECB}" type="datetimeFigureOut">
              <a:rPr kumimoji="1" lang="ja-JP" altLang="en-US" smtClean="0"/>
              <a:t>2026/4/2</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721" y="4783306"/>
            <a:ext cx="5445760" cy="391361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6" cy="498692"/>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559" tIns="45779" rIns="91559" bIns="45779" rtlCol="0" anchor="b"/>
          <a:lstStyle>
            <a:lvl1pPr algn="r">
              <a:defRPr sz="1200"/>
            </a:lvl1pPr>
          </a:lstStyle>
          <a:p>
            <a:fld id="{D019A024-3EC6-45D3-BD99-1AAC6D010C08}" type="slidenum">
              <a:rPr kumimoji="1" lang="ja-JP" altLang="en-US" smtClean="0"/>
              <a:t>‹#›</a:t>
            </a:fld>
            <a:endParaRPr kumimoji="1" lang="ja-JP" altLang="en-US"/>
          </a:p>
        </p:txBody>
      </p:sp>
    </p:spTree>
    <p:extLst>
      <p:ext uri="{BB962C8B-B14F-4D97-AF65-F5344CB8AC3E}">
        <p14:creationId xmlns:p14="http://schemas.microsoft.com/office/powerpoint/2010/main" val="1550320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7"/>
          <p:cNvSpPr>
            <a:spLocks noChangeArrowheads="1"/>
          </p:cNvSpPr>
          <p:nvPr/>
        </p:nvSpPr>
        <p:spPr bwMode="auto">
          <a:xfrm>
            <a:off x="179388" y="3173413"/>
            <a:ext cx="8785225" cy="73025"/>
          </a:xfrm>
          <a:prstGeom prst="rect">
            <a:avLst/>
          </a:prstGeom>
          <a:gradFill rotWithShape="1">
            <a:gsLst>
              <a:gs pos="0">
                <a:srgbClr val="0070C0"/>
              </a:gs>
              <a:gs pos="100000">
                <a:schemeClr val="accent4">
                  <a:lumMod val="40000"/>
                  <a:lumOff val="60000"/>
                </a:schemeClr>
              </a:gs>
            </a:gsLst>
            <a:lin ang="0" scaled="1"/>
          </a:gradFill>
          <a:ln w="9525">
            <a:noFill/>
            <a:miter lim="800000"/>
            <a:headEnd/>
            <a:tailEnd/>
          </a:ln>
          <a:effectLst/>
        </p:spPr>
        <p:txBody>
          <a:bodyPr wrap="none" anchor="ctr"/>
          <a:lstStyle/>
          <a:p>
            <a:pPr fontAlgn="auto">
              <a:spcBef>
                <a:spcPts val="0"/>
              </a:spcBef>
              <a:spcAft>
                <a:spcPts val="0"/>
              </a:spcAft>
              <a:defRPr/>
            </a:pPr>
            <a:endParaRPr lang="ja-JP" altLang="en-US">
              <a:latin typeface="+mn-lt"/>
              <a:ea typeface="+mn-ea"/>
            </a:endParaRPr>
          </a:p>
        </p:txBody>
      </p:sp>
      <p:sp>
        <p:nvSpPr>
          <p:cNvPr id="3074" name="Rectangle 2"/>
          <p:cNvSpPr>
            <a:spLocks noGrp="1" noChangeArrowheads="1"/>
          </p:cNvSpPr>
          <p:nvPr>
            <p:ph type="ctrTitle"/>
          </p:nvPr>
        </p:nvSpPr>
        <p:spPr>
          <a:xfrm>
            <a:off x="685800" y="1676377"/>
            <a:ext cx="7772400" cy="1470025"/>
          </a:xfrm>
        </p:spPr>
        <p:txBody>
          <a:bodyPr anchor="b" anchorCtr="1"/>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defRPr/>
            </a:lvl1pPr>
          </a:lstStyle>
          <a:p>
            <a:r>
              <a:rPr lang="ja-JP" altLang="en-US"/>
              <a:t>マスター サブタイトルの書式設定</a:t>
            </a:r>
          </a:p>
        </p:txBody>
      </p:sp>
      <p:sp>
        <p:nvSpPr>
          <p:cNvPr id="6" name="日付プレースホルダ 9"/>
          <p:cNvSpPr>
            <a:spLocks noGrp="1"/>
          </p:cNvSpPr>
          <p:nvPr>
            <p:ph type="dt" sz="half" idx="10"/>
          </p:nvPr>
        </p:nvSpPr>
        <p:spPr/>
        <p:txBody>
          <a:bodyPr/>
          <a:lstStyle>
            <a:lvl1pPr>
              <a:defRPr/>
            </a:lvl1pPr>
          </a:lstStyle>
          <a:p>
            <a:fld id="{2E2C1027-CFD4-4942-9116-D7C292B1F474}" type="datetime1">
              <a:rPr kumimoji="1" lang="ja-JP" altLang="en-US" smtClean="0"/>
              <a:t>2026/4/2</a:t>
            </a:fld>
            <a:endParaRPr kumimoji="1" lang="ja-JP" altLang="en-US"/>
          </a:p>
        </p:txBody>
      </p:sp>
      <p:sp>
        <p:nvSpPr>
          <p:cNvPr id="7" name="スライド番号プレースホルダ 10"/>
          <p:cNvSpPr>
            <a:spLocks noGrp="1"/>
          </p:cNvSpPr>
          <p:nvPr>
            <p:ph type="sldNum" sz="quarter" idx="11"/>
          </p:nvPr>
        </p:nvSpPr>
        <p:spPr/>
        <p:txBody>
          <a:bodyPr/>
          <a:lstStyle>
            <a:lvl1pPr>
              <a:defRPr/>
            </a:lvl1pPr>
          </a:lstStyle>
          <a:p>
            <a:fld id="{0A13B2EA-4691-45C5-AF0F-9EC327DE4E99}" type="slidenum">
              <a:rPr kumimoji="1" lang="ja-JP" altLang="en-US" smtClean="0"/>
              <a:t>‹#›</a:t>
            </a:fld>
            <a:endParaRPr kumimoji="1" lang="ja-JP" altLang="en-US"/>
          </a:p>
        </p:txBody>
      </p:sp>
      <p:sp>
        <p:nvSpPr>
          <p:cNvPr id="8" name="フッター プレースホルダ 11"/>
          <p:cNvSpPr>
            <a:spLocks noGrp="1"/>
          </p:cNvSpPr>
          <p:nvPr>
            <p:ph type="ftr" sz="quarter" idx="12"/>
          </p:nvPr>
        </p:nvSpPr>
        <p:spPr/>
        <p:txBody>
          <a:bodyPr/>
          <a:lstStyle>
            <a:lvl1pPr>
              <a:defRPr/>
            </a:lvl1pPr>
          </a:lstStyle>
          <a:p>
            <a:endParaRPr kumimoji="1" lang="ja-JP" altLang="en-US"/>
          </a:p>
        </p:txBody>
      </p:sp>
    </p:spTree>
    <p:extLst>
      <p:ext uri="{BB962C8B-B14F-4D97-AF65-F5344CB8AC3E}">
        <p14:creationId xmlns:p14="http://schemas.microsoft.com/office/powerpoint/2010/main" val="1737049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vl1pPr>
          </a:lstStyle>
          <a:p>
            <a:fld id="{F1021331-01E1-4615-B942-413BE98728CC}" type="datetime1">
              <a:rPr kumimoji="1" lang="ja-JP" altLang="en-US" smtClean="0"/>
              <a:t>2026/4/2</a:t>
            </a:fld>
            <a:endParaRPr kumimoji="1" lang="ja-JP" altLang="en-US"/>
          </a:p>
        </p:txBody>
      </p:sp>
      <p:sp>
        <p:nvSpPr>
          <p:cNvPr id="5"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2216182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8601" y="115890"/>
            <a:ext cx="2108200" cy="601027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250825" y="115890"/>
            <a:ext cx="6175375"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vl1pPr>
          </a:lstStyle>
          <a:p>
            <a:fld id="{D79EA911-ABAA-4054-B060-AD09B14862CE}" type="datetime1">
              <a:rPr kumimoji="1" lang="ja-JP" altLang="en-US" smtClean="0"/>
              <a:t>2026/4/2</a:t>
            </a:fld>
            <a:endParaRPr kumimoji="1" lang="ja-JP" altLang="en-US"/>
          </a:p>
        </p:txBody>
      </p:sp>
      <p:sp>
        <p:nvSpPr>
          <p:cNvPr id="5"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993293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fld id="{00640D20-7CB7-46D5-85C9-37A407712C84}" type="datetime1">
              <a:rPr kumimoji="1" lang="ja-JP" altLang="en-US" smtClean="0"/>
              <a:t>2026/4/2</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スライド番号プレースホルダ 13"/>
          <p:cNvSpPr>
            <a:spLocks noGrp="1"/>
          </p:cNvSpPr>
          <p:nvPr>
            <p:ph type="sldNum" sz="quarter" idx="12"/>
          </p:nvPr>
        </p:nvSpPr>
        <p:spPr/>
        <p:txBody>
          <a:bodyPr/>
          <a:lstStyle>
            <a:lvl1pPr>
              <a:defRPr/>
            </a:lvl1pPr>
          </a:lstStyle>
          <a:p>
            <a:fld id="{0A13B2EA-4691-45C5-AF0F-9EC327DE4E99}" type="slidenum">
              <a:rPr kumimoji="1" lang="ja-JP" altLang="en-US" smtClean="0"/>
              <a:t>‹#›</a:t>
            </a:fld>
            <a:endParaRPr kumimoji="1" lang="ja-JP" altLang="en-US"/>
          </a:p>
        </p:txBody>
      </p:sp>
    </p:spTree>
    <p:extLst>
      <p:ext uri="{BB962C8B-B14F-4D97-AF65-F5344CB8AC3E}">
        <p14:creationId xmlns:p14="http://schemas.microsoft.com/office/powerpoint/2010/main" val="337655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fld id="{B6E055D2-BD2B-425A-9989-EBADC89DF6B7}" type="datetime1">
              <a:rPr kumimoji="1" lang="ja-JP" altLang="en-US" smtClean="0"/>
              <a:t>2026/4/2</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スライド番号プレースホルダ 13"/>
          <p:cNvSpPr>
            <a:spLocks noGrp="1"/>
          </p:cNvSpPr>
          <p:nvPr>
            <p:ph type="sldNum" sz="quarter" idx="12"/>
          </p:nvPr>
        </p:nvSpPr>
        <p:spPr/>
        <p:txBody>
          <a:bodyPr/>
          <a:lstStyle>
            <a:lvl1pPr>
              <a:defRPr/>
            </a:lvl1pPr>
          </a:lstStyle>
          <a:p>
            <a:fld id="{0A13B2EA-4691-45C5-AF0F-9EC327DE4E99}" type="slidenum">
              <a:rPr kumimoji="1" lang="ja-JP" altLang="en-US" smtClean="0"/>
              <a:t>‹#›</a:t>
            </a:fld>
            <a:endParaRPr kumimoji="1" lang="ja-JP" altLang="en-US"/>
          </a:p>
        </p:txBody>
      </p:sp>
    </p:spTree>
    <p:extLst>
      <p:ext uri="{BB962C8B-B14F-4D97-AF65-F5344CB8AC3E}">
        <p14:creationId xmlns:p14="http://schemas.microsoft.com/office/powerpoint/2010/main" val="321299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908050"/>
            <a:ext cx="4038600" cy="521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908050"/>
            <a:ext cx="4038600" cy="521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a:defRPr/>
            </a:lvl1pPr>
          </a:lstStyle>
          <a:p>
            <a:fld id="{6009E7B1-EFFE-4EA3-96DD-307B7EBD5926}" type="datetime1">
              <a:rPr kumimoji="1" lang="ja-JP" altLang="en-US" smtClean="0"/>
              <a:t>2026/4/2</a:t>
            </a:fld>
            <a:endParaRPr kumimoji="1" lang="ja-JP" altLang="en-US"/>
          </a:p>
        </p:txBody>
      </p:sp>
      <p:sp>
        <p:nvSpPr>
          <p:cNvPr id="6"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233896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a:lvl1pPr>
          </a:lstStyle>
          <a:p>
            <a:fld id="{AFFB8268-6E76-4C07-8271-F0637FE6EC73}" type="datetime1">
              <a:rPr kumimoji="1" lang="ja-JP" altLang="en-US" smtClean="0"/>
              <a:t>2026/4/2</a:t>
            </a:fld>
            <a:endParaRPr kumimoji="1" lang="ja-JP" altLang="en-US"/>
          </a:p>
        </p:txBody>
      </p:sp>
      <p:sp>
        <p:nvSpPr>
          <p:cNvPr id="8"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403934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p:txBody>
          <a:bodyPr/>
          <a:lstStyle>
            <a:lvl1pPr>
              <a:defRPr/>
            </a:lvl1pPr>
          </a:lstStyle>
          <a:p>
            <a:fld id="{52BB91C2-4955-4B4F-BC9D-CDB1593D8962}" type="datetime1">
              <a:rPr kumimoji="1" lang="ja-JP" altLang="en-US" smtClean="0"/>
              <a:t>2026/4/2</a:t>
            </a:fld>
            <a:endParaRPr kumimoji="1" lang="ja-JP" altLang="en-US"/>
          </a:p>
        </p:txBody>
      </p:sp>
      <p:sp>
        <p:nvSpPr>
          <p:cNvPr id="4"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1306487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fld id="{323AC5B0-FBA9-48A7-B74C-07D5D34D3D88}" type="datetime1">
              <a:rPr kumimoji="1" lang="ja-JP" altLang="en-US" smtClean="0"/>
              <a:t>2026/4/2</a:t>
            </a:fld>
            <a:endParaRPr kumimoji="1" lang="ja-JP" altLang="en-US"/>
          </a:p>
        </p:txBody>
      </p:sp>
      <p:sp>
        <p:nvSpPr>
          <p:cNvPr id="3"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2299267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p:txBody>
          <a:bodyPr/>
          <a:lstStyle>
            <a:lvl1pPr>
              <a:defRPr/>
            </a:lvl1pPr>
          </a:lstStyle>
          <a:p>
            <a:fld id="{FBD329DD-004D-4172-B034-C35C1C8E8F16}" type="datetime1">
              <a:rPr kumimoji="1" lang="ja-JP" altLang="en-US" smtClean="0"/>
              <a:t>2026/4/2</a:t>
            </a:fld>
            <a:endParaRPr kumimoji="1" lang="ja-JP" altLang="en-US"/>
          </a:p>
        </p:txBody>
      </p:sp>
      <p:sp>
        <p:nvSpPr>
          <p:cNvPr id="6"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1738598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p:txBody>
          <a:bodyPr/>
          <a:lstStyle>
            <a:lvl1pPr>
              <a:defRPr/>
            </a:lvl1pPr>
          </a:lstStyle>
          <a:p>
            <a:fld id="{0BD4D479-FAC2-4FCC-88EC-34A2925111B5}" type="datetime1">
              <a:rPr kumimoji="1" lang="ja-JP" altLang="en-US" smtClean="0"/>
              <a:t>2026/4/2</a:t>
            </a:fld>
            <a:endParaRPr kumimoji="1" lang="ja-JP" altLang="en-US"/>
          </a:p>
        </p:txBody>
      </p:sp>
      <p:sp>
        <p:nvSpPr>
          <p:cNvPr id="6" name="Rectangle 5"/>
          <p:cNvSpPr>
            <a:spLocks noGrp="1" noChangeArrowheads="1"/>
          </p:cNvSpPr>
          <p:nvPr>
            <p:ph type="ftr" sz="quarter" idx="11"/>
          </p:nvPr>
        </p:nvSpPr>
        <p:spPr/>
        <p:txBody>
          <a:bodyPr/>
          <a:lstStyle>
            <a:lvl1pPr>
              <a:defRPr/>
            </a:lvl1pPr>
          </a:lstStyle>
          <a:p>
            <a:endParaRPr kumimoji="1" lang="ja-JP" altLang="en-US"/>
          </a:p>
        </p:txBody>
      </p:sp>
    </p:spTree>
    <p:extLst>
      <p:ext uri="{BB962C8B-B14F-4D97-AF65-F5344CB8AC3E}">
        <p14:creationId xmlns:p14="http://schemas.microsoft.com/office/powerpoint/2010/main" val="1145915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15888"/>
            <a:ext cx="7643813"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908050"/>
            <a:ext cx="8229600" cy="521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ja-JP" altLang="ja-JP"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j-lt"/>
                <a:ea typeface="+mj-ea"/>
              </a:defRPr>
            </a:lvl1pPr>
          </a:lstStyle>
          <a:p>
            <a:fld id="{8C822B07-C094-4E7F-9FBF-358A0E4A507A}" type="datetime1">
              <a:rPr kumimoji="1" lang="ja-JP" altLang="en-US" smtClean="0"/>
              <a:t>2026/4/2</a:t>
            </a:fld>
            <a:endParaRPr kumimoji="1" lang="ja-JP"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j-lt"/>
                <a:ea typeface="+mj-ea"/>
              </a:defRPr>
            </a:lvl1pPr>
          </a:lstStyle>
          <a:p>
            <a:endParaRPr kumimoji="1" lang="ja-JP" altLang="en-US"/>
          </a:p>
        </p:txBody>
      </p:sp>
      <p:sp>
        <p:nvSpPr>
          <p:cNvPr id="1031" name="Rectangle 7"/>
          <p:cNvSpPr>
            <a:spLocks noChangeArrowheads="1"/>
          </p:cNvSpPr>
          <p:nvPr/>
        </p:nvSpPr>
        <p:spPr bwMode="auto">
          <a:xfrm>
            <a:off x="179388" y="692150"/>
            <a:ext cx="8785225" cy="73025"/>
          </a:xfrm>
          <a:prstGeom prst="rect">
            <a:avLst/>
          </a:prstGeom>
          <a:gradFill rotWithShape="1">
            <a:gsLst>
              <a:gs pos="0">
                <a:srgbClr val="0070C0"/>
              </a:gs>
              <a:gs pos="100000">
                <a:schemeClr val="accent4">
                  <a:lumMod val="40000"/>
                  <a:lumOff val="60000"/>
                </a:schemeClr>
              </a:gs>
            </a:gsLst>
            <a:lin ang="0" scaled="1"/>
          </a:gradFill>
          <a:ln w="9525">
            <a:noFill/>
            <a:miter lim="800000"/>
            <a:headEnd/>
            <a:tailEnd/>
          </a:ln>
          <a:effectLst/>
        </p:spPr>
        <p:txBody>
          <a:bodyPr wrap="none" anchor="ctr"/>
          <a:lstStyle/>
          <a:p>
            <a:pPr fontAlgn="auto">
              <a:spcBef>
                <a:spcPts val="0"/>
              </a:spcBef>
              <a:spcAft>
                <a:spcPts val="0"/>
              </a:spcAft>
              <a:defRPr/>
            </a:pPr>
            <a:endParaRPr lang="ja-JP" altLang="en-US">
              <a:latin typeface="+mn-lt"/>
              <a:ea typeface="+mn-ea"/>
            </a:endParaRPr>
          </a:p>
        </p:txBody>
      </p:sp>
      <p:sp>
        <p:nvSpPr>
          <p:cNvPr id="14" name="スライド番号プレースホルダ 13"/>
          <p:cNvSpPr>
            <a:spLocks noGrp="1"/>
          </p:cNvSpPr>
          <p:nvPr>
            <p:ph type="sldNum" sz="quarter" idx="4"/>
          </p:nvPr>
        </p:nvSpPr>
        <p:spPr>
          <a:xfrm>
            <a:off x="8388425" y="6492875"/>
            <a:ext cx="755576" cy="365125"/>
          </a:xfrm>
          <a:prstGeom prst="rect">
            <a:avLst/>
          </a:prstGeom>
        </p:spPr>
        <p:txBody>
          <a:bodyPr vert="horz" lIns="0" tIns="0" rIns="0" bIns="0" rtlCol="0" anchor="b" anchorCtr="0"/>
          <a:lstStyle>
            <a:lvl1pPr algn="r" fontAlgn="auto">
              <a:spcBef>
                <a:spcPts val="0"/>
              </a:spcBef>
              <a:spcAft>
                <a:spcPts val="0"/>
              </a:spcAft>
              <a:defRPr sz="1200">
                <a:solidFill>
                  <a:schemeClr val="tx1">
                    <a:tint val="75000"/>
                  </a:schemeClr>
                </a:solidFill>
                <a:latin typeface="+mn-lt"/>
                <a:ea typeface="+mn-ea"/>
              </a:defRPr>
            </a:lvl1pPr>
          </a:lstStyle>
          <a:p>
            <a:fld id="{0A13B2EA-4691-45C5-AF0F-9EC327DE4E99}" type="slidenum">
              <a:rPr kumimoji="1" lang="ja-JP" altLang="en-US" smtClean="0"/>
              <a:t>‹#›</a:t>
            </a:fld>
            <a:endParaRPr kumimoji="1" lang="ja-JP" altLang="en-US"/>
          </a:p>
        </p:txBody>
      </p:sp>
      <p:pic>
        <p:nvPicPr>
          <p:cNvPr id="2" name="図 1" descr="挿絵 が含まれている画像&#10;&#10;自動的に生成された説明">
            <a:extLst>
              <a:ext uri="{FF2B5EF4-FFF2-40B4-BE49-F238E27FC236}">
                <a16:creationId xmlns:a16="http://schemas.microsoft.com/office/drawing/2014/main" id="{E3370061-1942-A82F-4B93-480BAA60711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40352" y="86530"/>
            <a:ext cx="386561" cy="540354"/>
          </a:xfrm>
          <a:prstGeom prst="rect">
            <a:avLst/>
          </a:prstGeom>
        </p:spPr>
      </p:pic>
      <p:sp>
        <p:nvSpPr>
          <p:cNvPr id="3" name="テキスト ボックス 2">
            <a:extLst>
              <a:ext uri="{FF2B5EF4-FFF2-40B4-BE49-F238E27FC236}">
                <a16:creationId xmlns:a16="http://schemas.microsoft.com/office/drawing/2014/main" id="{FB1FBC15-64F0-A0DD-BD8E-EFC7EAFC3939}"/>
              </a:ext>
            </a:extLst>
          </p:cNvPr>
          <p:cNvSpPr txBox="1"/>
          <p:nvPr userDrawn="1"/>
        </p:nvSpPr>
        <p:spPr>
          <a:xfrm>
            <a:off x="8061254" y="95097"/>
            <a:ext cx="1082746" cy="523220"/>
          </a:xfrm>
          <a:prstGeom prst="rect">
            <a:avLst/>
          </a:prstGeom>
          <a:noFill/>
        </p:spPr>
        <p:txBody>
          <a:bodyPr wrap="square" rtlCol="0">
            <a:spAutoFit/>
          </a:bodyPr>
          <a:lstStyle/>
          <a:p>
            <a:r>
              <a:rPr kumimoji="1" lang="ja-JP" altLang="en-US" sz="1400" dirty="0">
                <a:latin typeface="HG正楷書体-PRO" panose="03000600000000000000" pitchFamily="66" charset="-128"/>
                <a:ea typeface="HG正楷書体-PRO" panose="03000600000000000000" pitchFamily="66" charset="-128"/>
              </a:rPr>
              <a:t>企画総務局</a:t>
            </a:r>
            <a:endParaRPr kumimoji="1" lang="en-US" altLang="ja-JP" sz="1400" dirty="0">
              <a:latin typeface="HG正楷書体-PRO" panose="03000600000000000000" pitchFamily="66" charset="-128"/>
              <a:ea typeface="HG正楷書体-PRO" panose="03000600000000000000" pitchFamily="66" charset="-128"/>
            </a:endParaRPr>
          </a:p>
          <a:p>
            <a:r>
              <a:rPr kumimoji="1" lang="ja-JP" altLang="en-US" sz="1400" dirty="0">
                <a:latin typeface="HG正楷書体-PRO" panose="03000600000000000000" pitchFamily="66" charset="-128"/>
                <a:ea typeface="HG正楷書体-PRO" panose="03000600000000000000" pitchFamily="66" charset="-128"/>
              </a:rPr>
              <a:t>政策企画課</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2800">
          <a:solidFill>
            <a:srgbClr val="0070C0"/>
          </a:solidFill>
          <a:latin typeface="+mj-lt"/>
          <a:ea typeface="+mj-ea"/>
          <a:cs typeface="+mj-cs"/>
        </a:defRPr>
      </a:lvl1pPr>
      <a:lvl2pPr algn="l" rtl="0" eaLnBrk="1" fontAlgn="base" hangingPunct="1">
        <a:spcBef>
          <a:spcPct val="0"/>
        </a:spcBef>
        <a:spcAft>
          <a:spcPct val="0"/>
        </a:spcAft>
        <a:defRPr kumimoji="1" sz="2800">
          <a:solidFill>
            <a:srgbClr val="006600"/>
          </a:solidFill>
          <a:latin typeface="Arial" charset="0"/>
          <a:ea typeface="ＭＳ Ｐゴシック" charset="-128"/>
        </a:defRPr>
      </a:lvl2pPr>
      <a:lvl3pPr algn="l" rtl="0" eaLnBrk="1" fontAlgn="base" hangingPunct="1">
        <a:spcBef>
          <a:spcPct val="0"/>
        </a:spcBef>
        <a:spcAft>
          <a:spcPct val="0"/>
        </a:spcAft>
        <a:defRPr kumimoji="1" sz="2800">
          <a:solidFill>
            <a:srgbClr val="006600"/>
          </a:solidFill>
          <a:latin typeface="Arial" charset="0"/>
          <a:ea typeface="ＭＳ Ｐゴシック" charset="-128"/>
        </a:defRPr>
      </a:lvl3pPr>
      <a:lvl4pPr algn="l" rtl="0" eaLnBrk="1" fontAlgn="base" hangingPunct="1">
        <a:spcBef>
          <a:spcPct val="0"/>
        </a:spcBef>
        <a:spcAft>
          <a:spcPct val="0"/>
        </a:spcAft>
        <a:defRPr kumimoji="1" sz="2800">
          <a:solidFill>
            <a:srgbClr val="006600"/>
          </a:solidFill>
          <a:latin typeface="Arial" charset="0"/>
          <a:ea typeface="ＭＳ Ｐゴシック" charset="-128"/>
        </a:defRPr>
      </a:lvl4pPr>
      <a:lvl5pPr algn="l" rtl="0" eaLnBrk="1" fontAlgn="base" hangingPunct="1">
        <a:spcBef>
          <a:spcPct val="0"/>
        </a:spcBef>
        <a:spcAft>
          <a:spcPct val="0"/>
        </a:spcAft>
        <a:defRPr kumimoji="1" sz="2800">
          <a:solidFill>
            <a:srgbClr val="006600"/>
          </a:solidFill>
          <a:latin typeface="Arial" charset="0"/>
          <a:ea typeface="ＭＳ Ｐゴシック" charset="-128"/>
        </a:defRPr>
      </a:lvl5pPr>
      <a:lvl6pPr marL="457200" algn="l" rtl="0" eaLnBrk="1" fontAlgn="base" hangingPunct="1">
        <a:spcBef>
          <a:spcPct val="0"/>
        </a:spcBef>
        <a:spcAft>
          <a:spcPct val="0"/>
        </a:spcAft>
        <a:defRPr kumimoji="1" sz="2800">
          <a:solidFill>
            <a:srgbClr val="006600"/>
          </a:solidFill>
          <a:latin typeface="Arial" charset="0"/>
          <a:ea typeface="ＭＳ Ｐゴシック" charset="-128"/>
        </a:defRPr>
      </a:lvl6pPr>
      <a:lvl7pPr marL="914400" algn="l" rtl="0" eaLnBrk="1" fontAlgn="base" hangingPunct="1">
        <a:spcBef>
          <a:spcPct val="0"/>
        </a:spcBef>
        <a:spcAft>
          <a:spcPct val="0"/>
        </a:spcAft>
        <a:defRPr kumimoji="1" sz="2800">
          <a:solidFill>
            <a:srgbClr val="006600"/>
          </a:solidFill>
          <a:latin typeface="Arial" charset="0"/>
          <a:ea typeface="ＭＳ Ｐゴシック" charset="-128"/>
        </a:defRPr>
      </a:lvl7pPr>
      <a:lvl8pPr marL="1371600" algn="l" rtl="0" eaLnBrk="1" fontAlgn="base" hangingPunct="1">
        <a:spcBef>
          <a:spcPct val="0"/>
        </a:spcBef>
        <a:spcAft>
          <a:spcPct val="0"/>
        </a:spcAft>
        <a:defRPr kumimoji="1" sz="2800">
          <a:solidFill>
            <a:srgbClr val="006600"/>
          </a:solidFill>
          <a:latin typeface="Arial" charset="0"/>
          <a:ea typeface="ＭＳ Ｐゴシック" charset="-128"/>
        </a:defRPr>
      </a:lvl8pPr>
      <a:lvl9pPr marL="1828800" algn="l" rtl="0" eaLnBrk="1" fontAlgn="base" hangingPunct="1">
        <a:spcBef>
          <a:spcPct val="0"/>
        </a:spcBef>
        <a:spcAft>
          <a:spcPct val="0"/>
        </a:spcAft>
        <a:defRPr kumimoji="1" sz="2800">
          <a:solidFill>
            <a:srgbClr val="006600"/>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kumimoji="1" sz="20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400">
          <a:solidFill>
            <a:schemeClr val="tx1"/>
          </a:solidFill>
          <a:latin typeface="+mn-lt"/>
          <a:ea typeface="+mn-ea"/>
        </a:defRPr>
      </a:lvl6pPr>
      <a:lvl7pPr marL="2971800" indent="-228600" algn="l" rtl="0" eaLnBrk="1" fontAlgn="base" hangingPunct="1">
        <a:spcBef>
          <a:spcPct val="20000"/>
        </a:spcBef>
        <a:spcAft>
          <a:spcPct val="0"/>
        </a:spcAft>
        <a:buChar char="»"/>
        <a:defRPr kumimoji="1" sz="2400">
          <a:solidFill>
            <a:schemeClr val="tx1"/>
          </a:solidFill>
          <a:latin typeface="+mn-lt"/>
          <a:ea typeface="+mn-ea"/>
        </a:defRPr>
      </a:lvl7pPr>
      <a:lvl8pPr marL="3429000" indent="-228600" algn="l" rtl="0" eaLnBrk="1" fontAlgn="base" hangingPunct="1">
        <a:spcBef>
          <a:spcPct val="20000"/>
        </a:spcBef>
        <a:spcAft>
          <a:spcPct val="0"/>
        </a:spcAft>
        <a:buChar char="»"/>
        <a:defRPr kumimoji="1" sz="2400">
          <a:solidFill>
            <a:schemeClr val="tx1"/>
          </a:solidFill>
          <a:latin typeface="+mn-lt"/>
          <a:ea typeface="+mn-ea"/>
        </a:defRPr>
      </a:lvl8pPr>
      <a:lvl9pPr marL="3886200" indent="-228600" algn="l" rtl="0" eaLnBrk="1" fontAlgn="base" hangingPunct="1">
        <a:spcBef>
          <a:spcPct val="20000"/>
        </a:spcBef>
        <a:spcAft>
          <a:spcPct val="0"/>
        </a:spcAft>
        <a:buChar char="»"/>
        <a:defRPr kumimoji="1" sz="2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4E2A79-0F5C-7B87-28D8-4C0C0945A9CE}"/>
              </a:ext>
            </a:extLst>
          </p:cNvPr>
          <p:cNvSpPr>
            <a:spLocks noGrp="1"/>
          </p:cNvSpPr>
          <p:nvPr>
            <p:ph type="title"/>
          </p:nvPr>
        </p:nvSpPr>
        <p:spPr>
          <a:xfrm>
            <a:off x="179512" y="77282"/>
            <a:ext cx="7067030" cy="561975"/>
          </a:xfrm>
        </p:spPr>
        <p:txBody>
          <a:bodyPr/>
          <a:lstStyle/>
          <a:p>
            <a:r>
              <a:rPr kumimoji="1" lang="zh-TW" altLang="en-US" spc="-150"/>
              <a:t>広島市大学等学生支援推進補助金</a:t>
            </a:r>
            <a:endParaRPr kumimoji="1" lang="ja-JP" altLang="en-US" spc="-150" dirty="0"/>
          </a:p>
        </p:txBody>
      </p:sp>
      <p:sp>
        <p:nvSpPr>
          <p:cNvPr id="13" name="四角形: 角を丸くする 12">
            <a:extLst>
              <a:ext uri="{FF2B5EF4-FFF2-40B4-BE49-F238E27FC236}">
                <a16:creationId xmlns:a16="http://schemas.microsoft.com/office/drawing/2014/main" id="{10644703-B8E4-6358-FB4A-4A664A45048C}"/>
              </a:ext>
            </a:extLst>
          </p:cNvPr>
          <p:cNvSpPr/>
          <p:nvPr/>
        </p:nvSpPr>
        <p:spPr>
          <a:xfrm>
            <a:off x="179512" y="1255140"/>
            <a:ext cx="8712968" cy="864523"/>
          </a:xfrm>
          <a:prstGeom prst="roundRect">
            <a:avLst>
              <a:gd name="adj" fmla="val 12819"/>
            </a:avLst>
          </a:prstGeom>
          <a:ln w="3175"/>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rPr>
              <a:t>１　事業の目的</a:t>
            </a:r>
          </a:p>
          <a:p>
            <a:pPr marL="176213" marR="0" lvl="0" indent="-176213" algn="just" defTabSz="914400" rtl="0" eaLnBrk="1" fontAlgn="auto" latinLnBrk="0" hangingPunct="1">
              <a:lnSpc>
                <a:spcPct val="100000"/>
              </a:lnSpc>
              <a:spcBef>
                <a:spcPts val="0"/>
              </a:spcBef>
              <a:spcAft>
                <a:spcPts val="0"/>
              </a:spcAft>
              <a:buClrTx/>
              <a:buSzTx/>
              <a:buFontTx/>
              <a:buNone/>
              <a:tabLst>
                <a:tab pos="176213" algn="l"/>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大学が講ずる学生支援策に要する経費の一部を補助することにより、将来広島で働きたい、広島に</a:t>
            </a:r>
            <a:r>
              <a:rPr lang="ja-JP" altLang="en-US" sz="1200">
                <a:solidFill>
                  <a:prstClr val="black"/>
                </a:solidFill>
                <a:latin typeface="HG丸ｺﾞｼｯｸM-PRO"/>
                <a:ea typeface="HG丸ｺﾞｼｯｸM-PRO"/>
              </a:rPr>
              <a:t>貢献</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したいといった学生の広島への愛着の醸成及び広島市内の大学の魅力を向上させ広島で学びたいと考える若者の増加につなげることを目的とする。</a:t>
            </a:r>
            <a:endParaRPr kumimoji="1" lang="ja-JP" altLang="en-US" sz="12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5" name="四角形: 角を丸くする 14">
            <a:extLst>
              <a:ext uri="{FF2B5EF4-FFF2-40B4-BE49-F238E27FC236}">
                <a16:creationId xmlns:a16="http://schemas.microsoft.com/office/drawing/2014/main" id="{77A00739-FC24-D4F2-B4EA-55180E25EFA4}"/>
              </a:ext>
            </a:extLst>
          </p:cNvPr>
          <p:cNvSpPr/>
          <p:nvPr/>
        </p:nvSpPr>
        <p:spPr>
          <a:xfrm>
            <a:off x="179512" y="2261254"/>
            <a:ext cx="8712968" cy="517212"/>
          </a:xfrm>
          <a:prstGeom prst="roundRect">
            <a:avLst>
              <a:gd name="adj" fmla="val 18456"/>
            </a:avLst>
          </a:prstGeom>
          <a:ln w="3175"/>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２　補助対象者</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広島市内にキャンパスを有する大学（大学院及び短期大学を含む。）</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27" name="四角形: 角を丸くする 26">
            <a:extLst>
              <a:ext uri="{FF2B5EF4-FFF2-40B4-BE49-F238E27FC236}">
                <a16:creationId xmlns:a16="http://schemas.microsoft.com/office/drawing/2014/main" id="{879CAEC8-0B5E-D906-9BA1-953C32B04C82}"/>
              </a:ext>
            </a:extLst>
          </p:cNvPr>
          <p:cNvSpPr/>
          <p:nvPr/>
        </p:nvSpPr>
        <p:spPr>
          <a:xfrm>
            <a:off x="179512" y="2917576"/>
            <a:ext cx="8712968" cy="1780917"/>
          </a:xfrm>
          <a:prstGeom prst="roundRect">
            <a:avLst>
              <a:gd name="adj" fmla="val 3562"/>
            </a:avLst>
          </a:prstGeom>
          <a:ln w="3175"/>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３　補助対象事業</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大学が新たに実施する学生支援策であって、①地域とのつながりを有し、かつ、②学生生活の充実に資するもの</a:t>
            </a:r>
          </a:p>
          <a:p>
            <a:pPr marL="179388" marR="0" lvl="0" indent="-179388"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a:t>
            </a:r>
            <a:r>
              <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rPr>
              <a:t>〔</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対象となる支援策</a:t>
            </a:r>
            <a:r>
              <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rPr>
              <a:t>〕</a:t>
            </a:r>
          </a:p>
          <a:p>
            <a:pPr marL="179388" marR="0" lvl="0" indent="-179388" algn="just" defTabSz="914400"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HG丸ｺﾞｼｯｸM-PRO"/>
                <a:ea typeface="HG丸ｺﾞｼｯｸM-PRO"/>
              </a:rPr>
              <a:t>　　</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生活支援（食費補助、文化・スポーツ施設の利用補助）、修学支援（教材購入補助、</a:t>
            </a:r>
            <a:r>
              <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rPr>
              <a:t>ICT</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環境整備）、キャリア形成支援（資格取得支援、日本語学習費補助）、地域活動参加促進（交通費補助）など</a:t>
            </a:r>
            <a:endPar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endParaRPr>
          </a:p>
          <a:p>
            <a:pPr marL="179388" marR="0" lvl="0" indent="-179388" algn="just" defTabSz="914400"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HG丸ｺﾞｼｯｸM-PRO"/>
                <a:ea typeface="HG丸ｺﾞｼｯｸM-PRO"/>
              </a:rPr>
              <a:t>　　</a:t>
            </a:r>
            <a:r>
              <a:rPr lang="en-US" altLang="ja-JP" sz="1200">
                <a:solidFill>
                  <a:prstClr val="black"/>
                </a:solidFill>
                <a:latin typeface="HG丸ｺﾞｼｯｸM-PRO"/>
                <a:ea typeface="HG丸ｺﾞｼｯｸM-PRO"/>
              </a:rPr>
              <a:t>※</a:t>
            </a:r>
            <a:r>
              <a:rPr lang="ja-JP" altLang="en-US" sz="1200">
                <a:solidFill>
                  <a:prstClr val="black"/>
                </a:solidFill>
                <a:latin typeface="HG丸ｺﾞｼｯｸM-PRO"/>
                <a:ea typeface="HG丸ｺﾞｼｯｸM-PRO"/>
              </a:rPr>
              <a:t>　</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若者の広島への愛着醸成や広島で学びたいと考える若者の増加につながるもの</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a:t>
            </a:r>
            <a:endPar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HG丸ｺﾞｼｯｸM-PRO"/>
                <a:ea typeface="HG丸ｺﾞｼｯｸM-PRO"/>
              </a:rPr>
              <a:t>　</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補 助 率：対象経費の</a:t>
            </a:r>
            <a:r>
              <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rPr>
              <a:t>1/2</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限 度 額：支援対象となる学生一人につき</a:t>
            </a:r>
            <a:r>
              <a:rPr kumimoji="1" lang="en-US" altLang="ja-JP" sz="1200" b="0" i="0" u="none" strike="noStrike" kern="1200" cap="none" spc="0" normalizeH="0" baseline="0" noProof="0">
                <a:ln>
                  <a:noFill/>
                </a:ln>
                <a:solidFill>
                  <a:prstClr val="black"/>
                </a:solidFill>
                <a:effectLst/>
                <a:uLnTx/>
                <a:uFillTx/>
                <a:latin typeface="HG丸ｺﾞｼｯｸM-PRO"/>
                <a:ea typeface="HG丸ｺﾞｼｯｸM-PRO"/>
                <a:cs typeface="+mn-cs"/>
              </a:rPr>
              <a:t>3,000</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円／年</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4" name="四角形: 角を丸くする 3">
            <a:extLst>
              <a:ext uri="{FF2B5EF4-FFF2-40B4-BE49-F238E27FC236}">
                <a16:creationId xmlns:a16="http://schemas.microsoft.com/office/drawing/2014/main" id="{0A3BD5C0-F62D-2A73-8682-F14BC906D085}"/>
              </a:ext>
            </a:extLst>
          </p:cNvPr>
          <p:cNvSpPr/>
          <p:nvPr/>
        </p:nvSpPr>
        <p:spPr>
          <a:xfrm>
            <a:off x="179512" y="5917638"/>
            <a:ext cx="8712968" cy="561975"/>
          </a:xfrm>
          <a:prstGeom prst="roundRect">
            <a:avLst>
              <a:gd name="adj" fmla="val 12513"/>
            </a:avLst>
          </a:prstGeom>
          <a:ln w="3175"/>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a:solidFill>
                  <a:srgbClr val="0070C0"/>
                </a:solidFill>
                <a:latin typeface="HG丸ｺﾞｼｯｸM-PRO"/>
                <a:ea typeface="HG丸ｺﾞｼｯｸM-PRO"/>
              </a:rPr>
              <a:t>５</a:t>
            </a: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　審査基準項目</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①学生支援策としての効果、②地域とのつながり、③実現可能性、④主体性・創意工夫、⑤継続性・発展性</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3" name="四角形: 角を丸くする 2">
            <a:extLst>
              <a:ext uri="{FF2B5EF4-FFF2-40B4-BE49-F238E27FC236}">
                <a16:creationId xmlns:a16="http://schemas.microsoft.com/office/drawing/2014/main" id="{CFEA82AE-5FBD-BAC7-EE36-F3355B73A3AE}"/>
              </a:ext>
            </a:extLst>
          </p:cNvPr>
          <p:cNvSpPr/>
          <p:nvPr/>
        </p:nvSpPr>
        <p:spPr>
          <a:xfrm>
            <a:off x="169939" y="4837604"/>
            <a:ext cx="8712968" cy="916822"/>
          </a:xfrm>
          <a:prstGeom prst="roundRect">
            <a:avLst>
              <a:gd name="adj" fmla="val 12513"/>
            </a:avLst>
          </a:prstGeom>
          <a:ln w="3175"/>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rPr>
              <a:t>４　</a:t>
            </a:r>
            <a:r>
              <a:rPr lang="ja-JP" altLang="en-US" sz="1200" b="1" dirty="0">
                <a:solidFill>
                  <a:srgbClr val="0070C0"/>
                </a:solidFill>
                <a:latin typeface="HG丸ｺﾞｼｯｸM-PRO"/>
                <a:ea typeface="HG丸ｺﾞｼｯｸM-PRO"/>
              </a:rPr>
              <a:t>補助対象期間</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丸ｺﾞｼｯｸM-PRO"/>
                <a:ea typeface="HG丸ｺﾞｼｯｸM-PRO"/>
                <a:cs typeface="+mn-cs"/>
              </a:rPr>
              <a:t>　　補助金交付決定日から当該年度の２月末日までの間</a:t>
            </a:r>
            <a:endParaRPr kumimoji="1" lang="en-US" altLang="ja-JP" sz="12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a:p>
            <a:pPr marL="447675" marR="0" lvl="0" indent="-447675" algn="just" defTabSz="9144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HG丸ｺﾞｼｯｸM-PRO"/>
                <a:ea typeface="HG丸ｺﾞｼｯｸM-PRO"/>
              </a:rPr>
              <a:t>　　</a:t>
            </a:r>
            <a:r>
              <a:rPr lang="en-US" altLang="ja-JP" sz="1200" dirty="0">
                <a:solidFill>
                  <a:prstClr val="black"/>
                </a:solidFill>
                <a:latin typeface="HG丸ｺﾞｼｯｸM-PRO"/>
                <a:ea typeface="HG丸ｺﾞｼｯｸM-PRO"/>
              </a:rPr>
              <a:t>※</a:t>
            </a:r>
            <a:r>
              <a:rPr lang="ja-JP" altLang="en-US" sz="1200" dirty="0">
                <a:solidFill>
                  <a:prstClr val="black"/>
                </a:solidFill>
                <a:latin typeface="HG丸ｺﾞｼｯｸM-PRO"/>
                <a:ea typeface="HG丸ｺﾞｼｯｸM-PRO"/>
              </a:rPr>
              <a:t>　継続して実施する事業については、各年度における市の予算成立を前提として最大３年間にわたって補助を受けることができます。ただし、毎年度、補助金交付の申請が必要です（次年度以降の交付を保証するものではありません。）</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5" name="四角形: 角を丸くする 4">
            <a:extLst>
              <a:ext uri="{FF2B5EF4-FFF2-40B4-BE49-F238E27FC236}">
                <a16:creationId xmlns:a16="http://schemas.microsoft.com/office/drawing/2014/main" id="{F62EB463-C790-6B1B-5634-7E5EE29F0214}"/>
              </a:ext>
            </a:extLst>
          </p:cNvPr>
          <p:cNvSpPr/>
          <p:nvPr/>
        </p:nvSpPr>
        <p:spPr>
          <a:xfrm>
            <a:off x="169939" y="810350"/>
            <a:ext cx="8712968" cy="303199"/>
          </a:xfrm>
          <a:prstGeom prst="roundRect">
            <a:avLst>
              <a:gd name="adj" fmla="val 18456"/>
            </a:avLst>
          </a:prstGeom>
          <a:ln w="3175">
            <a:noFill/>
          </a:ln>
        </p:spPr>
        <p:style>
          <a:lnRef idx="2">
            <a:schemeClr val="dk1"/>
          </a:lnRef>
          <a:fillRef idx="1">
            <a:schemeClr val="lt1"/>
          </a:fillRef>
          <a:effectRef idx="0">
            <a:schemeClr val="dk1"/>
          </a:effectRef>
          <a:fontRef idx="minor">
            <a:schemeClr val="dk1"/>
          </a:fontRef>
        </p:style>
        <p:txBody>
          <a:bodyPr lIns="36000" tIns="0" rIns="36000" b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i="0" strike="noStrike" kern="1200" cap="none" spc="0" normalizeH="0" baseline="0" noProof="0">
                <a:ln>
                  <a:noFill/>
                </a:ln>
                <a:solidFill>
                  <a:prstClr val="black"/>
                </a:solidFill>
                <a:effectLst/>
                <a:uLnTx/>
                <a:uFillTx/>
                <a:latin typeface="HG丸ｺﾞｼｯｸM-PRO"/>
                <a:ea typeface="HG丸ｺﾞｼｯｸM-PRO"/>
                <a:cs typeface="+mn-cs"/>
              </a:rPr>
              <a:t>～補助対象事業を募集します～</a:t>
            </a:r>
            <a:endParaRPr kumimoji="1" lang="ja-JP" altLang="en-US" b="1" i="0"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Tree>
    <p:extLst>
      <p:ext uri="{BB962C8B-B14F-4D97-AF65-F5344CB8AC3E}">
        <p14:creationId xmlns:p14="http://schemas.microsoft.com/office/powerpoint/2010/main" val="311779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4E2A79-0F5C-7B87-28D8-4C0C0945A9CE}"/>
              </a:ext>
            </a:extLst>
          </p:cNvPr>
          <p:cNvSpPr>
            <a:spLocks noGrp="1"/>
          </p:cNvSpPr>
          <p:nvPr>
            <p:ph type="title"/>
          </p:nvPr>
        </p:nvSpPr>
        <p:spPr>
          <a:xfrm>
            <a:off x="179512" y="77282"/>
            <a:ext cx="7067030" cy="561975"/>
          </a:xfrm>
        </p:spPr>
        <p:txBody>
          <a:bodyPr/>
          <a:lstStyle/>
          <a:p>
            <a:r>
              <a:rPr lang="ja-JP" altLang="en-US" spc="-150"/>
              <a:t>事業の流れ</a:t>
            </a:r>
            <a:endParaRPr kumimoji="1" lang="ja-JP" altLang="en-US" spc="-150" dirty="0"/>
          </a:p>
        </p:txBody>
      </p:sp>
      <p:sp>
        <p:nvSpPr>
          <p:cNvPr id="13" name="四角形: 角を丸くする 12">
            <a:extLst>
              <a:ext uri="{FF2B5EF4-FFF2-40B4-BE49-F238E27FC236}">
                <a16:creationId xmlns:a16="http://schemas.microsoft.com/office/drawing/2014/main" id="{10644703-B8E4-6358-FB4A-4A664A45048C}"/>
              </a:ext>
            </a:extLst>
          </p:cNvPr>
          <p:cNvSpPr/>
          <p:nvPr/>
        </p:nvSpPr>
        <p:spPr>
          <a:xfrm>
            <a:off x="209781" y="778368"/>
            <a:ext cx="432048" cy="1780917"/>
          </a:xfrm>
          <a:prstGeom prst="roundRect">
            <a:avLst>
              <a:gd name="adj" fmla="val 12819"/>
            </a:avLst>
          </a:prstGeom>
          <a:solidFill>
            <a:srgbClr val="FFC000"/>
          </a:solidFill>
          <a:ln w="3175">
            <a:solidFill>
              <a:schemeClr val="dk1">
                <a:alpha val="96000"/>
              </a:schemeClr>
            </a:solidFill>
          </a:ln>
        </p:spPr>
        <p:style>
          <a:lnRef idx="2">
            <a:schemeClr val="dk1"/>
          </a:lnRef>
          <a:fillRef idx="1">
            <a:schemeClr val="lt1"/>
          </a:fillRef>
          <a:effectRef idx="0">
            <a:schemeClr val="dk1"/>
          </a:effectRef>
          <a:fontRef idx="minor">
            <a:schemeClr val="dk1"/>
          </a:fontRef>
        </p:style>
        <p:txBody>
          <a:bodyPr vert="eaVert"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HG丸ｺﾞｼｯｸM-PRO"/>
                <a:ea typeface="HG丸ｺﾞｼｯｸM-PRO"/>
                <a:cs typeface="+mn-cs"/>
              </a:rPr>
              <a:t>　交付申請前</a:t>
            </a:r>
            <a:endParaRPr kumimoji="1" lang="ja-JP" altLang="en-US" sz="20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5" name="四角形: 角を丸くする 14">
            <a:extLst>
              <a:ext uri="{FF2B5EF4-FFF2-40B4-BE49-F238E27FC236}">
                <a16:creationId xmlns:a16="http://schemas.microsoft.com/office/drawing/2014/main" id="{77A00739-FC24-D4F2-B4EA-55180E25EFA4}"/>
              </a:ext>
            </a:extLst>
          </p:cNvPr>
          <p:cNvSpPr/>
          <p:nvPr/>
        </p:nvSpPr>
        <p:spPr>
          <a:xfrm>
            <a:off x="671305" y="779559"/>
            <a:ext cx="8023060" cy="517212"/>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a:solidFill>
                  <a:srgbClr val="0070C0"/>
                </a:solidFill>
                <a:latin typeface="HG丸ｺﾞｼｯｸM-PRO"/>
                <a:ea typeface="HG丸ｺﾞｼｯｸM-PRO"/>
              </a:rPr>
              <a:t>１　学生支援策の検討</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募集案内を参考にする等して、学生支援策を検討してください。</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4" name="四角形: 角を丸くする 3">
            <a:extLst>
              <a:ext uri="{FF2B5EF4-FFF2-40B4-BE49-F238E27FC236}">
                <a16:creationId xmlns:a16="http://schemas.microsoft.com/office/drawing/2014/main" id="{0A3BD5C0-F62D-2A73-8682-F14BC906D085}"/>
              </a:ext>
            </a:extLst>
          </p:cNvPr>
          <p:cNvSpPr/>
          <p:nvPr/>
        </p:nvSpPr>
        <p:spPr>
          <a:xfrm>
            <a:off x="638812" y="5061496"/>
            <a:ext cx="8037325" cy="810411"/>
          </a:xfrm>
          <a:prstGeom prst="roundRect">
            <a:avLst>
              <a:gd name="adj" fmla="val 12513"/>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７　実績報告及び精算</a:t>
            </a:r>
          </a:p>
          <a:p>
            <a:pPr marL="84138" marR="0" lvl="0" indent="-84138"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事業が完了したとき（事業の廃止の承認を得た場合を含む。）は、</a:t>
            </a:r>
            <a:r>
              <a:rPr kumimoji="1" lang="ja-JP" altLang="en-US" sz="1200" b="0" i="0" u="sng" strike="noStrike" kern="1200" cap="none" spc="0" normalizeH="0" baseline="0" noProof="0">
                <a:ln>
                  <a:noFill/>
                </a:ln>
                <a:solidFill>
                  <a:prstClr val="black"/>
                </a:solidFill>
                <a:effectLst/>
                <a:uLnTx/>
                <a:uFillTx/>
                <a:latin typeface="HG丸ｺﾞｼｯｸM-PRO"/>
                <a:ea typeface="HG丸ｺﾞｼｯｸM-PRO"/>
                <a:cs typeface="+mn-cs"/>
              </a:rPr>
              <a:t>当該完了の日から起算して４０日以内又は</a:t>
            </a:r>
            <a:endParaRPr kumimoji="1" lang="en-US" altLang="ja-JP" sz="1200" b="0" i="0" u="sng" strike="noStrike" kern="1200" cap="none" spc="0" normalizeH="0" baseline="0" noProof="0">
              <a:ln>
                <a:noFill/>
              </a:ln>
              <a:solidFill>
                <a:prstClr val="black"/>
              </a:solidFill>
              <a:effectLst/>
              <a:uLnTx/>
              <a:uFillTx/>
              <a:latin typeface="HG丸ｺﾞｼｯｸM-PRO"/>
              <a:ea typeface="HG丸ｺﾞｼｯｸM-PRO"/>
              <a:cs typeface="+mn-cs"/>
            </a:endParaRPr>
          </a:p>
          <a:p>
            <a:pPr marL="84138" marR="0" lvl="0" indent="-84138" algn="just" defTabSz="914400" rtl="0" eaLnBrk="1" fontAlgn="auto" latinLnBrk="0" hangingPunct="1">
              <a:lnSpc>
                <a:spcPct val="100000"/>
              </a:lnSpc>
              <a:spcBef>
                <a:spcPts val="0"/>
              </a:spcBef>
              <a:spcAft>
                <a:spcPts val="0"/>
              </a:spcAft>
              <a:buClrTx/>
              <a:buSzTx/>
              <a:buFontTx/>
              <a:buNone/>
              <a:tabLst/>
              <a:defRPr/>
            </a:pPr>
            <a:r>
              <a:rPr lang="ja-JP" altLang="en-US" sz="1200" noProof="0">
                <a:solidFill>
                  <a:prstClr val="black"/>
                </a:solidFill>
                <a:latin typeface="HG丸ｺﾞｼｯｸM-PRO"/>
                <a:ea typeface="HG丸ｺﾞｼｯｸM-PRO"/>
              </a:rPr>
              <a:t>　</a:t>
            </a:r>
            <a:r>
              <a:rPr kumimoji="1" lang="ja-JP" altLang="en-US" sz="1200" b="0" i="0" u="sng" strike="noStrike" kern="1200" cap="none" spc="0" normalizeH="0" baseline="0" noProof="0">
                <a:ln>
                  <a:noFill/>
                </a:ln>
                <a:solidFill>
                  <a:prstClr val="black"/>
                </a:solidFill>
                <a:effectLst/>
                <a:uLnTx/>
                <a:uFillTx/>
                <a:latin typeface="HG丸ｺﾞｼｯｸM-PRO"/>
                <a:ea typeface="HG丸ｺﾞｼｯｸM-PRO"/>
                <a:cs typeface="+mn-cs"/>
              </a:rPr>
              <a:t>２月末日までのいずれか早い日まで</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に、実績報告書兼精算書等を広島市へ提出してください。</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3" name="四角形: 角を丸くする 2">
            <a:extLst>
              <a:ext uri="{FF2B5EF4-FFF2-40B4-BE49-F238E27FC236}">
                <a16:creationId xmlns:a16="http://schemas.microsoft.com/office/drawing/2014/main" id="{CFEA82AE-5FBD-BAC7-EE36-F3355B73A3AE}"/>
              </a:ext>
            </a:extLst>
          </p:cNvPr>
          <p:cNvSpPr/>
          <p:nvPr/>
        </p:nvSpPr>
        <p:spPr>
          <a:xfrm>
            <a:off x="638812" y="2642977"/>
            <a:ext cx="8037325" cy="730604"/>
          </a:xfrm>
          <a:prstGeom prst="roundRect">
            <a:avLst>
              <a:gd name="adj" fmla="val 12513"/>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４　審査</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補助金の交付対象となる事業を審査します。</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8" name="四角形: 角を丸くする 7">
            <a:extLst>
              <a:ext uri="{FF2B5EF4-FFF2-40B4-BE49-F238E27FC236}">
                <a16:creationId xmlns:a16="http://schemas.microsoft.com/office/drawing/2014/main" id="{B45FFA7C-AF65-2320-ED85-9592C6251F53}"/>
              </a:ext>
            </a:extLst>
          </p:cNvPr>
          <p:cNvSpPr/>
          <p:nvPr/>
        </p:nvSpPr>
        <p:spPr>
          <a:xfrm>
            <a:off x="681288" y="1390131"/>
            <a:ext cx="8023060" cy="517212"/>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a:solidFill>
                  <a:srgbClr val="0070C0"/>
                </a:solidFill>
                <a:latin typeface="HG丸ｺﾞｼｯｸM-PRO"/>
                <a:ea typeface="HG丸ｺﾞｼｯｸM-PRO"/>
              </a:rPr>
              <a:t>２　事前相談</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申請を予定している学生支援策について、広島市へ事前相談を行ってください。（希望者のみ）</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9" name="四角形: 角を丸くする 8">
            <a:extLst>
              <a:ext uri="{FF2B5EF4-FFF2-40B4-BE49-F238E27FC236}">
                <a16:creationId xmlns:a16="http://schemas.microsoft.com/office/drawing/2014/main" id="{896C109C-E0A5-984F-54E3-EEF12FF59F52}"/>
              </a:ext>
            </a:extLst>
          </p:cNvPr>
          <p:cNvSpPr/>
          <p:nvPr/>
        </p:nvSpPr>
        <p:spPr>
          <a:xfrm>
            <a:off x="671305" y="1988483"/>
            <a:ext cx="8023060" cy="517212"/>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a:solidFill>
                  <a:srgbClr val="0070C0"/>
                </a:solidFill>
                <a:latin typeface="HG丸ｺﾞｼｯｸM-PRO"/>
                <a:ea typeface="HG丸ｺﾞｼｯｸM-PRO"/>
              </a:rPr>
              <a:t>３　交付申請</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補助金交付申請書、事業計画書等を広島市へ提出してください。</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0" name="四角形: 角を丸くする 9">
            <a:extLst>
              <a:ext uri="{FF2B5EF4-FFF2-40B4-BE49-F238E27FC236}">
                <a16:creationId xmlns:a16="http://schemas.microsoft.com/office/drawing/2014/main" id="{B15094EF-268B-FB4A-64C9-771A32F8EA31}"/>
              </a:ext>
            </a:extLst>
          </p:cNvPr>
          <p:cNvSpPr/>
          <p:nvPr/>
        </p:nvSpPr>
        <p:spPr>
          <a:xfrm>
            <a:off x="195516" y="2638712"/>
            <a:ext cx="432048" cy="4030648"/>
          </a:xfrm>
          <a:prstGeom prst="roundRect">
            <a:avLst>
              <a:gd name="adj" fmla="val 12819"/>
            </a:avLst>
          </a:prstGeom>
          <a:solidFill>
            <a:srgbClr val="FFC000"/>
          </a:solidFill>
          <a:ln w="3175">
            <a:solidFill>
              <a:schemeClr val="dk1">
                <a:alpha val="96000"/>
              </a:schemeClr>
            </a:solidFill>
          </a:ln>
        </p:spPr>
        <p:style>
          <a:lnRef idx="2">
            <a:schemeClr val="dk1"/>
          </a:lnRef>
          <a:fillRef idx="1">
            <a:schemeClr val="lt1"/>
          </a:fillRef>
          <a:effectRef idx="0">
            <a:schemeClr val="dk1"/>
          </a:effectRef>
          <a:fontRef idx="minor">
            <a:schemeClr val="dk1"/>
          </a:fontRef>
        </p:style>
        <p:txBody>
          <a:bodyPr vert="eaVert"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HG丸ｺﾞｼｯｸM-PRO"/>
                <a:ea typeface="HG丸ｺﾞｼｯｸM-PRO"/>
                <a:cs typeface="+mn-cs"/>
              </a:rPr>
              <a:t>　　　　　交付申請後</a:t>
            </a:r>
            <a:endParaRPr kumimoji="1" lang="ja-JP" altLang="en-US" sz="20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1" name="四角形: 角を丸くする 10">
            <a:extLst>
              <a:ext uri="{FF2B5EF4-FFF2-40B4-BE49-F238E27FC236}">
                <a16:creationId xmlns:a16="http://schemas.microsoft.com/office/drawing/2014/main" id="{1FF623FF-5376-369B-8DAF-7C1BA4A09306}"/>
              </a:ext>
            </a:extLst>
          </p:cNvPr>
          <p:cNvSpPr/>
          <p:nvPr/>
        </p:nvSpPr>
        <p:spPr>
          <a:xfrm>
            <a:off x="641828" y="3429000"/>
            <a:ext cx="8037325" cy="661854"/>
          </a:xfrm>
          <a:prstGeom prst="roundRect">
            <a:avLst>
              <a:gd name="adj" fmla="val 12513"/>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a:solidFill>
                  <a:srgbClr val="0070C0"/>
                </a:solidFill>
                <a:latin typeface="HG丸ｺﾞｼｯｸM-PRO"/>
                <a:ea typeface="HG丸ｺﾞｼｯｸM-PRO"/>
              </a:rPr>
              <a:t>５</a:t>
            </a: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　</a:t>
            </a:r>
            <a:r>
              <a:rPr lang="ja-JP" altLang="en-US" sz="1200" b="1">
                <a:solidFill>
                  <a:srgbClr val="0070C0"/>
                </a:solidFill>
                <a:latin typeface="HG丸ｺﾞｼｯｸM-PRO"/>
                <a:ea typeface="HG丸ｺﾞｼｯｸM-PRO"/>
              </a:rPr>
              <a:t>交付決定等</a:t>
            </a:r>
            <a:endPar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広島市から申請者に対して、採否を通知します。</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2" name="四角形: 角を丸くする 11">
            <a:extLst>
              <a:ext uri="{FF2B5EF4-FFF2-40B4-BE49-F238E27FC236}">
                <a16:creationId xmlns:a16="http://schemas.microsoft.com/office/drawing/2014/main" id="{4EADFE4C-AD35-A11D-1E39-E2ADEDCB7873}"/>
              </a:ext>
            </a:extLst>
          </p:cNvPr>
          <p:cNvSpPr/>
          <p:nvPr/>
        </p:nvSpPr>
        <p:spPr>
          <a:xfrm>
            <a:off x="629787" y="4201692"/>
            <a:ext cx="8037325" cy="748966"/>
          </a:xfrm>
          <a:prstGeom prst="roundRect">
            <a:avLst>
              <a:gd name="adj" fmla="val 12513"/>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６　</a:t>
            </a:r>
            <a:r>
              <a:rPr lang="ja-JP" altLang="en-US" sz="1200" b="1">
                <a:solidFill>
                  <a:srgbClr val="0070C0"/>
                </a:solidFill>
                <a:latin typeface="HG丸ｺﾞｼｯｸM-PRO"/>
                <a:ea typeface="HG丸ｺﾞｼｯｸM-PRO"/>
              </a:rPr>
              <a:t>学生支援策を実施</a:t>
            </a:r>
            <a:endParaRPr lang="en-US" altLang="ja-JP" sz="1200" b="1">
              <a:solidFill>
                <a:srgbClr val="0070C0"/>
              </a:solidFill>
              <a:latin typeface="HG丸ｺﾞｼｯｸM-PRO"/>
              <a:ea typeface="HG丸ｺﾞｼｯｸM-PRO"/>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0070C0"/>
                </a:solidFill>
                <a:effectLst/>
                <a:uLnTx/>
                <a:uFillTx/>
                <a:latin typeface="HG丸ｺﾞｼｯｸM-PRO"/>
                <a:ea typeface="HG丸ｺﾞｼｯｸM-PRO"/>
                <a:cs typeface="+mn-cs"/>
              </a:rPr>
              <a:t>　　</a:t>
            </a:r>
            <a:r>
              <a:rPr kumimoji="1" lang="ja-JP" altLang="en-US" sz="1200" i="0" u="none" strike="noStrike" kern="1200" cap="none" spc="0" normalizeH="0" baseline="0" noProof="0">
                <a:ln>
                  <a:noFill/>
                </a:ln>
                <a:solidFill>
                  <a:schemeClr val="tx1"/>
                </a:solidFill>
                <a:effectLst/>
                <a:uLnTx/>
                <a:uFillTx/>
                <a:latin typeface="HG丸ｺﾞｼｯｸM-PRO"/>
                <a:ea typeface="HG丸ｺﾞｼｯｸM-PRO"/>
                <a:cs typeface="+mn-cs"/>
              </a:rPr>
              <a:t>交付決定通知後、学生支援策を実施してください。</a:t>
            </a:r>
            <a:endParaRPr kumimoji="1" lang="ja-JP" altLang="en-US" sz="1200" i="0" u="none" strike="noStrike" kern="1200" cap="none" spc="0" normalizeH="0" baseline="0" noProof="0" dirty="0">
              <a:ln>
                <a:noFill/>
              </a:ln>
              <a:solidFill>
                <a:schemeClr val="tx1"/>
              </a:solidFill>
              <a:effectLst/>
              <a:uLnTx/>
              <a:uFillTx/>
              <a:latin typeface="HG丸ｺﾞｼｯｸM-PRO"/>
              <a:ea typeface="HG丸ｺﾞｼｯｸM-PRO"/>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　　</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4" name="四角形: 角を丸くする 13">
            <a:extLst>
              <a:ext uri="{FF2B5EF4-FFF2-40B4-BE49-F238E27FC236}">
                <a16:creationId xmlns:a16="http://schemas.microsoft.com/office/drawing/2014/main" id="{4BD60E85-6215-EB5D-2516-6C5D4E5D6079}"/>
              </a:ext>
            </a:extLst>
          </p:cNvPr>
          <p:cNvSpPr/>
          <p:nvPr/>
        </p:nvSpPr>
        <p:spPr>
          <a:xfrm>
            <a:off x="638812" y="5982745"/>
            <a:ext cx="8037325" cy="661854"/>
          </a:xfrm>
          <a:prstGeom prst="roundRect">
            <a:avLst>
              <a:gd name="adj" fmla="val 12513"/>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dirty="0">
                <a:solidFill>
                  <a:srgbClr val="0070C0"/>
                </a:solidFill>
                <a:latin typeface="HG丸ｺﾞｼｯｸM-PRO"/>
                <a:ea typeface="HG丸ｺﾞｼｯｸM-PRO"/>
              </a:rPr>
              <a:t>８</a:t>
            </a:r>
            <a:r>
              <a:rPr kumimoji="1" lang="ja-JP" altLang="en-US" sz="1200" b="1" i="0" u="none" strike="noStrike" kern="1200" cap="none" spc="0" normalizeH="0" baseline="0" noProof="0" dirty="0">
                <a:ln>
                  <a:noFill/>
                </a:ln>
                <a:solidFill>
                  <a:srgbClr val="0070C0"/>
                </a:solidFill>
                <a:effectLst/>
                <a:uLnTx/>
                <a:uFillTx/>
                <a:latin typeface="HG丸ｺﾞｼｯｸM-PRO"/>
                <a:ea typeface="HG丸ｺﾞｼｯｸM-PRO"/>
                <a:cs typeface="+mn-cs"/>
              </a:rPr>
              <a:t>　補助金額確定・交付</a:t>
            </a:r>
          </a:p>
          <a:p>
            <a:pPr marL="176213" marR="0" lvl="0" indent="-176213" algn="just"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丸ｺﾞｼｯｸM-PRO"/>
                <a:ea typeface="HG丸ｺﾞｼｯｸM-PRO"/>
                <a:cs typeface="+mn-cs"/>
              </a:rPr>
              <a:t>　　広島市は、補助金が適正に使われたかを審査し、交付すべき補助金の額</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を確定の上、</a:t>
            </a:r>
            <a:r>
              <a:rPr kumimoji="1" lang="ja-JP" altLang="en-US" sz="1200" b="0" i="0" u="none" strike="noStrike" kern="1200" cap="none" spc="0" normalizeH="0" baseline="0" noProof="0" dirty="0">
                <a:ln>
                  <a:noFill/>
                </a:ln>
                <a:solidFill>
                  <a:prstClr val="black"/>
                </a:solidFill>
                <a:effectLst/>
                <a:uLnTx/>
                <a:uFillTx/>
                <a:latin typeface="HG丸ｺﾞｼｯｸM-PRO"/>
                <a:ea typeface="HG丸ｺﾞｼｯｸM-PRO"/>
                <a:cs typeface="+mn-cs"/>
              </a:rPr>
              <a:t>大学に通知</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し、３月</a:t>
            </a:r>
            <a:r>
              <a:rPr lang="ja-JP" altLang="en-US" sz="1200" dirty="0">
                <a:solidFill>
                  <a:prstClr val="black"/>
                </a:solidFill>
                <a:latin typeface="HG丸ｺﾞｼｯｸM-PRO"/>
                <a:ea typeface="HG丸ｺﾞｼｯｸM-PRO"/>
              </a:rPr>
              <a:t>中</a:t>
            </a:r>
            <a:r>
              <a:rPr kumimoji="1" lang="ja-JP" altLang="en-US" sz="1200" b="0" i="0" u="none" strike="noStrike" kern="1200" cap="none" spc="0" normalizeH="0" baseline="0" noProof="0">
                <a:ln>
                  <a:noFill/>
                </a:ln>
                <a:solidFill>
                  <a:prstClr val="black"/>
                </a:solidFill>
                <a:effectLst/>
                <a:uLnTx/>
                <a:uFillTx/>
                <a:latin typeface="HG丸ｺﾞｼｯｸM-PRO"/>
                <a:ea typeface="HG丸ｺﾞｼｯｸM-PRO"/>
                <a:cs typeface="+mn-cs"/>
              </a:rPr>
              <a:t>に</a:t>
            </a:r>
            <a:r>
              <a:rPr kumimoji="1" lang="ja-JP" altLang="en-US" sz="1200" b="0" i="0" u="none" strike="noStrike" kern="1200" cap="none" spc="0" normalizeH="0" baseline="0" noProof="0" dirty="0">
                <a:ln>
                  <a:noFill/>
                </a:ln>
                <a:solidFill>
                  <a:prstClr val="black"/>
                </a:solidFill>
                <a:effectLst/>
                <a:uLnTx/>
                <a:uFillTx/>
                <a:latin typeface="HG丸ｺﾞｼｯｸM-PRO"/>
                <a:ea typeface="HG丸ｺﾞｼｯｸM-PRO"/>
                <a:cs typeface="+mn-cs"/>
              </a:rPr>
              <a:t>補助金を交付します。</a:t>
            </a:r>
            <a:endParaRPr kumimoji="1" lang="ja-JP" altLang="en-US" sz="1200" b="0" i="0" u="sng"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
        <p:nvSpPr>
          <p:cNvPr id="16" name="四角形: 角を丸くする 15">
            <a:extLst>
              <a:ext uri="{FF2B5EF4-FFF2-40B4-BE49-F238E27FC236}">
                <a16:creationId xmlns:a16="http://schemas.microsoft.com/office/drawing/2014/main" id="{0ECC1265-90A0-433C-BB2A-46557763D019}"/>
              </a:ext>
            </a:extLst>
          </p:cNvPr>
          <p:cNvSpPr/>
          <p:nvPr/>
        </p:nvSpPr>
        <p:spPr>
          <a:xfrm>
            <a:off x="8676137" y="779842"/>
            <a:ext cx="432048" cy="4177326"/>
          </a:xfrm>
          <a:prstGeom prst="roundRect">
            <a:avLst>
              <a:gd name="adj" fmla="val 12819"/>
            </a:avLst>
          </a:prstGeom>
          <a:solidFill>
            <a:schemeClr val="accent1">
              <a:lumMod val="60000"/>
              <a:lumOff val="40000"/>
            </a:schemeClr>
          </a:solidFill>
          <a:ln w="3175">
            <a:solidFill>
              <a:schemeClr val="dk1">
                <a:alpha val="96000"/>
              </a:schemeClr>
            </a:solidFill>
          </a:ln>
        </p:spPr>
        <p:style>
          <a:lnRef idx="2">
            <a:schemeClr val="dk1"/>
          </a:lnRef>
          <a:fillRef idx="1">
            <a:schemeClr val="lt1"/>
          </a:fillRef>
          <a:effectRef idx="0">
            <a:schemeClr val="dk1"/>
          </a:effectRef>
          <a:fontRef idx="minor">
            <a:schemeClr val="dk1"/>
          </a:fontRef>
        </p:style>
        <p:txBody>
          <a:bodyPr vert="eaVert"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HG丸ｺﾞｼｯｸM-PRO"/>
                <a:ea typeface="HG丸ｺﾞｼｯｸM-PRO"/>
                <a:cs typeface="+mn-cs"/>
              </a:rPr>
              <a:t>　　初回募集４月～（</a:t>
            </a:r>
            <a:r>
              <a:rPr kumimoji="1" lang="ja-JP" altLang="en-US" sz="2000" b="0" i="0" u="none" strike="noStrike" kern="1200" cap="none" spc="0" normalizeH="0" baseline="0" noProof="0" dirty="0">
                <a:ln>
                  <a:noFill/>
                </a:ln>
                <a:solidFill>
                  <a:prstClr val="black"/>
                </a:solidFill>
                <a:effectLst/>
                <a:uLnTx/>
                <a:uFillTx/>
                <a:latin typeface="HG丸ｺﾞｼｯｸM-PRO"/>
                <a:ea typeface="HG丸ｺﾞｼｯｸM-PRO"/>
                <a:cs typeface="+mn-cs"/>
              </a:rPr>
              <a:t>以降、随時）</a:t>
            </a:r>
          </a:p>
        </p:txBody>
      </p:sp>
      <p:sp>
        <p:nvSpPr>
          <p:cNvPr id="17" name="四角形: 角を丸くする 16">
            <a:extLst>
              <a:ext uri="{FF2B5EF4-FFF2-40B4-BE49-F238E27FC236}">
                <a16:creationId xmlns:a16="http://schemas.microsoft.com/office/drawing/2014/main" id="{13AAFCCE-7086-119C-66A9-3E0B6EE6024C}"/>
              </a:ext>
            </a:extLst>
          </p:cNvPr>
          <p:cNvSpPr/>
          <p:nvPr/>
        </p:nvSpPr>
        <p:spPr>
          <a:xfrm>
            <a:off x="8667112" y="5044018"/>
            <a:ext cx="432048" cy="1651178"/>
          </a:xfrm>
          <a:prstGeom prst="roundRect">
            <a:avLst>
              <a:gd name="adj" fmla="val 12819"/>
            </a:avLst>
          </a:prstGeom>
          <a:solidFill>
            <a:schemeClr val="accent1">
              <a:lumMod val="60000"/>
              <a:lumOff val="40000"/>
            </a:schemeClr>
          </a:solidFill>
          <a:ln w="3175">
            <a:solidFill>
              <a:schemeClr val="dk1">
                <a:alpha val="96000"/>
              </a:schemeClr>
            </a:solidFill>
          </a:ln>
        </p:spPr>
        <p:style>
          <a:lnRef idx="2">
            <a:schemeClr val="dk1"/>
          </a:lnRef>
          <a:fillRef idx="1">
            <a:schemeClr val="lt1"/>
          </a:fillRef>
          <a:effectRef idx="0">
            <a:schemeClr val="dk1"/>
          </a:effectRef>
          <a:fontRef idx="minor">
            <a:schemeClr val="dk1"/>
          </a:fontRef>
        </p:style>
        <p:txBody>
          <a:bodyPr vert="eaVert" lIns="36000" tIns="0" rIns="36000" bIns="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HG丸ｺﾞｼｯｸM-PRO"/>
                <a:ea typeface="HG丸ｺﾞｼｯｸM-PRO"/>
                <a:cs typeface="+mn-cs"/>
              </a:rPr>
              <a:t>２～３月又は完了の日から起算して４０日以内</a:t>
            </a:r>
            <a:endParaRPr kumimoji="1" lang="ja-JP" altLang="en-US" sz="1100" b="0" i="0" u="none" strike="noStrike" kern="1200" cap="none" spc="0" normalizeH="0" baseline="0" noProof="0" dirty="0">
              <a:ln>
                <a:noFill/>
              </a:ln>
              <a:solidFill>
                <a:prstClr val="black"/>
              </a:solidFill>
              <a:effectLst/>
              <a:uLnTx/>
              <a:uFillTx/>
              <a:latin typeface="HG丸ｺﾞｼｯｸM-PRO"/>
              <a:ea typeface="HG丸ｺﾞｼｯｸM-PRO"/>
              <a:cs typeface="+mn-cs"/>
            </a:endParaRPr>
          </a:p>
        </p:txBody>
      </p:sp>
    </p:spTree>
    <p:extLst>
      <p:ext uri="{BB962C8B-B14F-4D97-AF65-F5344CB8AC3E}">
        <p14:creationId xmlns:p14="http://schemas.microsoft.com/office/powerpoint/2010/main" val="1686706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4E2A79-0F5C-7B87-28D8-4C0C0945A9CE}"/>
              </a:ext>
            </a:extLst>
          </p:cNvPr>
          <p:cNvSpPr>
            <a:spLocks noGrp="1"/>
          </p:cNvSpPr>
          <p:nvPr>
            <p:ph type="title"/>
          </p:nvPr>
        </p:nvSpPr>
        <p:spPr>
          <a:xfrm>
            <a:off x="179512" y="77282"/>
            <a:ext cx="7067030" cy="561975"/>
          </a:xfrm>
        </p:spPr>
        <p:txBody>
          <a:bodyPr/>
          <a:lstStyle/>
          <a:p>
            <a:r>
              <a:rPr kumimoji="1" lang="ja-JP" altLang="en-US" spc="-150"/>
              <a:t>具体的な想定事業例</a:t>
            </a:r>
            <a:endParaRPr kumimoji="1" lang="ja-JP" altLang="en-US" spc="-150" dirty="0"/>
          </a:p>
        </p:txBody>
      </p:sp>
      <p:sp>
        <p:nvSpPr>
          <p:cNvPr id="15" name="四角形: 角を丸くする 14">
            <a:extLst>
              <a:ext uri="{FF2B5EF4-FFF2-40B4-BE49-F238E27FC236}">
                <a16:creationId xmlns:a16="http://schemas.microsoft.com/office/drawing/2014/main" id="{77A00739-FC24-D4F2-B4EA-55180E25EFA4}"/>
              </a:ext>
            </a:extLst>
          </p:cNvPr>
          <p:cNvSpPr/>
          <p:nvPr/>
        </p:nvSpPr>
        <p:spPr>
          <a:xfrm>
            <a:off x="168263" y="779559"/>
            <a:ext cx="8498849" cy="849241"/>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学生に学内食堂の食券</a:t>
            </a: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支援対象者</a:t>
            </a:r>
            <a:r>
              <a:rPr lang="en-US" altLang="ja-JP" sz="1600" b="0" i="0" strike="noStrike">
                <a:solidFill>
                  <a:sysClr val="windowText" lastClr="000000"/>
                </a:solidFill>
                <a:latin typeface="+mn-ea"/>
              </a:rPr>
              <a:t>×6,000</a:t>
            </a:r>
            <a:r>
              <a:rPr lang="ja-JP" altLang="en-US" sz="1600" b="0" i="0" strike="noStrike">
                <a:solidFill>
                  <a:sysClr val="windowText" lastClr="000000"/>
                </a:solidFill>
                <a:latin typeface="+mn-ea"/>
              </a:rPr>
              <a:t>円</a:t>
            </a: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を配布。学内食堂で地元食材を利用した地産</a:t>
            </a: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endParaRPr lang="en-US" altLang="ja-JP" sz="1600">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地消メニューの開発・提供、学生との協働による情報発信等を合わせて実施</a:t>
            </a:r>
            <a:endParaRPr lang="en-US" altLang="ja-JP" sz="1600" b="0" i="0" strike="noStrike">
              <a:solidFill>
                <a:sysClr val="windowText" lastClr="000000"/>
              </a:solidFill>
              <a:latin typeface="+mn-ea"/>
            </a:endParaRPr>
          </a:p>
        </p:txBody>
      </p:sp>
      <p:sp>
        <p:nvSpPr>
          <p:cNvPr id="5" name="四角形: 角を丸くする 4">
            <a:extLst>
              <a:ext uri="{FF2B5EF4-FFF2-40B4-BE49-F238E27FC236}">
                <a16:creationId xmlns:a16="http://schemas.microsoft.com/office/drawing/2014/main" id="{8A1DD282-A370-0449-45C5-33874923FEBC}"/>
              </a:ext>
            </a:extLst>
          </p:cNvPr>
          <p:cNvSpPr/>
          <p:nvPr/>
        </p:nvSpPr>
        <p:spPr>
          <a:xfrm>
            <a:off x="189968" y="1747595"/>
            <a:ext cx="8498849" cy="968402"/>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学生の語学習得、資格取得費</a:t>
            </a: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支援対象者</a:t>
            </a:r>
            <a:r>
              <a:rPr lang="en-US" altLang="ja-JP" sz="1600" b="0" i="0" strike="noStrike">
                <a:solidFill>
                  <a:sysClr val="windowText" lastClr="000000"/>
                </a:solidFill>
                <a:latin typeface="+mn-ea"/>
              </a:rPr>
              <a:t>×6,000</a:t>
            </a:r>
            <a:r>
              <a:rPr lang="ja-JP" altLang="en-US" sz="1600" b="0" i="0" strike="noStrike">
                <a:solidFill>
                  <a:sysClr val="windowText" lastClr="000000"/>
                </a:solidFill>
                <a:latin typeface="+mn-ea"/>
              </a:rPr>
              <a:t>円</a:t>
            </a: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の支援。その成果を活用する機会（地</a:t>
            </a:r>
          </a:p>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　</a:t>
            </a: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元中・高生への学習支援、地域の</a:t>
            </a:r>
            <a:r>
              <a:rPr lang="en-US" altLang="ja-JP" sz="1600" b="0" i="0" strike="noStrike">
                <a:solidFill>
                  <a:sysClr val="windowText" lastClr="000000"/>
                </a:solidFill>
                <a:latin typeface="+mn-ea"/>
              </a:rPr>
              <a:t>IT</a:t>
            </a:r>
            <a:r>
              <a:rPr lang="ja-JP" altLang="en-US" sz="1600" b="0" i="0" strike="noStrike">
                <a:solidFill>
                  <a:sysClr val="windowText" lastClr="000000"/>
                </a:solidFill>
                <a:latin typeface="+mn-ea"/>
              </a:rPr>
              <a:t>サポート等）のマッチング支援を合わせて実施</a:t>
            </a:r>
          </a:p>
        </p:txBody>
      </p:sp>
      <p:sp>
        <p:nvSpPr>
          <p:cNvPr id="6" name="四角形: 角を丸くする 5">
            <a:extLst>
              <a:ext uri="{FF2B5EF4-FFF2-40B4-BE49-F238E27FC236}">
                <a16:creationId xmlns:a16="http://schemas.microsoft.com/office/drawing/2014/main" id="{628F0105-62EB-41A1-7A05-5C0572075F8A}"/>
              </a:ext>
            </a:extLst>
          </p:cNvPr>
          <p:cNvSpPr/>
          <p:nvPr/>
        </p:nvSpPr>
        <p:spPr>
          <a:xfrm>
            <a:off x="163355" y="2832874"/>
            <a:ext cx="8498849" cy="968401"/>
          </a:xfrm>
          <a:prstGeom prst="roundRect">
            <a:avLst>
              <a:gd name="adj" fmla="val 18456"/>
            </a:avLst>
          </a:prstGeom>
          <a:solidFill>
            <a:schemeClr val="bg2"/>
          </a:solidFill>
          <a:ln w="3175"/>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地域活動を行う際に、交通費相当を支援</a:t>
            </a: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endParaRPr lang="en-US" altLang="ja-JP" sz="1600">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支援対象活動１回当たり</a:t>
            </a:r>
            <a:r>
              <a:rPr lang="en-US" altLang="ja-JP" sz="1600" b="0" i="0" strike="noStrike">
                <a:solidFill>
                  <a:sysClr val="windowText" lastClr="000000"/>
                </a:solidFill>
                <a:latin typeface="+mn-ea"/>
              </a:rPr>
              <a:t>500</a:t>
            </a:r>
            <a:r>
              <a:rPr lang="ja-JP" altLang="en-US" sz="1600" b="0" i="0" strike="noStrike">
                <a:solidFill>
                  <a:sysClr val="windowText" lastClr="000000"/>
                </a:solidFill>
                <a:latin typeface="+mn-ea"/>
              </a:rPr>
              <a:t>円</a:t>
            </a:r>
            <a:r>
              <a:rPr lang="en-US" altLang="ja-JP" sz="1600" b="0" i="0" strike="noStrike">
                <a:solidFill>
                  <a:sysClr val="windowText" lastClr="000000"/>
                </a:solidFill>
                <a:latin typeface="+mn-ea"/>
              </a:rPr>
              <a:t>×12</a:t>
            </a:r>
            <a:r>
              <a:rPr lang="ja-JP" altLang="en-US" sz="1600" b="0" i="0" strike="noStrike">
                <a:solidFill>
                  <a:sysClr val="windowText" lastClr="000000"/>
                </a:solidFill>
                <a:latin typeface="+mn-ea"/>
              </a:rPr>
              <a:t>回＝</a:t>
            </a:r>
            <a:r>
              <a:rPr lang="en-US" altLang="ja-JP" sz="1600" b="0" i="0" strike="noStrike">
                <a:solidFill>
                  <a:sysClr val="windowText" lastClr="000000"/>
                </a:solidFill>
                <a:latin typeface="+mn-ea"/>
              </a:rPr>
              <a:t>6,000</a:t>
            </a:r>
            <a:r>
              <a:rPr lang="ja-JP" altLang="en-US" sz="1600" b="0" i="0" strike="noStrike">
                <a:solidFill>
                  <a:sysClr val="windowText" lastClr="000000"/>
                </a:solidFill>
                <a:latin typeface="+mn-ea"/>
              </a:rPr>
              <a:t>円</a:t>
            </a:r>
            <a:r>
              <a:rPr lang="en-US" altLang="ja-JP" sz="1600" b="0" i="0" strike="noStrike">
                <a:solidFill>
                  <a:sysClr val="windowText" lastClr="000000"/>
                </a:solidFill>
                <a:latin typeface="+mn-ea"/>
              </a:rPr>
              <a:t>)</a:t>
            </a:r>
            <a:endParaRPr lang="ja-JP" altLang="en-US" sz="1600" b="0" i="0" strike="noStrike">
              <a:solidFill>
                <a:sysClr val="windowText" lastClr="000000"/>
              </a:solidFill>
              <a:latin typeface="+mn-ea"/>
            </a:endParaRPr>
          </a:p>
        </p:txBody>
      </p:sp>
      <p:sp>
        <p:nvSpPr>
          <p:cNvPr id="7" name="四角形: 角を丸くする 6">
            <a:extLst>
              <a:ext uri="{FF2B5EF4-FFF2-40B4-BE49-F238E27FC236}">
                <a16:creationId xmlns:a16="http://schemas.microsoft.com/office/drawing/2014/main" id="{825F0A32-20F4-BDAE-97CC-FBC390ED11AD}"/>
              </a:ext>
            </a:extLst>
          </p:cNvPr>
          <p:cNvSpPr/>
          <p:nvPr/>
        </p:nvSpPr>
        <p:spPr>
          <a:xfrm>
            <a:off x="189968" y="3921588"/>
            <a:ext cx="8498849" cy="697911"/>
          </a:xfrm>
          <a:prstGeom prst="roundRect">
            <a:avLst>
              <a:gd name="adj" fmla="val 18456"/>
            </a:avLst>
          </a:prstGeom>
          <a:solidFill>
            <a:schemeClr val="bg1"/>
          </a:solidFill>
          <a:ln w="3175">
            <a:noFill/>
          </a:ln>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l" defTabSz="914400" rtl="0" eaLnBrk="1" fontAlgn="auto" latinLnBrk="0" hangingPunct="1">
              <a:lnSpc>
                <a:spcPts val="1100"/>
              </a:lnSpc>
              <a:spcBef>
                <a:spcPts val="0"/>
              </a:spcBef>
              <a:spcAft>
                <a:spcPts val="0"/>
              </a:spcAft>
              <a:buClrTx/>
              <a:buSzTx/>
              <a:buFontTx/>
              <a:buNone/>
              <a:tabLst/>
              <a:defRPr sz="1000"/>
            </a:pPr>
            <a:r>
              <a:rPr lang="en-US" altLang="ja-JP" sz="1600" b="0" i="0" strike="noStrike">
                <a:solidFill>
                  <a:sysClr val="windowText" lastClr="000000"/>
                </a:solidFill>
                <a:latin typeface="+mn-ea"/>
              </a:rPr>
              <a:t>※</a:t>
            </a:r>
            <a:r>
              <a:rPr lang="ja-JP" altLang="en-US" sz="1600" b="0" i="0" strike="noStrike">
                <a:solidFill>
                  <a:sysClr val="windowText" lastClr="000000"/>
                </a:solidFill>
                <a:latin typeface="+mn-ea"/>
              </a:rPr>
              <a:t>　これらは飽くまで例示です。各大学の状況に応じて、地域とのつながりを有し、かつ、</a:t>
            </a: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endParaRPr lang="en-US" altLang="ja-JP" sz="1600">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a:solidFill>
                  <a:sysClr val="windowText" lastClr="000000"/>
                </a:solidFill>
                <a:latin typeface="+mn-ea"/>
              </a:rPr>
              <a:t>　</a:t>
            </a:r>
            <a:r>
              <a:rPr lang="ja-JP" altLang="en-US" sz="1600" b="0" i="0" strike="noStrike">
                <a:solidFill>
                  <a:sysClr val="windowText" lastClr="000000"/>
                </a:solidFill>
                <a:latin typeface="+mn-ea"/>
              </a:rPr>
              <a:t>学生生活の充実に資する支援策を検討してください。</a:t>
            </a: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endParaRPr lang="ja-JP" altLang="en-US" sz="1600" b="0" i="0" strike="noStrike">
              <a:solidFill>
                <a:sysClr val="windowText" lastClr="000000"/>
              </a:solidFill>
              <a:latin typeface="+mn-ea"/>
            </a:endParaRPr>
          </a:p>
        </p:txBody>
      </p:sp>
      <p:sp>
        <p:nvSpPr>
          <p:cNvPr id="18" name="四角形: 角を丸くする 17">
            <a:extLst>
              <a:ext uri="{FF2B5EF4-FFF2-40B4-BE49-F238E27FC236}">
                <a16:creationId xmlns:a16="http://schemas.microsoft.com/office/drawing/2014/main" id="{F3326B70-66C0-2294-A3B3-D39EC2C97980}"/>
              </a:ext>
            </a:extLst>
          </p:cNvPr>
          <p:cNvSpPr/>
          <p:nvPr/>
        </p:nvSpPr>
        <p:spPr>
          <a:xfrm>
            <a:off x="167472" y="4656393"/>
            <a:ext cx="8976528" cy="697912"/>
          </a:xfrm>
          <a:prstGeom prst="roundRect">
            <a:avLst>
              <a:gd name="adj" fmla="val 18456"/>
            </a:avLst>
          </a:prstGeom>
          <a:solidFill>
            <a:schemeClr val="bg1"/>
          </a:solidFill>
          <a:ln w="3175">
            <a:noFill/>
          </a:ln>
        </p:spPr>
        <p:style>
          <a:lnRef idx="2">
            <a:schemeClr val="dk1"/>
          </a:lnRef>
          <a:fillRef idx="1">
            <a:schemeClr val="lt1"/>
          </a:fillRef>
          <a:effectRef idx="0">
            <a:schemeClr val="dk1"/>
          </a:effectRef>
          <a:fontRef idx="minor">
            <a:schemeClr val="dk1"/>
          </a:fontRef>
        </p:style>
        <p:txBody>
          <a:bodyPr lIns="36000" tIns="0" rIns="36000" bIns="0" rtlCol="0" anchor="ctr"/>
          <a:lstStyle/>
          <a:p>
            <a:pPr marL="0" marR="0" lvl="0" indent="0" algn="l" defTabSz="914400" rtl="0" eaLnBrk="1" fontAlgn="auto" latinLnBrk="0" hangingPunct="1">
              <a:lnSpc>
                <a:spcPts val="1100"/>
              </a:lnSpc>
              <a:spcBef>
                <a:spcPts val="0"/>
              </a:spcBef>
              <a:spcAft>
                <a:spcPts val="0"/>
              </a:spcAft>
              <a:buClrTx/>
              <a:buSzTx/>
              <a:buFontTx/>
              <a:buNone/>
              <a:tabLst/>
              <a:defRPr sz="1000"/>
            </a:pPr>
            <a:r>
              <a:rPr lang="en-US" altLang="ja-JP" sz="1600">
                <a:solidFill>
                  <a:sysClr val="windowText" lastClr="000000"/>
                </a:solidFill>
                <a:latin typeface="+mn-ea"/>
              </a:rPr>
              <a:t>※</a:t>
            </a:r>
            <a:r>
              <a:rPr lang="ja-JP" altLang="en-US" sz="1600">
                <a:solidFill>
                  <a:sysClr val="windowText" lastClr="000000"/>
                </a:solidFill>
                <a:latin typeface="+mn-ea"/>
              </a:rPr>
              <a:t>　本事業の詳細についてはこちらを御覧ください。</a:t>
            </a:r>
            <a:endParaRPr lang="en-US" altLang="ja-JP" sz="1600">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endParaRPr lang="en-US" altLang="ja-JP" sz="1600" b="0" i="0" strike="noStrike">
              <a:solidFill>
                <a:sysClr val="windowText" lastClr="000000"/>
              </a:solidFill>
              <a:latin typeface="+mn-ea"/>
            </a:endParaRPr>
          </a:p>
          <a:p>
            <a:pPr marL="0" marR="0" lvl="0" indent="0" algn="l" defTabSz="914400" rtl="0" eaLnBrk="1" fontAlgn="auto" latinLnBrk="0" hangingPunct="1">
              <a:lnSpc>
                <a:spcPts val="1100"/>
              </a:lnSpc>
              <a:spcBef>
                <a:spcPts val="0"/>
              </a:spcBef>
              <a:spcAft>
                <a:spcPts val="0"/>
              </a:spcAft>
              <a:buClrTx/>
              <a:buSzTx/>
              <a:buFontTx/>
              <a:buNone/>
              <a:tabLst/>
              <a:defRPr sz="1000"/>
            </a:pPr>
            <a:r>
              <a:rPr lang="en-US" altLang="ja-JP" sz="1600" b="0" i="0" strike="noStrike">
                <a:solidFill>
                  <a:sysClr val="windowText" lastClr="000000"/>
                </a:solidFill>
                <a:latin typeface="+mn-ea"/>
              </a:rPr>
              <a:t>https://www.city.hiroshima.lg.jp/shisei/keikaku-shingikai/1021764/1049324.html</a:t>
            </a:r>
          </a:p>
          <a:p>
            <a:pPr marL="0" marR="0" lvl="0" indent="0" algn="l" defTabSz="914400" rtl="0" eaLnBrk="1" fontAlgn="auto" latinLnBrk="0" hangingPunct="1">
              <a:lnSpc>
                <a:spcPts val="1100"/>
              </a:lnSpc>
              <a:spcBef>
                <a:spcPts val="0"/>
              </a:spcBef>
              <a:spcAft>
                <a:spcPts val="0"/>
              </a:spcAft>
              <a:buClrTx/>
              <a:buSzTx/>
              <a:buFontTx/>
              <a:buNone/>
              <a:tabLst/>
              <a:defRPr sz="1000"/>
            </a:pPr>
            <a:r>
              <a:rPr lang="ja-JP" altLang="en-US" sz="1600" b="0" i="0" strike="noStrike">
                <a:solidFill>
                  <a:sysClr val="windowText" lastClr="000000"/>
                </a:solidFill>
                <a:latin typeface="+mn-ea"/>
              </a:rPr>
              <a:t>　　</a:t>
            </a:r>
          </a:p>
        </p:txBody>
      </p:sp>
      <p:sp>
        <p:nvSpPr>
          <p:cNvPr id="23" name="正方形/長方形 22">
            <a:extLst>
              <a:ext uri="{FF2B5EF4-FFF2-40B4-BE49-F238E27FC236}">
                <a16:creationId xmlns:a16="http://schemas.microsoft.com/office/drawing/2014/main" id="{B1F352D9-BA98-97FE-2AB7-A3B798DABC86}"/>
              </a:ext>
            </a:extLst>
          </p:cNvPr>
          <p:cNvSpPr/>
          <p:nvPr/>
        </p:nvSpPr>
        <p:spPr>
          <a:xfrm>
            <a:off x="3851920" y="5391199"/>
            <a:ext cx="5040560" cy="13895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本事業に関する問合せ先</a:t>
            </a:r>
            <a:r>
              <a:rPr kumimoji="1" lang="en-US" altLang="ja-JP" sz="1400">
                <a:solidFill>
                  <a:schemeClr val="tx1"/>
                </a:solidFill>
              </a:rPr>
              <a:t>〉</a:t>
            </a:r>
            <a:endParaRPr kumimoji="1" lang="ja-JP" altLang="en-US" sz="1400">
              <a:solidFill>
                <a:schemeClr val="tx1"/>
              </a:solidFill>
            </a:endParaRPr>
          </a:p>
          <a:p>
            <a:r>
              <a:rPr kumimoji="1" lang="ja-JP" altLang="en-US" sz="1400">
                <a:solidFill>
                  <a:schemeClr val="tx1"/>
                </a:solidFill>
              </a:rPr>
              <a:t>広島市 企画総務局 政策企画部 政策企画課（本庁舎 </a:t>
            </a:r>
            <a:r>
              <a:rPr kumimoji="1" lang="en-US" altLang="ja-JP" sz="1400">
                <a:solidFill>
                  <a:schemeClr val="tx1"/>
                </a:solidFill>
              </a:rPr>
              <a:t>11 </a:t>
            </a:r>
            <a:r>
              <a:rPr kumimoji="1" lang="ja-JP" altLang="en-US" sz="1400">
                <a:solidFill>
                  <a:schemeClr val="tx1"/>
                </a:solidFill>
              </a:rPr>
              <a:t>階）</a:t>
            </a:r>
          </a:p>
          <a:p>
            <a:r>
              <a:rPr kumimoji="1" lang="ja-JP" altLang="en-US" sz="1400">
                <a:solidFill>
                  <a:schemeClr val="tx1"/>
                </a:solidFill>
              </a:rPr>
              <a:t>〒</a:t>
            </a:r>
            <a:r>
              <a:rPr kumimoji="1" lang="en-US" altLang="ja-JP" sz="1400">
                <a:solidFill>
                  <a:schemeClr val="tx1"/>
                </a:solidFill>
              </a:rPr>
              <a:t>730-8586 </a:t>
            </a:r>
            <a:r>
              <a:rPr kumimoji="1" lang="ja-JP" altLang="en-US" sz="1400">
                <a:solidFill>
                  <a:schemeClr val="tx1"/>
                </a:solidFill>
              </a:rPr>
              <a:t>広島市中区国泰寺町一丁目６番 </a:t>
            </a:r>
            <a:r>
              <a:rPr kumimoji="1" lang="en-US" altLang="ja-JP" sz="1400">
                <a:solidFill>
                  <a:schemeClr val="tx1"/>
                </a:solidFill>
              </a:rPr>
              <a:t>34 </a:t>
            </a:r>
            <a:r>
              <a:rPr kumimoji="1" lang="ja-JP" altLang="en-US" sz="1400">
                <a:solidFill>
                  <a:schemeClr val="tx1"/>
                </a:solidFill>
              </a:rPr>
              <a:t>号</a:t>
            </a:r>
          </a:p>
          <a:p>
            <a:r>
              <a:rPr kumimoji="1" lang="en-US" altLang="ja-JP" sz="1400">
                <a:solidFill>
                  <a:schemeClr val="tx1"/>
                </a:solidFill>
              </a:rPr>
              <a:t>TEL</a:t>
            </a:r>
            <a:r>
              <a:rPr kumimoji="1" lang="ja-JP" altLang="en-US" sz="1400">
                <a:solidFill>
                  <a:schemeClr val="tx1"/>
                </a:solidFill>
              </a:rPr>
              <a:t>：</a:t>
            </a:r>
            <a:r>
              <a:rPr kumimoji="1" lang="en-US" altLang="ja-JP" sz="1400">
                <a:solidFill>
                  <a:schemeClr val="tx1"/>
                </a:solidFill>
              </a:rPr>
              <a:t>082-504-2014</a:t>
            </a:r>
          </a:p>
          <a:p>
            <a:r>
              <a:rPr kumimoji="1" lang="en-US" altLang="ja-JP" sz="1400">
                <a:solidFill>
                  <a:schemeClr val="tx1"/>
                </a:solidFill>
              </a:rPr>
              <a:t>E-mail</a:t>
            </a:r>
            <a:r>
              <a:rPr kumimoji="1" lang="ja-JP" altLang="en-US" sz="1400">
                <a:solidFill>
                  <a:schemeClr val="tx1"/>
                </a:solidFill>
              </a:rPr>
              <a:t>：</a:t>
            </a:r>
            <a:r>
              <a:rPr kumimoji="1" lang="en-US" altLang="ja-JP" sz="1400">
                <a:solidFill>
                  <a:schemeClr val="tx1"/>
                </a:solidFill>
              </a:rPr>
              <a:t>seisakukikaku@city.hiroshima.lg.jp</a:t>
            </a:r>
            <a:endParaRPr kumimoji="1" lang="ja-JP" altLang="en-US" sz="1400">
              <a:solidFill>
                <a:schemeClr val="tx1"/>
              </a:solidFill>
            </a:endParaRPr>
          </a:p>
        </p:txBody>
      </p:sp>
      <p:pic>
        <p:nvPicPr>
          <p:cNvPr id="4" name="図 3" descr="QR コード&#10;&#10;自動的に生成された説明">
            <a:extLst>
              <a:ext uri="{FF2B5EF4-FFF2-40B4-BE49-F238E27FC236}">
                <a16:creationId xmlns:a16="http://schemas.microsoft.com/office/drawing/2014/main" id="{B4B3A401-CD1D-AFFC-6A99-B0D688EC8D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5489352"/>
            <a:ext cx="885825" cy="885825"/>
          </a:xfrm>
          <a:prstGeom prst="rect">
            <a:avLst/>
          </a:prstGeom>
        </p:spPr>
      </p:pic>
    </p:spTree>
    <p:extLst>
      <p:ext uri="{BB962C8B-B14F-4D97-AF65-F5344CB8AC3E}">
        <p14:creationId xmlns:p14="http://schemas.microsoft.com/office/powerpoint/2010/main" val="336465058"/>
      </p:ext>
    </p:extLst>
  </p:cSld>
  <p:clrMapOvr>
    <a:masterClrMapping/>
  </p:clrMapOvr>
</p:sld>
</file>

<file path=ppt/theme/theme1.xml><?xml version="1.0" encoding="utf-8"?>
<a:theme xmlns:a="http://schemas.openxmlformats.org/drawingml/2006/main" name="テーマ1">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標準デザイン">
      <a:majorFont>
        <a:latin typeface="Arial"/>
        <a:ea typeface="ＭＳ Ｐゴシック"/>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dirty="0" smtClean="0">
            <a:latin typeface="HG丸ｺﾞｼｯｸM-PRO" pitchFamily="50" charset="-128"/>
            <a:ea typeface="HG丸ｺﾞｼｯｸM-PRO" pitchFamily="50" charset="-128"/>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テーマ1</Template>
  <TotalTime>3822</TotalTime>
  <Words>848</Words>
  <PresentationFormat>画面に合わせる (4:3)</PresentationFormat>
  <Paragraphs>64</Paragraphs>
  <Slides>3</Slides>
  <Notes>0</Notes>
  <HiddenSlides>0</HiddenSlides>
  <MMClips>0</MMClips>
  <ScaleCrop>false</ScaleCrop>
  <HeadingPairs>
    <vt:vector baseType="variant" size="6">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baseType="lpstr" size="8">
      <vt:lpstr>HG丸ｺﾞｼｯｸM-PRO</vt:lpstr>
      <vt:lpstr>HG正楷書体-PRO</vt:lpstr>
      <vt:lpstr>游ゴシック</vt:lpstr>
      <vt:lpstr>Arial</vt:lpstr>
      <vt:lpstr>テーマ1</vt:lpstr>
      <vt:lpstr>広島市大学等学生支援推進補助金</vt:lpstr>
      <vt:lpstr>事業の流れ</vt:lpstr>
      <vt:lpstr>具体的な想定事業例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2024-10-11T02:53:51Z</cp:lastPrinted>
  <dcterms:created xsi:type="dcterms:W3CDTF">2015-03-20T01:40:54Z</dcterms:created>
  <dcterms:modified xsi:type="dcterms:W3CDTF">2026-04-02T01:17:23Z</dcterms:modified>
</cp:coreProperties>
</file>