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4000" type="screen4x3"/>
  <p:notesSz cx="6797675" cy="9926638"/>
  <p:custDataLst>
    <p:tags r:id="rId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2443" y="5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331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AA306692-3457-41F1-42C4-B902EB9DAA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E4F9439-A1BB-A238-1354-3577194DB8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ED584-63D8-41E8-91AC-F404E8AFA64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61455F9-AFBD-600D-8FDB-4BF1AE01FF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F6B7DDE-63D0-04D9-9374-2CDE7AB656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525F1D-24D6-462B-8D8D-D6A5970A76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5936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8A136-B2D1-4FE4-B9BF-CA61B5786A51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D149E-F634-4745-9CA0-F55A4A22C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56629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6E5AC-AC24-4318-A1B7-D4A9962271B6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15FD-A665-420F-9691-2A16B5CA9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910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6E5AC-AC24-4318-A1B7-D4A9962271B6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15FD-A665-420F-9691-2A16B5CA9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1654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6E5AC-AC24-4318-A1B7-D4A9962271B6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15FD-A665-420F-9691-2A16B5CA9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245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6E5AC-AC24-4318-A1B7-D4A9962271B6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15FD-A665-420F-9691-2A16B5CA9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22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6E5AC-AC24-4318-A1B7-D4A9962271B6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15FD-A665-420F-9691-2A16B5CA9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264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6E5AC-AC24-4318-A1B7-D4A9962271B6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15FD-A665-420F-9691-2A16B5CA9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1518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6E5AC-AC24-4318-A1B7-D4A9962271B6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15FD-A665-420F-9691-2A16B5CA9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611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6E5AC-AC24-4318-A1B7-D4A9962271B6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15FD-A665-420F-9691-2A16B5CA9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001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6E5AC-AC24-4318-A1B7-D4A9962271B6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15FD-A665-420F-9691-2A16B5CA9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500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6E5AC-AC24-4318-A1B7-D4A9962271B6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15FD-A665-420F-9691-2A16B5CA9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7883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6E5AC-AC24-4318-A1B7-D4A9962271B6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115FD-A665-420F-9691-2A16B5CA9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7425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6E5AC-AC24-4318-A1B7-D4A9962271B6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115FD-A665-420F-9691-2A16B5CA99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065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957DD20-3FAB-3CF3-1532-34BE8AF82F8E}"/>
              </a:ext>
            </a:extLst>
          </p:cNvPr>
          <p:cNvSpPr/>
          <p:nvPr/>
        </p:nvSpPr>
        <p:spPr>
          <a:xfrm>
            <a:off x="116761" y="5361758"/>
            <a:ext cx="6636282" cy="22995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60F1302-3310-44EC-8443-24FB812D2E68}"/>
              </a:ext>
            </a:extLst>
          </p:cNvPr>
          <p:cNvSpPr txBox="1"/>
          <p:nvPr/>
        </p:nvSpPr>
        <p:spPr>
          <a:xfrm>
            <a:off x="244838" y="7152930"/>
            <a:ext cx="6385158" cy="508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0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講師：　原田　葉子　氏</a:t>
            </a:r>
            <a:r>
              <a:rPr kumimoji="1" lang="ja-JP" altLang="en-US" sz="16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（心のサポーター指導者）</a:t>
            </a:r>
            <a:endParaRPr kumimoji="1" lang="en-US" altLang="ja-JP" sz="1400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E9F2914-C8BA-C6CE-00E3-E4AD331ABB79}"/>
              </a:ext>
            </a:extLst>
          </p:cNvPr>
          <p:cNvSpPr txBox="1"/>
          <p:nvPr/>
        </p:nvSpPr>
        <p:spPr>
          <a:xfrm>
            <a:off x="65641" y="1319334"/>
            <a:ext cx="3232830" cy="3963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誰もがこころの不調を経験する時代。</a:t>
            </a: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そのサインに気づける周りの人や、</a:t>
            </a: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こころの応急手当のできる人を</a:t>
            </a: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増やしていくことがとても大切です。</a:t>
            </a: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身近な人の</a:t>
            </a:r>
            <a:r>
              <a:rPr kumimoji="1" lang="en-US" altLang="ja-JP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SOS</a:t>
            </a: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を見逃がしたくない、</a:t>
            </a: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小さくても、何か自分にできることをしたい。</a:t>
            </a: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心のサポーター養成研修は、</a:t>
            </a: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そんなあなたのための２時間です。</a:t>
            </a: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心のサポーター（ここサポ）といっても</a:t>
            </a: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むずかしい資格や専門知識は要りません。</a:t>
            </a: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116350C-4350-419E-BF44-31DF725821B5}"/>
              </a:ext>
            </a:extLst>
          </p:cNvPr>
          <p:cNvSpPr txBox="1"/>
          <p:nvPr/>
        </p:nvSpPr>
        <p:spPr>
          <a:xfrm>
            <a:off x="2878788" y="403702"/>
            <a:ext cx="43196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 </a:t>
            </a:r>
            <a:r>
              <a:rPr kumimoji="1" lang="ja-JP" altLang="en-US" sz="3300" b="1" dirty="0"/>
              <a:t>心のサポーター</a:t>
            </a:r>
            <a:endParaRPr kumimoji="1" lang="en-US" altLang="ja-JP" sz="3300" b="1" dirty="0"/>
          </a:p>
          <a:p>
            <a:r>
              <a:rPr kumimoji="1" lang="ja-JP" altLang="en-US" sz="3300" b="1" dirty="0"/>
              <a:t>　　　　    養成研修</a:t>
            </a:r>
            <a:endParaRPr kumimoji="1" lang="en-US" altLang="ja-JP" sz="3300" b="1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A24A902-9C87-40DD-8005-6933B0737C12}"/>
              </a:ext>
            </a:extLst>
          </p:cNvPr>
          <p:cNvSpPr txBox="1"/>
          <p:nvPr/>
        </p:nvSpPr>
        <p:spPr>
          <a:xfrm>
            <a:off x="179128" y="5361758"/>
            <a:ext cx="662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+mn-ea"/>
              </a:rPr>
              <a:t>日時：令和８年</a:t>
            </a:r>
            <a:r>
              <a:rPr kumimoji="1" lang="en-US" altLang="ja-JP" b="1" dirty="0">
                <a:latin typeface="+mn-ea"/>
              </a:rPr>
              <a:t>10</a:t>
            </a:r>
            <a:r>
              <a:rPr kumimoji="1" lang="ja-JP" altLang="en-US" b="1" dirty="0">
                <a:latin typeface="+mn-ea"/>
              </a:rPr>
              <a:t>月</a:t>
            </a:r>
            <a:r>
              <a:rPr kumimoji="1" lang="en-US" altLang="ja-JP" b="1" dirty="0">
                <a:latin typeface="+mn-ea"/>
              </a:rPr>
              <a:t>23</a:t>
            </a:r>
            <a:r>
              <a:rPr kumimoji="1" lang="ja-JP" altLang="en-US" b="1" dirty="0">
                <a:latin typeface="+mn-ea"/>
              </a:rPr>
              <a:t>日（金）</a:t>
            </a:r>
            <a:r>
              <a:rPr kumimoji="1" lang="en-US" altLang="ja-JP" b="1" dirty="0">
                <a:latin typeface="+mn-ea"/>
              </a:rPr>
              <a:t>13:30</a:t>
            </a:r>
            <a:r>
              <a:rPr kumimoji="1" lang="ja-JP" altLang="en-US" b="1" dirty="0">
                <a:latin typeface="+mn-ea"/>
              </a:rPr>
              <a:t>～</a:t>
            </a:r>
            <a:r>
              <a:rPr kumimoji="1" lang="en-US" altLang="ja-JP" b="1" dirty="0">
                <a:latin typeface="+mn-ea"/>
              </a:rPr>
              <a:t>15:30</a:t>
            </a:r>
            <a:r>
              <a:rPr kumimoji="1" lang="ja-JP" altLang="en-US" b="1" dirty="0">
                <a:latin typeface="+mn-ea"/>
              </a:rPr>
              <a:t>（受付</a:t>
            </a:r>
            <a:r>
              <a:rPr kumimoji="1" lang="en-US" altLang="ja-JP" b="1" dirty="0">
                <a:latin typeface="+mn-ea"/>
              </a:rPr>
              <a:t>13:00</a:t>
            </a:r>
            <a:r>
              <a:rPr kumimoji="1" lang="ja-JP" altLang="en-US" b="1" dirty="0">
                <a:latin typeface="+mn-ea"/>
              </a:rPr>
              <a:t>～）</a:t>
            </a:r>
            <a:endParaRPr kumimoji="1" lang="ja-JP" altLang="en-US" sz="2000" b="1" dirty="0">
              <a:latin typeface="+mn-ea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A7EFC45-26C1-45B5-9969-47CC1A52DB89}"/>
              </a:ext>
            </a:extLst>
          </p:cNvPr>
          <p:cNvSpPr txBox="1"/>
          <p:nvPr/>
        </p:nvSpPr>
        <p:spPr>
          <a:xfrm>
            <a:off x="173616" y="6106863"/>
            <a:ext cx="6436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+mn-ea"/>
              </a:rPr>
              <a:t>会場：広島市東区総合福祉センター　３階　大会議室</a:t>
            </a:r>
            <a:endParaRPr kumimoji="1" lang="en-US" altLang="ja-JP" b="1" dirty="0">
              <a:latin typeface="+mn-ea"/>
            </a:endParaRPr>
          </a:p>
          <a:p>
            <a:r>
              <a:rPr kumimoji="1" lang="ja-JP" altLang="en-US" b="1" dirty="0">
                <a:latin typeface="+mn-ea"/>
              </a:rPr>
              <a:t>　　　（広島市東区東蟹屋町９番</a:t>
            </a:r>
            <a:r>
              <a:rPr kumimoji="1" lang="en-US" altLang="ja-JP" b="1" dirty="0">
                <a:latin typeface="+mn-ea"/>
              </a:rPr>
              <a:t>34</a:t>
            </a:r>
            <a:r>
              <a:rPr kumimoji="1" lang="ja-JP" altLang="en-US" b="1" dirty="0">
                <a:latin typeface="+mn-ea"/>
              </a:rPr>
              <a:t>号）</a:t>
            </a:r>
            <a:endParaRPr kumimoji="1" lang="ja-JP" altLang="en-US" sz="1600" b="1" dirty="0">
              <a:latin typeface="+mn-ea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EA268B5-ED93-472A-A9B3-F947F5DCF494}"/>
              </a:ext>
            </a:extLst>
          </p:cNvPr>
          <p:cNvSpPr txBox="1"/>
          <p:nvPr/>
        </p:nvSpPr>
        <p:spPr>
          <a:xfrm>
            <a:off x="830521" y="8873387"/>
            <a:ext cx="20580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/>
              <a:t>https://coco</a:t>
            </a:r>
            <a:r>
              <a:rPr lang="en-US" altLang="ja-JP" sz="1200" dirty="0" err="1"/>
              <a:t>sapo.mhlw.go</a:t>
            </a:r>
            <a:r>
              <a:rPr lang="ja-JP" altLang="en-US" sz="1200" dirty="0"/>
              <a:t>.jp/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2E742A2-4E47-3516-348B-F9D9901A97FC}"/>
              </a:ext>
            </a:extLst>
          </p:cNvPr>
          <p:cNvSpPr txBox="1"/>
          <p:nvPr/>
        </p:nvSpPr>
        <p:spPr>
          <a:xfrm>
            <a:off x="177063" y="5757091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+mn-ea"/>
              </a:rPr>
              <a:t>方法：対面方式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03390D3-A590-DCDA-BC0B-00AA2D9C86A3}"/>
              </a:ext>
            </a:extLst>
          </p:cNvPr>
          <p:cNvSpPr txBox="1"/>
          <p:nvPr/>
        </p:nvSpPr>
        <p:spPr>
          <a:xfrm>
            <a:off x="192541" y="6679049"/>
            <a:ext cx="6600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+mn-ea"/>
              </a:rPr>
              <a:t>対象：こころの病気について学びたい方</a:t>
            </a:r>
            <a:endParaRPr kumimoji="1" lang="en-US" altLang="ja-JP" b="1" dirty="0">
              <a:latin typeface="+mn-ea"/>
            </a:endParaRPr>
          </a:p>
          <a:p>
            <a:r>
              <a:rPr kumimoji="1" lang="ja-JP" altLang="en-US" b="1" dirty="0">
                <a:latin typeface="+mn-ea"/>
              </a:rPr>
              <a:t>　　　こころの病気を持つ方の支援に関心がある方</a:t>
            </a:r>
            <a:endParaRPr kumimoji="1" lang="en-US" altLang="ja-JP" dirty="0">
              <a:latin typeface="+mn-ea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B656C3B-23B1-C39C-8002-4A5202FAE6A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3180" y="1707781"/>
            <a:ext cx="3438545" cy="280995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BE47E8A-F5CA-3091-C598-A9A134086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5" y="139553"/>
            <a:ext cx="2421107" cy="1082700"/>
          </a:xfrm>
          <a:prstGeom prst="rect">
            <a:avLst/>
          </a:prstGeom>
        </p:spPr>
      </p:pic>
      <p:pic>
        <p:nvPicPr>
          <p:cNvPr id="8" name="図 7" descr="QR コード&#10;&#10;自動的に生成された説明">
            <a:extLst>
              <a:ext uri="{FF2B5EF4-FFF2-40B4-BE49-F238E27FC236}">
                <a16:creationId xmlns:a16="http://schemas.microsoft.com/office/drawing/2014/main" id="{7D79808B-D9E5-3552-7A03-90F107A74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761" y="8342652"/>
            <a:ext cx="753746" cy="75374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2D54AFB-AA68-02AB-B1D3-EB6409FC0C7F}"/>
              </a:ext>
            </a:extLst>
          </p:cNvPr>
          <p:cNvSpPr txBox="1"/>
          <p:nvPr/>
        </p:nvSpPr>
        <p:spPr>
          <a:xfrm>
            <a:off x="3238761" y="1365156"/>
            <a:ext cx="3428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+mn-ea"/>
              </a:rPr>
              <a:t>～こころの病気について学ぶ～</a:t>
            </a:r>
            <a:endParaRPr kumimoji="1" lang="en-US" altLang="ja-JP" sz="1050" b="1" dirty="0">
              <a:latin typeface="+mn-ea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4E858D3-36B1-9724-5B0A-0CEFBDC0D296}"/>
              </a:ext>
            </a:extLst>
          </p:cNvPr>
          <p:cNvSpPr txBox="1"/>
          <p:nvPr/>
        </p:nvSpPr>
        <p:spPr>
          <a:xfrm>
            <a:off x="3559530" y="4546812"/>
            <a:ext cx="30505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手をとめて、相手の方へ体を向ける。</a:t>
            </a:r>
            <a:endParaRPr kumimoji="1" lang="en-US" altLang="ja-JP" sz="1400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14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そんな、ちょっとしたコツを</a:t>
            </a:r>
            <a:endParaRPr kumimoji="1" lang="en-US" altLang="ja-JP" sz="1400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r>
              <a:rPr kumimoji="1" lang="ja-JP" altLang="en-US" sz="1400" b="1" dirty="0">
                <a:latin typeface="游明朝" panose="02020400000000000000" pitchFamily="18" charset="-128"/>
                <a:ea typeface="游明朝" panose="02020400000000000000" pitchFamily="18" charset="-128"/>
              </a:rPr>
              <a:t>聞きにきませんか。</a:t>
            </a:r>
            <a:endParaRPr kumimoji="1" lang="en-US" altLang="ja-JP" sz="1400" b="1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8F6654C3-CA24-2FC4-714D-E67AE38FE5DE}"/>
              </a:ext>
            </a:extLst>
          </p:cNvPr>
          <p:cNvSpPr/>
          <p:nvPr/>
        </p:nvSpPr>
        <p:spPr>
          <a:xfrm>
            <a:off x="3559530" y="84640"/>
            <a:ext cx="3193513" cy="31906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300" dirty="0">
                <a:solidFill>
                  <a:schemeClr val="tx1"/>
                </a:solidFill>
                <a:latin typeface="+mn-ea"/>
              </a:rPr>
              <a:t>高齢者いきいき活動ポイント事業対象</a:t>
            </a:r>
            <a:endParaRPr kumimoji="1" lang="en-US" altLang="ja-JP" sz="13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B9D023-5810-C589-2C53-45C024EFF8B2}"/>
              </a:ext>
            </a:extLst>
          </p:cNvPr>
          <p:cNvSpPr txBox="1"/>
          <p:nvPr/>
        </p:nvSpPr>
        <p:spPr>
          <a:xfrm>
            <a:off x="2842631" y="8337022"/>
            <a:ext cx="3910412" cy="784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申込・問合せ先　</a:t>
            </a:r>
            <a:endParaRPr kumimoji="1" lang="en-US" altLang="ja-JP" sz="15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東区地域支えあい課　電話　</a:t>
            </a:r>
            <a:r>
              <a:rPr kumimoji="1" lang="en-US" altLang="ja-JP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082-568-7735</a:t>
            </a:r>
          </a:p>
          <a:p>
            <a:r>
              <a:rPr kumimoji="1" lang="ja-JP" altLang="en-US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東区社会福祉協議会　電話　</a:t>
            </a:r>
            <a:r>
              <a:rPr kumimoji="1" lang="en-US" altLang="ja-JP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082-263-8443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B6ED211-C192-C81E-5903-4FBC31357C67}"/>
              </a:ext>
            </a:extLst>
          </p:cNvPr>
          <p:cNvSpPr txBox="1"/>
          <p:nvPr/>
        </p:nvSpPr>
        <p:spPr>
          <a:xfrm>
            <a:off x="830521" y="8713479"/>
            <a:ext cx="215861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ここサポ　ホームページ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B10E460-72BC-0FC9-F61B-2E0DBA98BA1B}"/>
              </a:ext>
            </a:extLst>
          </p:cNvPr>
          <p:cNvSpPr txBox="1"/>
          <p:nvPr/>
        </p:nvSpPr>
        <p:spPr>
          <a:xfrm>
            <a:off x="191958" y="7721522"/>
            <a:ext cx="6600643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受講者には認定証を交付します。ただし、</a:t>
            </a:r>
            <a:r>
              <a:rPr kumimoji="1" lang="en-US" altLang="ja-JP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15</a:t>
            </a: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分以上の遅刻及び</a:t>
            </a:r>
            <a:r>
              <a:rPr kumimoji="1" lang="en-US" altLang="ja-JP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15</a:t>
            </a:r>
            <a:r>
              <a:rPr kumimoji="1" lang="ja-JP" altLang="en-US" sz="1300" dirty="0">
                <a:latin typeface="游明朝" panose="02020400000000000000" pitchFamily="18" charset="-128"/>
                <a:ea typeface="游明朝" panose="02020400000000000000" pitchFamily="18" charset="-128"/>
              </a:rPr>
              <a:t>分以上の退席をされた方には、認定証を交付することができませんのでご了承ください。</a:t>
            </a:r>
            <a:endParaRPr kumimoji="1" lang="en-US" altLang="ja-JP" sz="1300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40050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STSLIDEVIEWED" val="256,1,Slide1"/>
</p:tagLst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1415</TotalTime>
  <Words>272</Words>
  <PresentationFormat>画面に合わせる (4:3)</PresentationFormat>
  <Paragraphs>32</Paragraphs>
  <Slides>1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8">
      <vt:lpstr>ＭＳ ゴシック</vt:lpstr>
      <vt:lpstr>游ゴシック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cp:lastPrinted>2026-09-08T06:09:40Z</cp:lastPrinted>
  <dcterms:created xsi:type="dcterms:W3CDTF">2021-10-24T02:19:39Z</dcterms:created>
  <dcterms:modified xsi:type="dcterms:W3CDTF">2026-09-09T03:10:47Z</dcterms:modified>
</cp:coreProperties>
</file>