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1"/>
  </p:sldMasterIdLst>
  <p:notesMasterIdLst>
    <p:notesMasterId r:id="rId11"/>
  </p:notesMasterIdLst>
  <p:handoutMasterIdLst>
    <p:handoutMasterId r:id="rId12"/>
  </p:handoutMasterIdLst>
  <p:sldIdLst>
    <p:sldId id="269" r:id="rId2"/>
    <p:sldId id="270" r:id="rId3"/>
    <p:sldId id="274" r:id="rId4"/>
    <p:sldId id="273" r:id="rId5"/>
    <p:sldId id="275" r:id="rId6"/>
    <p:sldId id="271" r:id="rId7"/>
    <p:sldId id="276" r:id="rId8"/>
    <p:sldId id="263" r:id="rId9"/>
    <p:sldId id="262" r:id="rId10"/>
  </p:sldIdLst>
  <p:sldSz cx="10693400" cy="756126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710" autoAdjust="0"/>
  </p:normalViewPr>
  <p:slideViewPr>
    <p:cSldViewPr snapToGrid="0">
      <p:cViewPr varScale="1">
        <p:scale>
          <a:sx n="99" d="100"/>
          <a:sy n="99" d="100"/>
        </p:scale>
        <p:origin x="1380" y="90"/>
      </p:cViewPr>
      <p:guideLst>
        <p:guide orient="horz" pos="2382"/>
        <p:guide pos="33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l5snasint002\1203110500_&#38556;&#23475;&#31119;&#31049;&#35506;\&#20196;&#21644;&#65303;&#24180;&#24230;\&#20107;&#26989;\00&#12288;&#32207;&#25324;\06&#12288;&#38556;&#23475;&#32773;&#24046;&#21029;&#35299;&#28040;&#27861;\10_&#12415;&#12435;&#12394;&#12398;&#12362;&#24215;&#23459;&#35328;&#21046;&#24230;\06_&#23459;&#35328;&#24215;&#12398;&#25313;&#22823;\02_&#12450;&#12531;&#12465;&#12540;&#12488;\04_&#38598;&#35336;\01_&#20837;&#21147;&#12487;&#12540;&#12479;&#19968;&#35239;.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file:///\\Cl5snasint002\1203110500_&#38556;&#23475;&#31119;&#31049;&#35506;\&#20196;&#21644;&#65303;&#24180;&#24230;\&#20107;&#26989;\00&#12288;&#32207;&#25324;\06&#12288;&#38556;&#23475;&#32773;&#24046;&#21029;&#35299;&#28040;&#27861;\10_&#12415;&#12435;&#12394;&#12398;&#12362;&#24215;&#23459;&#35328;&#21046;&#24230;\06_&#23459;&#35328;&#24215;&#12398;&#25313;&#22823;\02_&#12450;&#12531;&#12465;&#12540;&#12488;\04_&#38598;&#35336;\01_&#20837;&#21147;&#12487;&#12540;&#12479;&#19968;&#35239;.xls"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l5snasint002\1203110500_&#38556;&#23475;&#31119;&#31049;&#35506;\&#20196;&#21644;&#65303;&#24180;&#24230;\&#20107;&#26989;\00&#12288;&#32207;&#25324;\06&#12288;&#38556;&#23475;&#32773;&#24046;&#21029;&#35299;&#28040;&#27861;\10_&#12415;&#12435;&#12394;&#12398;&#12362;&#24215;&#23459;&#35328;&#21046;&#24230;\06_&#23459;&#35328;&#24215;&#12398;&#25313;&#22823;\02_&#12450;&#12531;&#12465;&#12540;&#12488;\04_&#38598;&#35336;\01_&#20837;&#21147;&#12487;&#12540;&#12479;&#19968;&#35239;.xls"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l5snasint002\1203110500_&#38556;&#23475;&#31119;&#31049;&#35506;\&#20196;&#21644;&#65303;&#24180;&#24230;\&#20107;&#26989;\00&#12288;&#32207;&#25324;\06&#12288;&#38556;&#23475;&#32773;&#24046;&#21029;&#35299;&#28040;&#27861;\10_&#12415;&#12435;&#12394;&#12398;&#12362;&#24215;&#23459;&#35328;&#21046;&#24230;\06_&#23459;&#35328;&#24215;&#12398;&#25313;&#22823;\02_&#12450;&#12531;&#12465;&#12540;&#12488;\04_&#38598;&#35336;\01_&#20837;&#21147;&#12487;&#12540;&#12479;&#19968;&#35239;.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lt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spPr>
            <a:solidFill>
              <a:schemeClr val="accent5">
                <a:lumMod val="40000"/>
                <a:lumOff val="60000"/>
              </a:schemeClr>
            </a:solidFill>
          </c:spPr>
          <c:explosion val="1"/>
          <c:dPt>
            <c:idx val="0"/>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1-87A2-49C5-9DE6-BFD76ADCDAC1}"/>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87A2-49C5-9DE6-BFD76ADCDAC1}"/>
              </c:ext>
            </c:extLst>
          </c:dPt>
          <c:dPt>
            <c:idx val="2"/>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5-87A2-49C5-9DE6-BFD76ADCDAC1}"/>
              </c:ext>
            </c:extLst>
          </c:dPt>
          <c:dPt>
            <c:idx val="3"/>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7-87A2-49C5-9DE6-BFD76ADCDAC1}"/>
              </c:ext>
            </c:extLst>
          </c:dPt>
          <c:dPt>
            <c:idx val="4"/>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9-87A2-49C5-9DE6-BFD76ADCDAC1}"/>
              </c:ext>
            </c:extLst>
          </c:dPt>
          <c:dPt>
            <c:idx val="5"/>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B-87A2-49C5-9DE6-BFD76ADCDAC1}"/>
              </c:ext>
            </c:extLst>
          </c:dPt>
          <c:dPt>
            <c:idx val="6"/>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D-87A2-49C5-9DE6-BFD76ADCDAC1}"/>
              </c:ext>
            </c:extLst>
          </c:dPt>
          <c:dPt>
            <c:idx val="7"/>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F-87A2-49C5-9DE6-BFD76ADCDAC1}"/>
              </c:ext>
            </c:extLst>
          </c:dPt>
          <c:dPt>
            <c:idx val="8"/>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11-87A2-49C5-9DE6-BFD76ADCDAC1}"/>
              </c:ext>
            </c:extLst>
          </c:dPt>
          <c:dLbls>
            <c:dLbl>
              <c:idx val="0"/>
              <c:layout>
                <c:manualLayout>
                  <c:x val="-2.6085895889519837E-4"/>
                  <c:y val="-2.145776119480763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7A2-49C5-9DE6-BFD76ADCDAC1}"/>
                </c:ext>
              </c:extLst>
            </c:dLbl>
            <c:dLbl>
              <c:idx val="1"/>
              <c:layout>
                <c:manualLayout>
                  <c:x val="5.065542417022699E-2"/>
                  <c:y val="7.965615953648357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7A2-49C5-9DE6-BFD76ADCDAC1}"/>
                </c:ext>
              </c:extLst>
            </c:dLbl>
            <c:dLbl>
              <c:idx val="2"/>
              <c:layout>
                <c:manualLayout>
                  <c:x val="9.6005569511945596E-2"/>
                  <c:y val="7.993341563424075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7A2-49C5-9DE6-BFD76ADCDAC1}"/>
                </c:ext>
              </c:extLst>
            </c:dLbl>
            <c:dLbl>
              <c:idx val="3"/>
              <c:layout>
                <c:manualLayout>
                  <c:x val="-9.899857698510578E-2"/>
                  <c:y val="0.1150212874615027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7A2-49C5-9DE6-BFD76ADCDAC1}"/>
                </c:ext>
              </c:extLst>
            </c:dLbl>
            <c:dLbl>
              <c:idx val="4"/>
              <c:layout>
                <c:manualLayout>
                  <c:x val="-0.11870286093756353"/>
                  <c:y val="-1.79519221248899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7A2-49C5-9DE6-BFD76ADCDAC1}"/>
                </c:ext>
              </c:extLst>
            </c:dLbl>
            <c:dLbl>
              <c:idx val="5"/>
              <c:layout>
                <c:manualLayout>
                  <c:x val="-9.1551953596161931E-2"/>
                  <c:y val="-0.1792259389151472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7A2-49C5-9DE6-BFD76ADCDAC1}"/>
                </c:ext>
              </c:extLst>
            </c:dLbl>
            <c:dLbl>
              <c:idx val="6"/>
              <c:layout>
                <c:manualLayout>
                  <c:x val="0.11958128125550566"/>
                  <c:y val="-0.1370710328978567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7A2-49C5-9DE6-BFD76ADCDAC1}"/>
                </c:ext>
              </c:extLst>
            </c:dLbl>
            <c:dLbl>
              <c:idx val="7"/>
              <c:layout>
                <c:manualLayout>
                  <c:x val="9.0807974304416769E-2"/>
                  <c:y val="0.16621645987170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87A2-49C5-9DE6-BFD76ADCDAC1}"/>
                </c:ext>
              </c:extLst>
            </c:dLbl>
            <c:dLbl>
              <c:idx val="8"/>
              <c:layout>
                <c:manualLayout>
                  <c:x val="-0.11598281540108692"/>
                  <c:y val="2.242682272260640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87A2-49C5-9DE6-BFD76ADCDAC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'結果（グラフ）'!$B$9:$B$17</c:f>
              <c:strCache>
                <c:ptCount val="9"/>
                <c:pt idx="0">
                  <c:v>0～19歳</c:v>
                </c:pt>
                <c:pt idx="1">
                  <c:v>20～29歳</c:v>
                </c:pt>
                <c:pt idx="2">
                  <c:v>30～39歳</c:v>
                </c:pt>
                <c:pt idx="3">
                  <c:v>40～49歳</c:v>
                </c:pt>
                <c:pt idx="4">
                  <c:v>50～59歳</c:v>
                </c:pt>
                <c:pt idx="5">
                  <c:v>60～69歳</c:v>
                </c:pt>
                <c:pt idx="6">
                  <c:v>70～79歳</c:v>
                </c:pt>
                <c:pt idx="7">
                  <c:v>80歳以上</c:v>
                </c:pt>
                <c:pt idx="8">
                  <c:v>回答しない</c:v>
                </c:pt>
              </c:strCache>
            </c:strRef>
          </c:cat>
          <c:val>
            <c:numRef>
              <c:f>'結果（グラフ）'!$C$9:$C$17</c:f>
              <c:numCache>
                <c:formatCode>General</c:formatCode>
                <c:ptCount val="9"/>
                <c:pt idx="0">
                  <c:v>3</c:v>
                </c:pt>
                <c:pt idx="1">
                  <c:v>3</c:v>
                </c:pt>
                <c:pt idx="2">
                  <c:v>6</c:v>
                </c:pt>
                <c:pt idx="3">
                  <c:v>13</c:v>
                </c:pt>
                <c:pt idx="4">
                  <c:v>12</c:v>
                </c:pt>
                <c:pt idx="5">
                  <c:v>21</c:v>
                </c:pt>
                <c:pt idx="6">
                  <c:v>36</c:v>
                </c:pt>
                <c:pt idx="7">
                  <c:v>20</c:v>
                </c:pt>
                <c:pt idx="8">
                  <c:v>2</c:v>
                </c:pt>
              </c:numCache>
            </c:numRef>
          </c:val>
          <c:extLst>
            <c:ext xmlns:c16="http://schemas.microsoft.com/office/drawing/2014/chart" uri="{C3380CC4-5D6E-409C-BE32-E72D297353CC}">
              <c16:uniqueId val="{00000012-87A2-49C5-9DE6-BFD76ADCDAC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nchor="b"/>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ltLang="en-US"/>
          </a:p>
        </c:rich>
      </c:tx>
      <c:layout>
        <c:manualLayout>
          <c:xMode val="edge"/>
          <c:yMode val="edge"/>
          <c:x val="0.620408547722473"/>
          <c:y val="2.7638497162157456E-2"/>
        </c:manualLayout>
      </c:layout>
      <c:overlay val="0"/>
      <c:spPr>
        <a:noFill/>
        <a:ln>
          <a:noFill/>
        </a:ln>
        <a:effectLst/>
      </c:spPr>
    </c:title>
    <c:autoTitleDeleted val="0"/>
    <c:plotArea>
      <c:layout/>
      <c:pieChart>
        <c:varyColors val="1"/>
        <c:ser>
          <c:idx val="0"/>
          <c:order val="0"/>
          <c:spPr>
            <a:solidFill>
              <a:schemeClr val="accent5">
                <a:lumMod val="40000"/>
                <a:lumOff val="60000"/>
              </a:schemeClr>
            </a:solidFill>
          </c:spPr>
          <c:dPt>
            <c:idx val="0"/>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1-A8DC-479E-9CB3-D12720848E64}"/>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A8DC-479E-9CB3-D12720848E64}"/>
              </c:ext>
            </c:extLst>
          </c:dPt>
          <c:dPt>
            <c:idx val="2"/>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5-A8DC-479E-9CB3-D12720848E64}"/>
              </c:ext>
            </c:extLst>
          </c:dPt>
          <c:dPt>
            <c:idx val="3"/>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7-A8DC-479E-9CB3-D12720848E64}"/>
              </c:ext>
            </c:extLst>
          </c:dPt>
          <c:dLbls>
            <c:dLbl>
              <c:idx val="0"/>
              <c:layout>
                <c:manualLayout>
                  <c:x val="-0.18455733321679149"/>
                  <c:y val="1.748538257512658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8DC-479E-9CB3-D12720848E64}"/>
                </c:ext>
              </c:extLst>
            </c:dLbl>
            <c:dLbl>
              <c:idx val="1"/>
              <c:layout>
                <c:manualLayout>
                  <c:x val="0.17736170984088459"/>
                  <c:y val="-5.256953753046870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8DC-479E-9CB3-D12720848E64}"/>
                </c:ext>
              </c:extLst>
            </c:dLbl>
            <c:dLbl>
              <c:idx val="2"/>
              <c:delete val="1"/>
              <c:extLst>
                <c:ext xmlns:c15="http://schemas.microsoft.com/office/drawing/2012/chart" uri="{CE6537A1-D6FC-4f65-9D91-7224C49458BB}">
                  <c15:layout>
                    <c:manualLayout>
                      <c:w val="0.22974625639159207"/>
                      <c:h val="0.13757919771912644"/>
                    </c:manualLayout>
                  </c15:layout>
                </c:ext>
                <c:ext xmlns:c16="http://schemas.microsoft.com/office/drawing/2014/chart" uri="{C3380CC4-5D6E-409C-BE32-E72D297353CC}">
                  <c16:uniqueId val="{00000005-A8DC-479E-9CB3-D12720848E64}"/>
                </c:ext>
              </c:extLst>
            </c:dLbl>
            <c:dLbl>
              <c:idx val="3"/>
              <c:layout>
                <c:manualLayout>
                  <c:x val="3.6265476593674391E-3"/>
                  <c:y val="-2.7575820885128312E-2"/>
                </c:manualLayout>
              </c:layout>
              <c:spPr>
                <a:noFill/>
                <a:ln>
                  <a:noFill/>
                </a:ln>
                <a:effectLst/>
              </c:spPr>
              <c:txPr>
                <a:bodyPr wrap="square" lIns="38100" tIns="19050" rIns="38100" bIns="19050" anchor="ctr">
                  <a:noAutofit/>
                </a:bodyPr>
                <a:lstStyle/>
                <a:p>
                  <a:pPr>
                    <a:defRPr sz="1200" b="1">
                      <a:latin typeface="BIZ UDPゴシック" panose="020B0400000000000000" pitchFamily="50" charset="-128"/>
                      <a:ea typeface="BIZ UDPゴシック" panose="020B0400000000000000"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1251748031099527"/>
                      <c:h val="0.1249260071729517"/>
                    </c:manualLayout>
                  </c15:layout>
                </c:ext>
                <c:ext xmlns:c16="http://schemas.microsoft.com/office/drawing/2014/chart" uri="{C3380CC4-5D6E-409C-BE32-E72D297353CC}">
                  <c16:uniqueId val="{00000007-A8DC-479E-9CB3-D12720848E64}"/>
                </c:ext>
              </c:extLst>
            </c:dLbl>
            <c:spPr>
              <a:noFill/>
              <a:ln>
                <a:noFill/>
              </a:ln>
              <a:effectLst/>
            </c:spPr>
            <c:txPr>
              <a:bodyPr wrap="square" lIns="38100" tIns="19050" rIns="38100" bIns="19050" anchor="ctr">
                <a:spAutoFit/>
              </a:bodyPr>
              <a:lstStyle/>
              <a:p>
                <a:pPr>
                  <a:defRPr sz="1200" b="1">
                    <a:latin typeface="BIZ UDPゴシック" panose="020B0400000000000000" pitchFamily="50" charset="-128"/>
                    <a:ea typeface="BIZ UDPゴシック" panose="020B0400000000000000" pitchFamily="50" charset="-128"/>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'結果（グラフ）'!$B$25:$B$28</c:f>
              <c:strCache>
                <c:ptCount val="4"/>
                <c:pt idx="0">
                  <c:v>男</c:v>
                </c:pt>
                <c:pt idx="1">
                  <c:v>女</c:v>
                </c:pt>
                <c:pt idx="2">
                  <c:v>回答しない</c:v>
                </c:pt>
                <c:pt idx="3">
                  <c:v>無回答</c:v>
                </c:pt>
              </c:strCache>
            </c:strRef>
          </c:cat>
          <c:val>
            <c:numRef>
              <c:f>'結果（グラフ）'!$C$25:$C$28</c:f>
              <c:numCache>
                <c:formatCode>General</c:formatCode>
                <c:ptCount val="4"/>
                <c:pt idx="0">
                  <c:v>55</c:v>
                </c:pt>
                <c:pt idx="1">
                  <c:v>60</c:v>
                </c:pt>
                <c:pt idx="2">
                  <c:v>0</c:v>
                </c:pt>
                <c:pt idx="3">
                  <c:v>1</c:v>
                </c:pt>
              </c:numCache>
            </c:numRef>
          </c:val>
          <c:extLst>
            <c:ext xmlns:c16="http://schemas.microsoft.com/office/drawing/2014/chart" uri="{C3380CC4-5D6E-409C-BE32-E72D297353CC}">
              <c16:uniqueId val="{00000008-A8DC-479E-9CB3-D12720848E64}"/>
            </c:ext>
          </c:extLst>
        </c:ser>
        <c:dLbls>
          <c:showLegendKey val="0"/>
          <c:showVal val="0"/>
          <c:showCatName val="1"/>
          <c:showSerName val="0"/>
          <c:showPercent val="1"/>
          <c:showBubbleSize val="0"/>
          <c:showLeaderLines val="1"/>
        </c:dLbls>
        <c:firstSliceAng val="0"/>
      </c:pieChart>
      <c:spPr>
        <a:noFill/>
        <a:ln w="25400">
          <a:noFill/>
        </a:ln>
      </c:spPr>
    </c:plotArea>
    <c:plotVisOnly val="1"/>
    <c:dispBlanksAs val="gap"/>
    <c:showDLblsOverMax val="0"/>
  </c:chart>
  <c:spPr>
    <a:solidFill>
      <a:schemeClr val="bg1"/>
    </a:solidFill>
    <a:ln>
      <a:noFill/>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5">
                <a:lumMod val="40000"/>
                <a:lumOff val="60000"/>
              </a:schemeClr>
            </a:solidFill>
          </c:spPr>
          <c:dPt>
            <c:idx val="0"/>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1-4B79-4C92-848E-A2A30EC68011}"/>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4B79-4C92-848E-A2A30EC68011}"/>
              </c:ext>
            </c:extLst>
          </c:dPt>
          <c:dPt>
            <c:idx val="2"/>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5-4B79-4C92-848E-A2A30EC68011}"/>
              </c:ext>
            </c:extLst>
          </c:dPt>
          <c:dPt>
            <c:idx val="3"/>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7-4B79-4C92-848E-A2A30EC68011}"/>
              </c:ext>
            </c:extLst>
          </c:dPt>
          <c:dPt>
            <c:idx val="4"/>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9-4B79-4C92-848E-A2A30EC68011}"/>
              </c:ext>
            </c:extLst>
          </c:dPt>
          <c:dPt>
            <c:idx val="5"/>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B-4B79-4C92-848E-A2A30EC68011}"/>
              </c:ext>
            </c:extLst>
          </c:dPt>
          <c:dPt>
            <c:idx val="6"/>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D-4B79-4C92-848E-A2A30EC68011}"/>
              </c:ext>
            </c:extLst>
          </c:dPt>
          <c:dPt>
            <c:idx val="7"/>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F-4B79-4C92-848E-A2A30EC68011}"/>
              </c:ext>
            </c:extLst>
          </c:dPt>
          <c:dPt>
            <c:idx val="8"/>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11-4B79-4C92-848E-A2A30EC68011}"/>
              </c:ext>
            </c:extLst>
          </c:dPt>
          <c:dPt>
            <c:idx val="9"/>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13-4B79-4C92-848E-A2A30EC68011}"/>
              </c:ext>
            </c:extLst>
          </c:dPt>
          <c:dLbls>
            <c:dLbl>
              <c:idx val="0"/>
              <c:layout>
                <c:manualLayout>
                  <c:x val="-5.7001393952224977E-2"/>
                  <c:y val="0.1675518579771238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B79-4C92-848E-A2A30EC68011}"/>
                </c:ext>
              </c:extLst>
            </c:dLbl>
            <c:dLbl>
              <c:idx val="1"/>
              <c:layout>
                <c:manualLayout>
                  <c:x val="-0.1225555852785998"/>
                  <c:y val="0.1285733198561783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B79-4C92-848E-A2A30EC68011}"/>
                </c:ext>
              </c:extLst>
            </c:dLbl>
            <c:dLbl>
              <c:idx val="2"/>
              <c:layout>
                <c:manualLayout>
                  <c:x val="-0.11156840858515864"/>
                  <c:y val="1.594016815622857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B79-4C92-848E-A2A30EC68011}"/>
                </c:ext>
              </c:extLst>
            </c:dLbl>
            <c:dLbl>
              <c:idx val="3"/>
              <c:layout>
                <c:manualLayout>
                  <c:x val="-0.12060290526053453"/>
                  <c:y val="-0.1154824772467937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B79-4C92-848E-A2A30EC68011}"/>
                </c:ext>
              </c:extLst>
            </c:dLbl>
            <c:dLbl>
              <c:idx val="4"/>
              <c:layout>
                <c:manualLayout>
                  <c:x val="-1.1543889656762901E-2"/>
                  <c:y val="-0.1783258767680885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B79-4C92-848E-A2A30EC68011}"/>
                </c:ext>
              </c:extLst>
            </c:dLbl>
            <c:dLbl>
              <c:idx val="5"/>
              <c:layout>
                <c:manualLayout>
                  <c:x val="0.13610826021309461"/>
                  <c:y val="-0.1434339847058106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B79-4C92-848E-A2A30EC68011}"/>
                </c:ext>
              </c:extLst>
            </c:dLbl>
            <c:dLbl>
              <c:idx val="6"/>
              <c:layout>
                <c:manualLayout>
                  <c:x val="0.13831775353300399"/>
                  <c:y val="2.395165035608689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B79-4C92-848E-A2A30EC68011}"/>
                </c:ext>
              </c:extLst>
            </c:dLbl>
            <c:dLbl>
              <c:idx val="7"/>
              <c:layout>
                <c:manualLayout>
                  <c:x val="8.9480759770606988E-2"/>
                  <c:y val="9.13057640054889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B79-4C92-848E-A2A30EC68011}"/>
                </c:ext>
              </c:extLst>
            </c:dLbl>
            <c:dLbl>
              <c:idx val="8"/>
              <c:layout>
                <c:manualLayout>
                  <c:x val="9.3590857508449116E-2"/>
                  <c:y val="0.1601752170249250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4B79-4C92-848E-A2A30EC68011}"/>
                </c:ext>
              </c:extLst>
            </c:dLbl>
            <c:dLbl>
              <c:idx val="9"/>
              <c:layout>
                <c:manualLayout>
                  <c:x val="-3.5354217922127833E-2"/>
                  <c:y val="5.016856600189933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4B79-4C92-848E-A2A30EC6801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'結果（グラフ）'!$B$35:$B$44</c:f>
              <c:strCache>
                <c:ptCount val="10"/>
                <c:pt idx="0">
                  <c:v>中区</c:v>
                </c:pt>
                <c:pt idx="1">
                  <c:v>東区</c:v>
                </c:pt>
                <c:pt idx="2">
                  <c:v>南区</c:v>
                </c:pt>
                <c:pt idx="3">
                  <c:v>西区</c:v>
                </c:pt>
                <c:pt idx="4">
                  <c:v>安佐南区</c:v>
                </c:pt>
                <c:pt idx="5">
                  <c:v>安佐北区</c:v>
                </c:pt>
                <c:pt idx="6">
                  <c:v>安芸区</c:v>
                </c:pt>
                <c:pt idx="7">
                  <c:v>佐伯区</c:v>
                </c:pt>
                <c:pt idx="8">
                  <c:v>広島市外</c:v>
                </c:pt>
                <c:pt idx="9">
                  <c:v>無回答</c:v>
                </c:pt>
              </c:strCache>
            </c:strRef>
          </c:cat>
          <c:val>
            <c:numRef>
              <c:f>'結果（グラフ）'!$C$35:$C$44</c:f>
              <c:numCache>
                <c:formatCode>General</c:formatCode>
                <c:ptCount val="10"/>
                <c:pt idx="0">
                  <c:v>10</c:v>
                </c:pt>
                <c:pt idx="1">
                  <c:v>13</c:v>
                </c:pt>
                <c:pt idx="2">
                  <c:v>9</c:v>
                </c:pt>
                <c:pt idx="3">
                  <c:v>16</c:v>
                </c:pt>
                <c:pt idx="4">
                  <c:v>19</c:v>
                </c:pt>
                <c:pt idx="5">
                  <c:v>15</c:v>
                </c:pt>
                <c:pt idx="6">
                  <c:v>12</c:v>
                </c:pt>
                <c:pt idx="7">
                  <c:v>7</c:v>
                </c:pt>
                <c:pt idx="8">
                  <c:v>13</c:v>
                </c:pt>
                <c:pt idx="9">
                  <c:v>2</c:v>
                </c:pt>
              </c:numCache>
            </c:numRef>
          </c:val>
          <c:extLst>
            <c:ext xmlns:c16="http://schemas.microsoft.com/office/drawing/2014/chart" uri="{C3380CC4-5D6E-409C-BE32-E72D297353CC}">
              <c16:uniqueId val="{00000014-4B79-4C92-848E-A2A30EC68011}"/>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16-4B79-4C92-848E-A2A30EC680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8-4B79-4C92-848E-A2A30EC6801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A-4B79-4C92-848E-A2A30EC6801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C-4B79-4C92-848E-A2A30EC6801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E-4B79-4C92-848E-A2A30EC6801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0-4B79-4C92-848E-A2A30EC6801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2-4B79-4C92-848E-A2A30EC6801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4-4B79-4C92-848E-A2A30EC6801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6-4B79-4C92-848E-A2A30EC6801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8-4B79-4C92-848E-A2A30EC6801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'結果（グラフ）'!$B$35:$B$44</c:f>
              <c:strCache>
                <c:ptCount val="10"/>
                <c:pt idx="0">
                  <c:v>中区</c:v>
                </c:pt>
                <c:pt idx="1">
                  <c:v>東区</c:v>
                </c:pt>
                <c:pt idx="2">
                  <c:v>南区</c:v>
                </c:pt>
                <c:pt idx="3">
                  <c:v>西区</c:v>
                </c:pt>
                <c:pt idx="4">
                  <c:v>安佐南区</c:v>
                </c:pt>
                <c:pt idx="5">
                  <c:v>安佐北区</c:v>
                </c:pt>
                <c:pt idx="6">
                  <c:v>安芸区</c:v>
                </c:pt>
                <c:pt idx="7">
                  <c:v>佐伯区</c:v>
                </c:pt>
                <c:pt idx="8">
                  <c:v>広島市外</c:v>
                </c:pt>
                <c:pt idx="9">
                  <c:v>無回答</c:v>
                </c:pt>
              </c:strCache>
            </c:strRef>
          </c:cat>
          <c:val>
            <c:numRef>
              <c:f>'結果（グラフ）'!$D$35:$D$44</c:f>
              <c:numCache>
                <c:formatCode>0%</c:formatCode>
                <c:ptCount val="10"/>
                <c:pt idx="0">
                  <c:v>8.6206896551724144E-2</c:v>
                </c:pt>
                <c:pt idx="1">
                  <c:v>0.11206896551724138</c:v>
                </c:pt>
                <c:pt idx="2">
                  <c:v>7.7586206896551727E-2</c:v>
                </c:pt>
                <c:pt idx="3">
                  <c:v>0.13793103448275862</c:v>
                </c:pt>
                <c:pt idx="4">
                  <c:v>0.16379310344827586</c:v>
                </c:pt>
                <c:pt idx="5">
                  <c:v>0.12931034482758622</c:v>
                </c:pt>
                <c:pt idx="6">
                  <c:v>0.10344827586206896</c:v>
                </c:pt>
                <c:pt idx="7">
                  <c:v>6.0344827586206899E-2</c:v>
                </c:pt>
                <c:pt idx="8">
                  <c:v>0.11206896551724138</c:v>
                </c:pt>
                <c:pt idx="9">
                  <c:v>1.7241379310344827E-2</c:v>
                </c:pt>
              </c:numCache>
            </c:numRef>
          </c:val>
          <c:extLst>
            <c:ext xmlns:c16="http://schemas.microsoft.com/office/drawing/2014/chart" uri="{C3380CC4-5D6E-409C-BE32-E72D297353CC}">
              <c16:uniqueId val="{00000029-4B79-4C92-848E-A2A30EC6801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spPr>
            <a:solidFill>
              <a:schemeClr val="accent5">
                <a:lumMod val="40000"/>
                <a:lumOff val="60000"/>
              </a:schemeClr>
            </a:solidFill>
          </c:spPr>
          <c:dPt>
            <c:idx val="0"/>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1-01BE-41A0-8389-5CE3424579CD}"/>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01BE-41A0-8389-5CE3424579CD}"/>
              </c:ext>
            </c:extLst>
          </c:dPt>
          <c:dPt>
            <c:idx val="2"/>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5-01BE-41A0-8389-5CE3424579CD}"/>
              </c:ext>
            </c:extLst>
          </c:dPt>
          <c:dPt>
            <c:idx val="3"/>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7-01BE-41A0-8389-5CE3424579CD}"/>
              </c:ext>
            </c:extLst>
          </c:dPt>
          <c:dPt>
            <c:idx val="4"/>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9-01BE-41A0-8389-5CE3424579CD}"/>
              </c:ext>
            </c:extLst>
          </c:dPt>
          <c:dPt>
            <c:idx val="5"/>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B-01BE-41A0-8389-5CE3424579CD}"/>
              </c:ext>
            </c:extLst>
          </c:dPt>
          <c:dPt>
            <c:idx val="6"/>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D-01BE-41A0-8389-5CE3424579CD}"/>
              </c:ext>
            </c:extLst>
          </c:dPt>
          <c:dPt>
            <c:idx val="7"/>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F-01BE-41A0-8389-5CE3424579CD}"/>
              </c:ext>
            </c:extLst>
          </c:dPt>
          <c:dPt>
            <c:idx val="8"/>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11-01BE-41A0-8389-5CE3424579CD}"/>
              </c:ext>
            </c:extLst>
          </c:dPt>
          <c:dPt>
            <c:idx val="9"/>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13-01BE-41A0-8389-5CE3424579CD}"/>
              </c:ext>
            </c:extLst>
          </c:dPt>
          <c:dPt>
            <c:idx val="10"/>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15-01BE-41A0-8389-5CE3424579CD}"/>
              </c:ext>
            </c:extLst>
          </c:dPt>
          <c:dPt>
            <c:idx val="1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17-01BE-41A0-8389-5CE3424579CD}"/>
              </c:ext>
            </c:extLst>
          </c:dPt>
          <c:dLbls>
            <c:dLbl>
              <c:idx val="0"/>
              <c:layout>
                <c:manualLayout>
                  <c:x val="-3.4416960039161219E-3"/>
                  <c:y val="-7.232152486628529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1BE-41A0-8389-5CE3424579CD}"/>
                </c:ext>
              </c:extLst>
            </c:dLbl>
            <c:dLbl>
              <c:idx val="1"/>
              <c:layout>
                <c:manualLayout>
                  <c:x val="-0.12956386807327044"/>
                  <c:y val="4.7014868279388625E-2"/>
                </c:manualLayout>
              </c:layout>
              <c:tx>
                <c:rich>
                  <a:bodyPr/>
                  <a:lstStyle/>
                  <a:p>
                    <a:fld id="{FE4B74BE-F939-498F-82EE-FF8C890DE143}" type="CATEGORYNAME">
                      <a:rPr lang="ja-JP" altLang="en-US"/>
                      <a:pPr/>
                      <a:t>[分類名]</a:t>
                    </a:fld>
                    <a:r>
                      <a:rPr lang="ja-JP" altLang="en-US" baseline="0" dirty="0"/>
                      <a:t>
３６％</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1BE-41A0-8389-5CE3424579CD}"/>
                </c:ext>
              </c:extLst>
            </c:dLbl>
            <c:dLbl>
              <c:idx val="2"/>
              <c:layout>
                <c:manualLayout>
                  <c:x val="-3.3245925558041414E-2"/>
                  <c:y val="-0.15767498804470825"/>
                </c:manualLayout>
              </c:layout>
              <c:tx>
                <c:rich>
                  <a:bodyPr/>
                  <a:lstStyle/>
                  <a:p>
                    <a:fld id="{D320C85C-6EE6-4808-98A7-B87025DAE484}" type="CATEGORYNAME">
                      <a:rPr lang="ja-JP" altLang="en-US"/>
                      <a:pPr/>
                      <a:t>[分類名]</a:t>
                    </a:fld>
                    <a:r>
                      <a:rPr lang="ja-JP" altLang="en-US" baseline="0" dirty="0"/>
                      <a:t>
２３％</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1BE-41A0-8389-5CE3424579CD}"/>
                </c:ext>
              </c:extLst>
            </c:dLbl>
            <c:dLbl>
              <c:idx val="3"/>
              <c:layout>
                <c:manualLayout>
                  <c:x val="5.9268649995425644E-2"/>
                  <c:y val="-7.6383333982909349E-2"/>
                </c:manualLayout>
              </c:layout>
              <c:tx>
                <c:rich>
                  <a:bodyPr/>
                  <a:lstStyle/>
                  <a:p>
                    <a:fld id="{A2FAEAAE-6059-463B-9525-526997408F45}" type="CATEGORYNAME">
                      <a:rPr lang="zh-CN" altLang="en-US"/>
                      <a:pPr/>
                      <a:t>[分類名]</a:t>
                    </a:fld>
                    <a:r>
                      <a:rPr lang="zh-CN" altLang="en-US" baseline="0"/>
                      <a:t>
７％</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1BE-41A0-8389-5CE3424579CD}"/>
                </c:ext>
              </c:extLst>
            </c:dLbl>
            <c:dLbl>
              <c:idx val="4"/>
              <c:layout>
                <c:manualLayout>
                  <c:x val="7.0868616252143121E-2"/>
                  <c:y val="-4.2540423733899019E-2"/>
                </c:manualLayout>
              </c:layout>
              <c:tx>
                <c:rich>
                  <a:bodyPr/>
                  <a:lstStyle/>
                  <a:p>
                    <a:fld id="{97433C5B-BA57-49AB-8A92-D9CE4B04665D}" type="CATEGORYNAME">
                      <a:rPr lang="ja-JP" altLang="en-US"/>
                      <a:pPr/>
                      <a:t>[分類名]</a:t>
                    </a:fld>
                    <a:r>
                      <a:rPr lang="ja-JP" altLang="en-US" baseline="0"/>
                      <a:t>
７％</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1BE-41A0-8389-5CE3424579CD}"/>
                </c:ext>
              </c:extLst>
            </c:dLbl>
            <c:dLbl>
              <c:idx val="5"/>
              <c:layout>
                <c:manualLayout>
                  <c:x val="-1.9426506774201598E-2"/>
                  <c:y val="7.911031594758602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1BE-41A0-8389-5CE3424579CD}"/>
                </c:ext>
              </c:extLst>
            </c:dLbl>
            <c:dLbl>
              <c:idx val="6"/>
              <c:layout>
                <c:manualLayout>
                  <c:x val="-3.8071333774530716E-2"/>
                  <c:y val="6.5808236500109196E-2"/>
                </c:manualLayout>
              </c:layout>
              <c:tx>
                <c:rich>
                  <a:bodyPr/>
                  <a:lstStyle/>
                  <a:p>
                    <a:fld id="{1E769E4B-0B6A-4350-8445-BDE20DB99EB3}" type="CATEGORYNAME">
                      <a:rPr lang="zh-TW" altLang="en-US"/>
                      <a:pPr/>
                      <a:t>[分類名]</a:t>
                    </a:fld>
                    <a:r>
                      <a:rPr lang="zh-TW" altLang="en-US" baseline="0" dirty="0"/>
                      <a:t>
３％</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1BE-41A0-8389-5CE3424579CD}"/>
                </c:ext>
              </c:extLst>
            </c:dLbl>
            <c:dLbl>
              <c:idx val="7"/>
              <c:layout>
                <c:manualLayout>
                  <c:x val="-3.9523601881544445E-3"/>
                  <c:y val="9.0192082720102641E-3"/>
                </c:manualLayout>
              </c:layout>
              <c:tx>
                <c:rich>
                  <a:bodyPr/>
                  <a:lstStyle/>
                  <a:p>
                    <a:fld id="{BEB2DA17-3228-4E45-87CE-A988DC4A5715}" type="CATEGORYNAME">
                      <a:rPr lang="zh-TW" altLang="en-US"/>
                      <a:pPr/>
                      <a:t>[分類名]</a:t>
                    </a:fld>
                    <a:r>
                      <a:rPr lang="zh-TW" altLang="en-US" baseline="0" dirty="0"/>
                      <a:t>
２％</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01BE-41A0-8389-5CE3424579CD}"/>
                </c:ext>
              </c:extLst>
            </c:dLbl>
            <c:dLbl>
              <c:idx val="8"/>
              <c:layout>
                <c:manualLayout>
                  <c:x val="-6.6774510514478122E-2"/>
                  <c:y val="-7.2932744961816273E-2"/>
                </c:manualLayout>
              </c:layout>
              <c:tx>
                <c:rich>
                  <a:bodyPr/>
                  <a:lstStyle/>
                  <a:p>
                    <a:fld id="{9C9D8E9C-0B96-4656-B318-DD4D8AAAB09F}" type="CATEGORYNAME">
                      <a:rPr lang="ja-JP" altLang="en-US"/>
                      <a:pPr/>
                      <a:t>[分類名]</a:t>
                    </a:fld>
                    <a:r>
                      <a:rPr lang="ja-JP" altLang="en-US" baseline="0" dirty="0"/>
                      <a:t>
２％</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01BE-41A0-8389-5CE3424579CD}"/>
                </c:ext>
              </c:extLst>
            </c:dLbl>
            <c:dLbl>
              <c:idx val="9"/>
              <c:layout>
                <c:manualLayout>
                  <c:x val="-5.7797252774018624E-4"/>
                  <c:y val="-5.832264626131886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01BE-41A0-8389-5CE3424579CD}"/>
                </c:ext>
              </c:extLst>
            </c:dLbl>
            <c:dLbl>
              <c:idx val="10"/>
              <c:layout>
                <c:manualLayout>
                  <c:x val="5.9283382977939732E-2"/>
                  <c:y val="0.14293394306868371"/>
                </c:manualLayout>
              </c:layout>
              <c:tx>
                <c:rich>
                  <a:bodyPr/>
                  <a:lstStyle/>
                  <a:p>
                    <a:fld id="{9422A672-E40F-474B-A174-AF655EEACE92}" type="CATEGORYNAME">
                      <a:rPr lang="ja-JP" altLang="en-US"/>
                      <a:pPr/>
                      <a:t>[分類名]</a:t>
                    </a:fld>
                    <a:r>
                      <a:rPr lang="ja-JP" altLang="en-US" baseline="0" dirty="0"/>
                      <a:t>
１６％</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01BE-41A0-8389-5CE3424579C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'結果（グラフ）'!$B$51:$B$62</c:f>
              <c:strCache>
                <c:ptCount val="12"/>
                <c:pt idx="0">
                  <c:v>視覚障害</c:v>
                </c:pt>
                <c:pt idx="1">
                  <c:v>聴覚障害</c:v>
                </c:pt>
                <c:pt idx="2">
                  <c:v>肢体不自由</c:v>
                </c:pt>
                <c:pt idx="3">
                  <c:v>内部障害</c:v>
                </c:pt>
                <c:pt idx="4">
                  <c:v>知的障害</c:v>
                </c:pt>
                <c:pt idx="5">
                  <c:v>精神障害</c:v>
                </c:pt>
                <c:pt idx="6">
                  <c:v>発達障害</c:v>
                </c:pt>
                <c:pt idx="7">
                  <c:v>高次脳機能障害</c:v>
                </c:pt>
                <c:pt idx="8">
                  <c:v>難病</c:v>
                </c:pt>
                <c:pt idx="9">
                  <c:v>その他</c:v>
                </c:pt>
                <c:pt idx="10">
                  <c:v>なし</c:v>
                </c:pt>
                <c:pt idx="11">
                  <c:v>無回答</c:v>
                </c:pt>
              </c:strCache>
            </c:strRef>
          </c:cat>
          <c:val>
            <c:numRef>
              <c:f>'結果（グラフ）'!$C$51:$C$62</c:f>
              <c:numCache>
                <c:formatCode>General</c:formatCode>
                <c:ptCount val="12"/>
                <c:pt idx="0">
                  <c:v>6</c:v>
                </c:pt>
                <c:pt idx="1">
                  <c:v>42</c:v>
                </c:pt>
                <c:pt idx="2">
                  <c:v>27</c:v>
                </c:pt>
                <c:pt idx="3">
                  <c:v>8</c:v>
                </c:pt>
                <c:pt idx="4">
                  <c:v>8</c:v>
                </c:pt>
                <c:pt idx="5">
                  <c:v>6</c:v>
                </c:pt>
                <c:pt idx="6">
                  <c:v>3</c:v>
                </c:pt>
                <c:pt idx="7">
                  <c:v>2</c:v>
                </c:pt>
                <c:pt idx="8">
                  <c:v>2</c:v>
                </c:pt>
                <c:pt idx="9">
                  <c:v>5</c:v>
                </c:pt>
                <c:pt idx="10">
                  <c:v>19</c:v>
                </c:pt>
                <c:pt idx="11">
                  <c:v>2</c:v>
                </c:pt>
              </c:numCache>
            </c:numRef>
          </c:val>
          <c:extLst>
            <c:ext xmlns:c16="http://schemas.microsoft.com/office/drawing/2014/chart" uri="{C3380CC4-5D6E-409C-BE32-E72D297353CC}">
              <c16:uniqueId val="{00000018-01BE-41A0-8389-5CE3424579CD}"/>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1A-01BE-41A0-8389-5CE3424579C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C-01BE-41A0-8389-5CE3424579C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E-01BE-41A0-8389-5CE3424579C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0-01BE-41A0-8389-5CE3424579C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2-01BE-41A0-8389-5CE3424579C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4-01BE-41A0-8389-5CE3424579C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6-01BE-41A0-8389-5CE3424579C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8-01BE-41A0-8389-5CE3424579C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A-01BE-41A0-8389-5CE3424579C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C-01BE-41A0-8389-5CE3424579CD}"/>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2E-01BE-41A0-8389-5CE3424579CD}"/>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30-01BE-41A0-8389-5CE3424579C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'結果（グラフ）'!$B$51:$B$62</c:f>
              <c:strCache>
                <c:ptCount val="12"/>
                <c:pt idx="0">
                  <c:v>視覚障害</c:v>
                </c:pt>
                <c:pt idx="1">
                  <c:v>聴覚障害</c:v>
                </c:pt>
                <c:pt idx="2">
                  <c:v>肢体不自由</c:v>
                </c:pt>
                <c:pt idx="3">
                  <c:v>内部障害</c:v>
                </c:pt>
                <c:pt idx="4">
                  <c:v>知的障害</c:v>
                </c:pt>
                <c:pt idx="5">
                  <c:v>精神障害</c:v>
                </c:pt>
                <c:pt idx="6">
                  <c:v>発達障害</c:v>
                </c:pt>
                <c:pt idx="7">
                  <c:v>高次脳機能障害</c:v>
                </c:pt>
                <c:pt idx="8">
                  <c:v>難病</c:v>
                </c:pt>
                <c:pt idx="9">
                  <c:v>その他</c:v>
                </c:pt>
                <c:pt idx="10">
                  <c:v>なし</c:v>
                </c:pt>
                <c:pt idx="11">
                  <c:v>無回答</c:v>
                </c:pt>
              </c:strCache>
            </c:strRef>
          </c:cat>
          <c:val>
            <c:numRef>
              <c:f>'結果（グラフ）'!$D$51:$D$62</c:f>
              <c:numCache>
                <c:formatCode>0%</c:formatCode>
                <c:ptCount val="12"/>
                <c:pt idx="0">
                  <c:v>5.1724137931034482E-2</c:v>
                </c:pt>
                <c:pt idx="1">
                  <c:v>0.36206896551724138</c:v>
                </c:pt>
                <c:pt idx="2">
                  <c:v>0.23275862068965517</c:v>
                </c:pt>
                <c:pt idx="3">
                  <c:v>6.8965517241379309E-2</c:v>
                </c:pt>
                <c:pt idx="4">
                  <c:v>6.8965517241379309E-2</c:v>
                </c:pt>
                <c:pt idx="5">
                  <c:v>5.1724137931034482E-2</c:v>
                </c:pt>
                <c:pt idx="6">
                  <c:v>2.5862068965517241E-2</c:v>
                </c:pt>
                <c:pt idx="7">
                  <c:v>1.7241379310344827E-2</c:v>
                </c:pt>
                <c:pt idx="8">
                  <c:v>1.7241379310344827E-2</c:v>
                </c:pt>
                <c:pt idx="9">
                  <c:v>4.3103448275862072E-2</c:v>
                </c:pt>
                <c:pt idx="10">
                  <c:v>0.16379310344827586</c:v>
                </c:pt>
                <c:pt idx="11">
                  <c:v>1.7241379310344827E-2</c:v>
                </c:pt>
              </c:numCache>
            </c:numRef>
          </c:val>
          <c:extLst>
            <c:ext xmlns:c16="http://schemas.microsoft.com/office/drawing/2014/chart" uri="{C3380CC4-5D6E-409C-BE32-E72D297353CC}">
              <c16:uniqueId val="{00000031-01BE-41A0-8389-5CE3424579C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spPr>
            <a:solidFill>
              <a:schemeClr val="accent5">
                <a:lumMod val="40000"/>
                <a:lumOff val="60000"/>
              </a:schemeClr>
            </a:solidFill>
          </c:spPr>
          <c:dPt>
            <c:idx val="0"/>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1-E15A-49D8-886C-CBB4B94A3563}"/>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E15A-49D8-886C-CBB4B94A3563}"/>
              </c:ext>
            </c:extLst>
          </c:dPt>
          <c:dPt>
            <c:idx val="2"/>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5-E15A-49D8-886C-CBB4B94A3563}"/>
              </c:ext>
            </c:extLst>
          </c:dPt>
          <c:dPt>
            <c:idx val="3"/>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7-E15A-49D8-886C-CBB4B94A3563}"/>
              </c:ext>
            </c:extLst>
          </c:dPt>
          <c:dLbls>
            <c:dLbl>
              <c:idx val="1"/>
              <c:layout>
                <c:manualLayout>
                  <c:x val="-0.21306845237451055"/>
                  <c:y val="-9.7817906887994549E-2"/>
                </c:manualLayout>
              </c:layout>
              <c:tx>
                <c:rich>
                  <a:bodyPr/>
                  <a:lstStyle/>
                  <a:p>
                    <a:fld id="{77E74CCA-1E54-4816-B60D-EC7B2E3A15A4}" type="CATEGORYNAME">
                      <a:rPr lang="ja-JP" altLang="en-US" dirty="0"/>
                      <a:pPr/>
                      <a:t>[分類名]</a:t>
                    </a:fld>
                    <a:r>
                      <a:rPr lang="ja-JP" altLang="en-US" baseline="0" dirty="0"/>
                      <a:t>
３４％</a:t>
                    </a:r>
                  </a:p>
                </c:rich>
              </c:tx>
              <c:showLegendKey val="0"/>
              <c:showVal val="0"/>
              <c:showCatName val="1"/>
              <c:showSerName val="0"/>
              <c:showPercent val="1"/>
              <c:showBubbleSize val="0"/>
              <c:extLst>
                <c:ext xmlns:c15="http://schemas.microsoft.com/office/drawing/2012/chart" uri="{CE6537A1-D6FC-4f65-9D91-7224C49458BB}">
                  <c15:layout>
                    <c:manualLayout>
                      <c:w val="0.261929369647043"/>
                      <c:h val="0.13648192505803425"/>
                    </c:manualLayout>
                  </c15:layout>
                  <c15:dlblFieldTable/>
                  <c15:showDataLabelsRange val="0"/>
                </c:ext>
                <c:ext xmlns:c16="http://schemas.microsoft.com/office/drawing/2014/chart" uri="{C3380CC4-5D6E-409C-BE32-E72D297353CC}">
                  <c16:uniqueId val="{00000003-E15A-49D8-886C-CBB4B94A3563}"/>
                </c:ext>
              </c:extLst>
            </c:dLbl>
            <c:dLbl>
              <c:idx val="2"/>
              <c:layout>
                <c:manualLayout>
                  <c:x val="0.15439272389812736"/>
                  <c:y val="-6.494408845416377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15A-49D8-886C-CBB4B94A3563}"/>
                </c:ext>
              </c:extLst>
            </c:dLbl>
            <c:dLbl>
              <c:idx val="3"/>
              <c:layout>
                <c:manualLayout>
                  <c:x val="-9.2656504744808868E-2"/>
                  <c:y val="2.914147809661930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15A-49D8-886C-CBB4B94A356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'結果（グラフ）'!$B$72:$B$75</c:f>
              <c:strCache>
                <c:ptCount val="4"/>
                <c:pt idx="0">
                  <c:v>よく知っている</c:v>
                </c:pt>
                <c:pt idx="1">
                  <c:v>言葉は聞いたことがある</c:v>
                </c:pt>
                <c:pt idx="2">
                  <c:v>知らない</c:v>
                </c:pt>
                <c:pt idx="3">
                  <c:v>無回答</c:v>
                </c:pt>
              </c:strCache>
            </c:strRef>
          </c:cat>
          <c:val>
            <c:numRef>
              <c:f>'結果（グラフ）'!$C$72:$C$75</c:f>
              <c:numCache>
                <c:formatCode>General</c:formatCode>
                <c:ptCount val="4"/>
                <c:pt idx="0">
                  <c:v>16</c:v>
                </c:pt>
                <c:pt idx="1">
                  <c:v>40</c:v>
                </c:pt>
                <c:pt idx="2">
                  <c:v>56</c:v>
                </c:pt>
                <c:pt idx="3">
                  <c:v>4</c:v>
                </c:pt>
              </c:numCache>
            </c:numRef>
          </c:val>
          <c:extLst>
            <c:ext xmlns:c16="http://schemas.microsoft.com/office/drawing/2014/chart" uri="{C3380CC4-5D6E-409C-BE32-E72D297353CC}">
              <c16:uniqueId val="{00000008-E15A-49D8-886C-CBB4B94A3563}"/>
            </c:ext>
          </c:extLst>
        </c:ser>
        <c:dLbls>
          <c:showLegendKey val="0"/>
          <c:showVal val="0"/>
          <c:showCatName val="1"/>
          <c:showSerName val="0"/>
          <c:showPercent val="1"/>
          <c:showBubbleSize val="0"/>
          <c:showLeaderLines val="1"/>
        </c:dLbls>
        <c:firstSliceAng val="0"/>
      </c:pieChart>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5">
                <a:lumMod val="40000"/>
                <a:lumOff val="60000"/>
              </a:schemeClr>
            </a:solidFill>
          </c:spPr>
          <c:dPt>
            <c:idx val="0"/>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1-0EA3-407F-899A-568005A6543D}"/>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0EA3-407F-899A-568005A6543D}"/>
              </c:ext>
            </c:extLst>
          </c:dPt>
          <c:dPt>
            <c:idx val="2"/>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5-0EA3-407F-899A-568005A6543D}"/>
              </c:ext>
            </c:extLst>
          </c:dPt>
          <c:dPt>
            <c:idx val="3"/>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7-0EA3-407F-899A-568005A6543D}"/>
              </c:ext>
            </c:extLst>
          </c:dPt>
          <c:dPt>
            <c:idx val="4"/>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9-0EA3-407F-899A-568005A6543D}"/>
              </c:ext>
            </c:extLst>
          </c:dPt>
          <c:dPt>
            <c:idx val="5"/>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B-0EA3-407F-899A-568005A6543D}"/>
              </c:ext>
            </c:extLst>
          </c:dPt>
          <c:dPt>
            <c:idx val="6"/>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D-0EA3-407F-899A-568005A6543D}"/>
              </c:ext>
            </c:extLst>
          </c:dPt>
          <c:dLbls>
            <c:dLbl>
              <c:idx val="0"/>
              <c:layout>
                <c:manualLayout>
                  <c:x val="-0.20194746368046301"/>
                  <c:y val="0.14800435310857143"/>
                </c:manualLayout>
              </c:layout>
              <c:tx>
                <c:rich>
                  <a:bodyPr/>
                  <a:lstStyle/>
                  <a:p>
                    <a:fld id="{D02C9819-5449-49CC-9803-BBAC44F49CF4}" type="CATEGORYNAME">
                      <a:rPr lang="ja-JP" altLang="en-US" sz="1200"/>
                      <a:pPr/>
                      <a:t>[分類名]</a:t>
                    </a:fld>
                    <a:r>
                      <a:rPr lang="ja-JP" altLang="en-US" sz="1200" baseline="0" dirty="0"/>
                      <a:t>
３３％</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EA3-407F-899A-568005A6543D}"/>
                </c:ext>
              </c:extLst>
            </c:dLbl>
            <c:dLbl>
              <c:idx val="1"/>
              <c:layout>
                <c:manualLayout>
                  <c:x val="-0.18637076286730583"/>
                  <c:y val="-0.21258130014656834"/>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fld id="{0687AC4A-3851-443E-A33C-037B4D933DAE}" type="CATEGORYNAME">
                      <a:rPr lang="ja-JP" altLang="en-US"/>
                      <a:pPr>
                        <a:defRPr sz="1200" b="1">
                          <a:latin typeface="BIZ UDPゴシック" panose="020B0400000000000000" pitchFamily="50" charset="-128"/>
                          <a:ea typeface="BIZ UDPゴシック" panose="020B0400000000000000" pitchFamily="50" charset="-128"/>
                        </a:defRPr>
                      </a:pPr>
                      <a:t>[分類名]</a:t>
                    </a:fld>
                    <a:r>
                      <a:rPr lang="ja-JP" altLang="en-US" baseline="0" dirty="0"/>
                      <a:t>
２４％</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9166667399763779"/>
                      <c:h val="0.15282832723617085"/>
                    </c:manualLayout>
                  </c15:layout>
                  <c15:dlblFieldTable/>
                  <c15:showDataLabelsRange val="0"/>
                </c:ext>
                <c:ext xmlns:c16="http://schemas.microsoft.com/office/drawing/2014/chart" uri="{C3380CC4-5D6E-409C-BE32-E72D297353CC}">
                  <c16:uniqueId val="{00000003-0EA3-407F-899A-568005A6543D}"/>
                </c:ext>
              </c:extLst>
            </c:dLbl>
            <c:dLbl>
              <c:idx val="2"/>
              <c:layout>
                <c:manualLayout>
                  <c:x val="0.21451007970407746"/>
                  <c:y val="-0.19213991331701921"/>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fld id="{7C555869-09A3-47D5-856B-5207F8980BCE}" type="CATEGORYNAME">
                      <a:rPr lang="ja-JP" altLang="en-US"/>
                      <a:pPr>
                        <a:defRPr sz="1200" b="1">
                          <a:latin typeface="BIZ UDPゴシック" panose="020B0400000000000000" pitchFamily="50" charset="-128"/>
                          <a:ea typeface="BIZ UDPゴシック" panose="020B0400000000000000" pitchFamily="50" charset="-128"/>
                        </a:defRPr>
                      </a:pPr>
                      <a:t>[分類名]</a:t>
                    </a:fld>
                    <a:r>
                      <a:rPr lang="ja-JP" altLang="en-US" baseline="0" dirty="0"/>
                      <a:t>
１９％</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8210309961083102"/>
                      <c:h val="0.15438635466860634"/>
                    </c:manualLayout>
                  </c15:layout>
                  <c15:dlblFieldTable/>
                  <c15:showDataLabelsRange val="0"/>
                </c:ext>
                <c:ext xmlns:c16="http://schemas.microsoft.com/office/drawing/2014/chart" uri="{C3380CC4-5D6E-409C-BE32-E72D297353CC}">
                  <c16:uniqueId val="{00000005-0EA3-407F-899A-568005A6543D}"/>
                </c:ext>
              </c:extLst>
            </c:dLbl>
            <c:dLbl>
              <c:idx val="3"/>
              <c:layout>
                <c:manualLayout>
                  <c:x val="6.256543991368925E-2"/>
                  <c:y val="-3.1962648383432227E-2"/>
                </c:manualLayout>
              </c:layout>
              <c:tx>
                <c:rich>
                  <a:bodyPr/>
                  <a:lstStyle/>
                  <a:p>
                    <a:fld id="{C172530C-B05F-4D33-A063-02441912BA1C}" type="CATEGORYNAME">
                      <a:rPr lang="ja-JP" altLang="en-US"/>
                      <a:pPr/>
                      <a:t>[分類名]</a:t>
                    </a:fld>
                    <a:r>
                      <a:rPr lang="ja-JP" altLang="en-US" baseline="0" dirty="0"/>
                      <a:t>
８％</a:t>
                    </a:r>
                  </a:p>
                </c:rich>
              </c:tx>
              <c:showLegendKey val="0"/>
              <c:showVal val="0"/>
              <c:showCatName val="1"/>
              <c:showSerName val="0"/>
              <c:showPercent val="1"/>
              <c:showBubbleSize val="0"/>
              <c:extLst>
                <c:ext xmlns:c15="http://schemas.microsoft.com/office/drawing/2012/chart" uri="{CE6537A1-D6FC-4f65-9D91-7224C49458BB}">
                  <c15:layout>
                    <c:manualLayout>
                      <c:w val="0.38321331947134668"/>
                      <c:h val="0.1232258060198968"/>
                    </c:manualLayout>
                  </c15:layout>
                  <c15:dlblFieldTable/>
                  <c15:showDataLabelsRange val="0"/>
                </c:ext>
                <c:ext xmlns:c16="http://schemas.microsoft.com/office/drawing/2014/chart" uri="{C3380CC4-5D6E-409C-BE32-E72D297353CC}">
                  <c16:uniqueId val="{00000007-0EA3-407F-899A-568005A6543D}"/>
                </c:ext>
              </c:extLst>
            </c:dLbl>
            <c:dLbl>
              <c:idx val="4"/>
              <c:layout>
                <c:manualLayout>
                  <c:x val="3.686891994913831E-2"/>
                  <c:y val="4.4438912722135959E-2"/>
                </c:manualLayout>
              </c:layout>
              <c:tx>
                <c:rich>
                  <a:bodyPr/>
                  <a:lstStyle/>
                  <a:p>
                    <a:fld id="{2DEAEF6C-7839-4402-ACBA-5C294CEC10DC}" type="CATEGORYNAME">
                      <a:rPr lang="ja-JP" altLang="en-US"/>
                      <a:pPr/>
                      <a:t>[分類名]</a:t>
                    </a:fld>
                    <a:r>
                      <a:rPr lang="ja-JP" altLang="en-US" baseline="0" dirty="0"/>
                      <a:t>
７％</a:t>
                    </a:r>
                  </a:p>
                </c:rich>
              </c:tx>
              <c:showLegendKey val="0"/>
              <c:showVal val="0"/>
              <c:showCatName val="1"/>
              <c:showSerName val="0"/>
              <c:showPercent val="1"/>
              <c:showBubbleSize val="0"/>
              <c:extLst>
                <c:ext xmlns:c15="http://schemas.microsoft.com/office/drawing/2012/chart" uri="{CE6537A1-D6FC-4f65-9D91-7224C49458BB}">
                  <c15:layout>
                    <c:manualLayout>
                      <c:w val="0.29692896236203187"/>
                      <c:h val="0.14107230206415772"/>
                    </c:manualLayout>
                  </c15:layout>
                  <c15:dlblFieldTable/>
                  <c15:showDataLabelsRange val="0"/>
                </c:ext>
                <c:ext xmlns:c16="http://schemas.microsoft.com/office/drawing/2014/chart" uri="{C3380CC4-5D6E-409C-BE32-E72D297353CC}">
                  <c16:uniqueId val="{00000009-0EA3-407F-899A-568005A6543D}"/>
                </c:ext>
              </c:extLst>
            </c:dLbl>
            <c:dLbl>
              <c:idx val="5"/>
              <c:layout>
                <c:manualLayout>
                  <c:x val="-8.2581630216785034E-3"/>
                  <c:y val="-3.068165317305614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EA3-407F-899A-568005A6543D}"/>
                </c:ext>
              </c:extLst>
            </c:dLbl>
            <c:dLbl>
              <c:idx val="6"/>
              <c:layout>
                <c:manualLayout>
                  <c:x val="8.9665987466854433E-2"/>
                  <c:y val="0.18780108015800204"/>
                </c:manualLayout>
              </c:layout>
              <c:tx>
                <c:rich>
                  <a:bodyPr/>
                  <a:lstStyle/>
                  <a:p>
                    <a:fld id="{AF9E3410-E99B-4BEB-A2B1-6873850B38BD}" type="CATEGORYNAME">
                      <a:rPr lang="zh-TW" altLang="en-US"/>
                      <a:pPr/>
                      <a:t>[分類名]</a:t>
                    </a:fld>
                    <a:r>
                      <a:rPr lang="zh-TW" altLang="en-US" baseline="0" dirty="0"/>
                      <a:t>
１６％</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EA3-407F-899A-568005A6543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'結果（グラフ）'!$B$154:$B$160</c:f>
              <c:strCache>
                <c:ptCount val="7"/>
                <c:pt idx="0">
                  <c:v>利用してみたい</c:v>
                </c:pt>
                <c:pt idx="1">
                  <c:v>安心して利用できそう</c:v>
                </c:pt>
                <c:pt idx="2">
                  <c:v>もっと増えてほしい</c:v>
                </c:pt>
                <c:pt idx="3">
                  <c:v>社会貢献をしている</c:v>
                </c:pt>
                <c:pt idx="4">
                  <c:v>特に印象はない</c:v>
                </c:pt>
                <c:pt idx="5">
                  <c:v>その他</c:v>
                </c:pt>
                <c:pt idx="6">
                  <c:v>無回答</c:v>
                </c:pt>
              </c:strCache>
            </c:strRef>
          </c:cat>
          <c:val>
            <c:numRef>
              <c:f>'結果（グラフ）'!$C$154:$C$160</c:f>
              <c:numCache>
                <c:formatCode>General</c:formatCode>
                <c:ptCount val="7"/>
                <c:pt idx="0">
                  <c:v>38</c:v>
                </c:pt>
                <c:pt idx="1">
                  <c:v>28</c:v>
                </c:pt>
                <c:pt idx="2">
                  <c:v>22</c:v>
                </c:pt>
                <c:pt idx="3">
                  <c:v>9</c:v>
                </c:pt>
                <c:pt idx="4">
                  <c:v>8</c:v>
                </c:pt>
                <c:pt idx="5">
                  <c:v>4</c:v>
                </c:pt>
                <c:pt idx="6">
                  <c:v>19</c:v>
                </c:pt>
              </c:numCache>
            </c:numRef>
          </c:val>
          <c:extLst>
            <c:ext xmlns:c16="http://schemas.microsoft.com/office/drawing/2014/chart" uri="{C3380CC4-5D6E-409C-BE32-E72D297353CC}">
              <c16:uniqueId val="{0000000E-0EA3-407F-899A-568005A6543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09887274175393"/>
          <c:y val="0"/>
          <c:w val="0.51441591057881864"/>
          <c:h val="0.89127129942090577"/>
        </c:manualLayout>
      </c:layout>
      <c:barChart>
        <c:barDir val="bar"/>
        <c:grouping val="clustered"/>
        <c:varyColors val="0"/>
        <c:ser>
          <c:idx val="0"/>
          <c:order val="0"/>
          <c:spPr>
            <a:solidFill>
              <a:srgbClr val="4472C4"/>
            </a:solidFill>
            <a:ln w="25400">
              <a:noFill/>
            </a:ln>
          </c:spPr>
          <c:invertIfNegative val="0"/>
          <c:dLbls>
            <c:dLbl>
              <c:idx val="0"/>
              <c:layout>
                <c:manualLayout>
                  <c:x val="-9.2676242751974836E-2"/>
                  <c:y val="-4.7924826701751166E-3"/>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fld id="{EBAF0C42-1123-44A4-9F88-A6CB884E0A73}" type="VALUE">
                      <a:rPr lang="en-US" altLang="ja-JP" sz="1600" smtClean="0"/>
                      <a:pPr>
                        <a:defRPr sz="16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t>[値]</a:t>
                    </a:fld>
                    <a:endParaRPr lang="ja-JP" altLang="en-US"/>
                  </a:p>
                </c:rich>
              </c:tx>
              <c:spPr>
                <a:noFill/>
                <a:ln w="25400">
                  <a:noFill/>
                </a:ln>
              </c:spPr>
              <c:dLblPos val="outEnd"/>
              <c:showLegendKey val="0"/>
              <c:showVal val="1"/>
              <c:showCatName val="0"/>
              <c:showSerName val="0"/>
              <c:showPercent val="0"/>
              <c:showBubbleSize val="0"/>
              <c:extLst>
                <c:ext xmlns:c15="http://schemas.microsoft.com/office/drawing/2012/chart" uri="{CE6537A1-D6FC-4f65-9D91-7224C49458BB}">
                  <c15:layout>
                    <c:manualLayout>
                      <c:w val="8.0932685064290591E-2"/>
                      <c:h val="6.3260771246311534E-2"/>
                    </c:manualLayout>
                  </c15:layout>
                  <c15:dlblFieldTable/>
                  <c15:showDataLabelsRange val="0"/>
                </c:ext>
                <c:ext xmlns:c16="http://schemas.microsoft.com/office/drawing/2014/chart" uri="{C3380CC4-5D6E-409C-BE32-E72D297353CC}">
                  <c16:uniqueId val="{00000000-B881-4812-8F34-3D4764BBE4D0}"/>
                </c:ext>
              </c:extLst>
            </c:dLbl>
            <c:dLbl>
              <c:idx val="1"/>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fld id="{F4D9CEAB-0EFE-4CFE-84F0-E169B2AC2188}" type="VALUE">
                      <a:rPr lang="en-US" altLang="ja-JP" smtClean="0"/>
                      <a:pPr>
                        <a:defRPr sz="18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t>[値]</a:t>
                    </a:fld>
                    <a:endParaRPr lang="ja-JP" altLang="en-US"/>
                  </a:p>
                </c:rich>
              </c:tx>
              <c:spPr>
                <a:noFill/>
                <a:ln w="25400">
                  <a:noFill/>
                </a:ln>
              </c:spPr>
              <c:dLblPos val="inEnd"/>
              <c:showLegendKey val="0"/>
              <c:showVal val="1"/>
              <c:showCatName val="0"/>
              <c:showSerName val="0"/>
              <c:showPercent val="0"/>
              <c:showBubbleSize val="0"/>
              <c:extLst>
                <c:ext xmlns:c15="http://schemas.microsoft.com/office/drawing/2012/chart" uri="{CE6537A1-D6FC-4f65-9D91-7224C49458BB}">
                  <c15:layout>
                    <c:manualLayout>
                      <c:w val="9.6590761981202894E-2"/>
                      <c:h val="6.3260771246311534E-2"/>
                    </c:manualLayout>
                  </c15:layout>
                  <c15:dlblFieldTable/>
                  <c15:showDataLabelsRange val="0"/>
                </c:ext>
                <c:ext xmlns:c16="http://schemas.microsoft.com/office/drawing/2014/chart" uri="{C3380CC4-5D6E-409C-BE32-E72D297353CC}">
                  <c16:uniqueId val="{00000001-B881-4812-8F34-3D4764BBE4D0}"/>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fld id="{92201610-FC3E-4C8E-A429-1586D8EFC90A}" type="VALUE">
                      <a:rPr lang="en-US" altLang="ja-JP" smtClean="0"/>
                      <a:pPr>
                        <a:defRPr sz="18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t>[値]</a:t>
                    </a:fld>
                    <a:endParaRPr lang="ja-JP" altLang="en-US"/>
                  </a:p>
                </c:rich>
              </c:tx>
              <c:spPr>
                <a:noFill/>
                <a:ln w="25400">
                  <a:noFill/>
                </a:ln>
              </c:spPr>
              <c:dLblPos val="inEnd"/>
              <c:showLegendKey val="0"/>
              <c:showVal val="1"/>
              <c:showCatName val="0"/>
              <c:showSerName val="0"/>
              <c:showPercent val="0"/>
              <c:showBubbleSize val="0"/>
              <c:extLst>
                <c:ext xmlns:c15="http://schemas.microsoft.com/office/drawing/2012/chart" uri="{CE6537A1-D6FC-4f65-9D91-7224C49458BB}">
                  <c15:layout>
                    <c:manualLayout>
                      <c:w val="8.2234185650543773E-2"/>
                      <c:h val="6.3260771246311534E-2"/>
                    </c:manualLayout>
                  </c15:layout>
                  <c15:dlblFieldTable/>
                  <c15:showDataLabelsRange val="0"/>
                </c:ext>
                <c:ext xmlns:c16="http://schemas.microsoft.com/office/drawing/2014/chart" uri="{C3380CC4-5D6E-409C-BE32-E72D297353CC}">
                  <c16:uniqueId val="{00000002-B881-4812-8F34-3D4764BBE4D0}"/>
                </c:ext>
              </c:extLst>
            </c:dLbl>
            <c:dLbl>
              <c:idx val="3"/>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fld id="{FF3372FA-046C-4711-8550-C8FB902755D4}" type="VALUE">
                      <a:rPr lang="en-US" altLang="ja-JP" smtClean="0"/>
                      <a:pPr>
                        <a:defRPr sz="18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t>[値]</a:t>
                    </a:fld>
                    <a:endParaRPr lang="ja-JP" altLang="en-US"/>
                  </a:p>
                </c:rich>
              </c:tx>
              <c:spPr>
                <a:noFill/>
                <a:ln w="25400">
                  <a:noFill/>
                </a:ln>
              </c:spPr>
              <c:dLblPos val="inEnd"/>
              <c:showLegendKey val="0"/>
              <c:showVal val="1"/>
              <c:showCatName val="0"/>
              <c:showSerName val="0"/>
              <c:showPercent val="0"/>
              <c:showBubbleSize val="0"/>
              <c:extLst>
                <c:ext xmlns:c15="http://schemas.microsoft.com/office/drawing/2012/chart" uri="{CE6537A1-D6FC-4f65-9D91-7224C49458BB}">
                  <c15:layout>
                    <c:manualLayout>
                      <c:w val="8.6804463908132692E-2"/>
                      <c:h val="6.3260771246311534E-2"/>
                    </c:manualLayout>
                  </c15:layout>
                  <c15:dlblFieldTable/>
                  <c15:showDataLabelsRange val="0"/>
                </c:ext>
                <c:ext xmlns:c16="http://schemas.microsoft.com/office/drawing/2014/chart" uri="{C3380CC4-5D6E-409C-BE32-E72D297353CC}">
                  <c16:uniqueId val="{00000003-B881-4812-8F34-3D4764BBE4D0}"/>
                </c:ext>
              </c:extLst>
            </c:dLbl>
            <c:dLbl>
              <c:idx val="4"/>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fld id="{C3040435-AE75-4A56-BB15-22B78D65CFB2}" type="VALUE">
                      <a:rPr lang="en-US" altLang="ja-JP" smtClean="0"/>
                      <a:pPr>
                        <a:defRPr sz="18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t>[値]</a:t>
                    </a:fld>
                    <a:endParaRPr lang="ja-JP" altLang="en-US"/>
                  </a:p>
                </c:rich>
              </c:tx>
              <c:spPr>
                <a:noFill/>
                <a:ln w="25400">
                  <a:noFill/>
                </a:ln>
              </c:spPr>
              <c:dLblPos val="inEnd"/>
              <c:showLegendKey val="0"/>
              <c:showVal val="1"/>
              <c:showCatName val="0"/>
              <c:showSerName val="0"/>
              <c:showPercent val="0"/>
              <c:showBubbleSize val="0"/>
              <c:extLst>
                <c:ext xmlns:c15="http://schemas.microsoft.com/office/drawing/2012/chart" uri="{CE6537A1-D6FC-4f65-9D91-7224C49458BB}">
                  <c15:layout>
                    <c:manualLayout>
                      <c:w val="9.2676242751974808E-2"/>
                      <c:h val="6.3260771246311534E-2"/>
                    </c:manualLayout>
                  </c15:layout>
                  <c15:dlblFieldTable/>
                  <c15:showDataLabelsRange val="0"/>
                </c:ext>
                <c:ext xmlns:c16="http://schemas.microsoft.com/office/drawing/2014/chart" uri="{C3380CC4-5D6E-409C-BE32-E72D297353CC}">
                  <c16:uniqueId val="{00000004-B881-4812-8F34-3D4764BBE4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パワポ用!$A$1:$A$6</c:f>
              <c:strCache>
                <c:ptCount val="5"/>
                <c:pt idx="0">
                  <c:v>車椅子対応の通路・トイレ</c:v>
                </c:pt>
                <c:pt idx="1">
                  <c:v>段差がない</c:v>
                </c:pt>
                <c:pt idx="2">
                  <c:v>筆談対応</c:v>
                </c:pt>
                <c:pt idx="3">
                  <c:v>手話対応</c:v>
                </c:pt>
                <c:pt idx="4">
                  <c:v>スタッフが手助けすることを表明している</c:v>
                </c:pt>
              </c:strCache>
            </c:strRef>
          </c:cat>
          <c:val>
            <c:numRef>
              <c:f>パワポ用!$B$1:$B$6</c:f>
              <c:numCache>
                <c:formatCode>General</c:formatCode>
                <c:ptCount val="6"/>
                <c:pt idx="0">
                  <c:v>22</c:v>
                </c:pt>
                <c:pt idx="1">
                  <c:v>27</c:v>
                </c:pt>
                <c:pt idx="2">
                  <c:v>31</c:v>
                </c:pt>
                <c:pt idx="3">
                  <c:v>37</c:v>
                </c:pt>
                <c:pt idx="4">
                  <c:v>38</c:v>
                </c:pt>
              </c:numCache>
            </c:numRef>
          </c:val>
          <c:extLst>
            <c:ext xmlns:c16="http://schemas.microsoft.com/office/drawing/2014/chart" uri="{C3380CC4-5D6E-409C-BE32-E72D297353CC}">
              <c16:uniqueId val="{00000005-B881-4812-8F34-3D4764BBE4D0}"/>
            </c:ext>
          </c:extLst>
        </c:ser>
        <c:dLbls>
          <c:showLegendKey val="0"/>
          <c:showVal val="0"/>
          <c:showCatName val="0"/>
          <c:showSerName val="0"/>
          <c:showPercent val="0"/>
          <c:showBubbleSize val="0"/>
        </c:dLbls>
        <c:gapWidth val="37"/>
        <c:axId val="1333433184"/>
        <c:axId val="1"/>
      </c:barChart>
      <c:catAx>
        <c:axId val="1333433184"/>
        <c:scaling>
          <c:orientation val="minMax"/>
        </c:scaling>
        <c:delete val="1"/>
        <c:axPos val="l"/>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1"/>
        <c:axPos val="b"/>
        <c:numFmt formatCode="General" sourceLinked="1"/>
        <c:majorTickMark val="out"/>
        <c:minorTickMark val="none"/>
        <c:tickLblPos val="nextTo"/>
        <c:crossAx val="133343318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ja-JP"/>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0.49138</cdr:x>
      <cdr:y>0.23937</cdr:y>
    </cdr:from>
    <cdr:to>
      <cdr:x>0.85023</cdr:x>
      <cdr:y>0.29654</cdr:y>
    </cdr:to>
    <cdr:sp macro="" textlink="">
      <cdr:nvSpPr>
        <cdr:cNvPr id="2" name="テキスト ボックス 1"/>
        <cdr:cNvSpPr txBox="1"/>
      </cdr:nvSpPr>
      <cdr:spPr>
        <a:xfrm xmlns:a="http://schemas.openxmlformats.org/drawingml/2006/main">
          <a:off x="3462339" y="1166814"/>
          <a:ext cx="25241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a:p>
      </cdr:txBody>
    </cdr:sp>
  </cdr:relSizeAnchor>
  <cdr:relSizeAnchor xmlns:cdr="http://schemas.openxmlformats.org/drawingml/2006/chartDrawing">
    <cdr:from>
      <cdr:x>0.21383</cdr:x>
      <cdr:y>0.17911</cdr:y>
    </cdr:from>
    <cdr:to>
      <cdr:x>0.64565</cdr:x>
      <cdr:y>0.85753</cdr:y>
    </cdr:to>
    <cdr:grpSp>
      <cdr:nvGrpSpPr>
        <cdr:cNvPr id="11" name="グループ化 10">
          <a:extLst xmlns:a="http://schemas.openxmlformats.org/drawingml/2006/main">
            <a:ext uri="{FF2B5EF4-FFF2-40B4-BE49-F238E27FC236}">
              <a16:creationId xmlns:a16="http://schemas.microsoft.com/office/drawing/2014/main" id="{D0D20A5E-9ABE-FE63-C14F-D142EA704669}"/>
            </a:ext>
          </a:extLst>
        </cdr:cNvPr>
        <cdr:cNvGrpSpPr/>
      </cdr:nvGrpSpPr>
      <cdr:grpSpPr>
        <a:xfrm xmlns:a="http://schemas.openxmlformats.org/drawingml/2006/main">
          <a:off x="1463700" y="949277"/>
          <a:ext cx="2955876" cy="3595604"/>
          <a:chOff x="1387448" y="859839"/>
          <a:chExt cx="2801983" cy="3256828"/>
        </a:xfrm>
      </cdr:grpSpPr>
      <cdr:sp macro="" textlink="">
        <cdr:nvSpPr>
          <cdr:cNvPr id="3" name="テキスト ボックス 3"/>
          <cdr:cNvSpPr txBox="1"/>
        </cdr:nvSpPr>
        <cdr:spPr>
          <a:xfrm xmlns:a="http://schemas.openxmlformats.org/drawingml/2006/main">
            <a:off x="1399018" y="2373162"/>
            <a:ext cx="977681" cy="26778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400" b="1" dirty="0">
                <a:solidFill>
                  <a:schemeClr val="bg1"/>
                </a:solidFill>
                <a:latin typeface="BIZ UDPゴシック" panose="020B0400000000000000" pitchFamily="50" charset="-128"/>
                <a:ea typeface="BIZ UDPゴシック" panose="020B0400000000000000" pitchFamily="50" charset="-128"/>
              </a:rPr>
              <a:t>筆談対応</a:t>
            </a:r>
          </a:p>
        </cdr:txBody>
      </cdr:sp>
      <cdr:sp macro="" textlink="">
        <cdr:nvSpPr>
          <cdr:cNvPr id="4" name="テキスト ボックス 3"/>
          <cdr:cNvSpPr txBox="1"/>
        </cdr:nvSpPr>
        <cdr:spPr>
          <a:xfrm xmlns:a="http://schemas.openxmlformats.org/drawingml/2006/main">
            <a:off x="1399189" y="3009555"/>
            <a:ext cx="1215798" cy="41227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400" b="1" dirty="0">
                <a:solidFill>
                  <a:schemeClr val="bg1"/>
                </a:solidFill>
                <a:latin typeface="BIZ UDPゴシック" panose="020B0400000000000000" pitchFamily="50" charset="-128"/>
                <a:ea typeface="BIZ UDPゴシック" panose="020B0400000000000000" pitchFamily="50" charset="-128"/>
              </a:rPr>
              <a:t>段差がない</a:t>
            </a:r>
          </a:p>
        </cdr:txBody>
      </cdr:sp>
      <cdr:sp macro="" textlink="">
        <cdr:nvSpPr>
          <cdr:cNvPr id="5" name="テキスト ボックス 3"/>
          <cdr:cNvSpPr txBox="1"/>
        </cdr:nvSpPr>
        <cdr:spPr>
          <a:xfrm xmlns:a="http://schemas.openxmlformats.org/drawingml/2006/main">
            <a:off x="1387448" y="3706791"/>
            <a:ext cx="1178925" cy="40987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200" b="1" dirty="0">
                <a:solidFill>
                  <a:schemeClr val="bg1"/>
                </a:solidFill>
                <a:latin typeface="BIZ UDPゴシック" panose="020B0400000000000000" pitchFamily="50" charset="-128"/>
                <a:ea typeface="BIZ UDPゴシック" panose="020B0400000000000000" pitchFamily="50" charset="-128"/>
              </a:rPr>
              <a:t>車椅子対応の</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a:p xmlns:a="http://schemas.openxmlformats.org/drawingml/2006/main">
            <a:pPr>
              <a:lnSpc>
                <a:spcPts val="1200"/>
              </a:lnSpc>
            </a:pPr>
            <a:r>
              <a:rPr kumimoji="1" lang="ja-JP" altLang="en-US" sz="1200" b="1" dirty="0">
                <a:solidFill>
                  <a:schemeClr val="bg1"/>
                </a:solidFill>
                <a:latin typeface="BIZ UDPゴシック" panose="020B0400000000000000" pitchFamily="50" charset="-128"/>
                <a:ea typeface="BIZ UDPゴシック" panose="020B0400000000000000" pitchFamily="50" charset="-128"/>
              </a:rPr>
              <a:t>通路・トイレ</a:t>
            </a:r>
          </a:p>
        </cdr:txBody>
      </cdr:sp>
      <cdr:sp macro="" textlink="">
        <cdr:nvSpPr>
          <cdr:cNvPr id="7" name="テキスト ボックス 3">
            <a:extLst xmlns:a="http://schemas.openxmlformats.org/drawingml/2006/main">
              <a:ext uri="{FF2B5EF4-FFF2-40B4-BE49-F238E27FC236}">
                <a16:creationId xmlns:a16="http://schemas.microsoft.com/office/drawing/2014/main" id="{49F046E8-3FE9-0A02-281A-4050BE8BF58B}"/>
              </a:ext>
            </a:extLst>
          </cdr:cNvPr>
          <cdr:cNvSpPr txBox="1"/>
        </cdr:nvSpPr>
        <cdr:spPr>
          <a:xfrm xmlns:a="http://schemas.openxmlformats.org/drawingml/2006/main">
            <a:off x="1400798" y="859839"/>
            <a:ext cx="2788633" cy="4098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400" b="1" dirty="0">
                <a:solidFill>
                  <a:schemeClr val="bg1"/>
                </a:solidFill>
                <a:latin typeface="BIZ UDPゴシック" panose="020B0400000000000000" pitchFamily="50" charset="-128"/>
                <a:ea typeface="BIZ UDPゴシック" panose="020B0400000000000000" pitchFamily="50" charset="-128"/>
              </a:rPr>
              <a:t>スタッフが手助けすることを</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xmlns:a="http://schemas.openxmlformats.org/drawingml/2006/main">
            <a:r>
              <a:rPr kumimoji="1" lang="ja-JP" altLang="en-US" sz="1400" b="1" dirty="0">
                <a:solidFill>
                  <a:schemeClr val="bg1"/>
                </a:solidFill>
                <a:latin typeface="BIZ UDPゴシック" panose="020B0400000000000000" pitchFamily="50" charset="-128"/>
                <a:ea typeface="BIZ UDPゴシック" panose="020B0400000000000000" pitchFamily="50" charset="-128"/>
              </a:rPr>
              <a:t>表明している</a:t>
            </a:r>
          </a:p>
        </cdr:txBody>
      </cdr:sp>
      <cdr:sp macro="" textlink="">
        <cdr:nvSpPr>
          <cdr:cNvPr id="8" name="テキスト ボックス 3">
            <a:extLst xmlns:a="http://schemas.openxmlformats.org/drawingml/2006/main">
              <a:ext uri="{FF2B5EF4-FFF2-40B4-BE49-F238E27FC236}">
                <a16:creationId xmlns:a16="http://schemas.microsoft.com/office/drawing/2014/main" id="{49F046E8-3FE9-0A02-281A-4050BE8BF58B}"/>
              </a:ext>
            </a:extLst>
          </cdr:cNvPr>
          <cdr:cNvSpPr txBox="1"/>
        </cdr:nvSpPr>
        <cdr:spPr>
          <a:xfrm xmlns:a="http://schemas.openxmlformats.org/drawingml/2006/main">
            <a:off x="1387744" y="1631274"/>
            <a:ext cx="1178925" cy="29175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400" b="1" dirty="0">
                <a:solidFill>
                  <a:schemeClr val="bg1"/>
                </a:solidFill>
                <a:latin typeface="BIZ UDPゴシック" panose="020B0400000000000000" pitchFamily="50" charset="-128"/>
                <a:ea typeface="BIZ UDPゴシック" panose="020B0400000000000000" pitchFamily="50" charset="-128"/>
              </a:rPr>
              <a:t>手話対応</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cdr:txBody>
      </cdr:sp>
    </cdr:grpSp>
  </cdr:relSizeAnchor>
  <cdr:relSizeAnchor xmlns:cdr="http://schemas.openxmlformats.org/drawingml/2006/chartDrawing">
    <cdr:from>
      <cdr:x>0.78194</cdr:x>
      <cdr:y>0.04542</cdr:y>
    </cdr:from>
    <cdr:to>
      <cdr:x>1</cdr:x>
      <cdr:y>0.11085</cdr:y>
    </cdr:to>
    <cdr:sp macro="" textlink="">
      <cdr:nvSpPr>
        <cdr:cNvPr id="9" name="タイトル 1">
          <a:extLst xmlns:a="http://schemas.openxmlformats.org/drawingml/2006/main">
            <a:ext uri="{FF2B5EF4-FFF2-40B4-BE49-F238E27FC236}">
              <a16:creationId xmlns:a16="http://schemas.microsoft.com/office/drawing/2014/main" id="{170ED2DF-033F-9141-BADF-E0A72B5370B4}"/>
            </a:ext>
          </a:extLst>
        </cdr:cNvPr>
        <cdr:cNvSpPr txBox="1">
          <a:spLocks xmlns:a="http://schemas.openxmlformats.org/drawingml/2006/main"/>
        </cdr:cNvSpPr>
      </cdr:nvSpPr>
      <cdr:spPr>
        <a:xfrm xmlns:a="http://schemas.openxmlformats.org/drawingml/2006/main">
          <a:off x="5073746" y="240732"/>
          <a:ext cx="1414918" cy="346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lIns="91440" tIns="45720" rIns="91440" bIns="45720" rtlCol="0" anchor="ctr">
          <a:noAutofit/>
        </a:bodyPr>
        <a:lstStyle xmlns:a="http://schemas.openxmlformats.org/drawingml/2006/main">
          <a:defPPr rtl="0">
            <a:defRPr lang="ja-JP"/>
          </a:defPPr>
          <a:lvl1pPr marL="0" algn="l" defTabSz="914400" rtl="0" eaLnBrk="1" latinLnBrk="0" hangingPunct="1">
            <a:defRPr lang="ja-JP" sz="1800" kern="1200">
              <a:solidFill>
                <a:schemeClr val="tx1"/>
              </a:solidFill>
              <a:latin typeface="+mn-lt"/>
              <a:ea typeface="+mn-ea"/>
              <a:cs typeface="+mn-cs"/>
            </a:defRPr>
          </a:lvl1pPr>
          <a:lvl2pPr marL="457200" algn="l" defTabSz="914400" rtl="0" eaLnBrk="1" latinLnBrk="0" hangingPunct="1">
            <a:defRPr lang="ja-JP" sz="1800" kern="1200">
              <a:solidFill>
                <a:schemeClr val="tx1"/>
              </a:solidFill>
              <a:latin typeface="+mn-lt"/>
              <a:ea typeface="+mn-ea"/>
              <a:cs typeface="+mn-cs"/>
            </a:defRPr>
          </a:lvl2pPr>
          <a:lvl3pPr marL="914400" algn="l" defTabSz="914400" rtl="0" eaLnBrk="1" latinLnBrk="0" hangingPunct="1">
            <a:defRPr lang="ja-JP" sz="1800" kern="1200">
              <a:solidFill>
                <a:schemeClr val="tx1"/>
              </a:solidFill>
              <a:latin typeface="+mn-lt"/>
              <a:ea typeface="+mn-ea"/>
              <a:cs typeface="+mn-cs"/>
            </a:defRPr>
          </a:lvl3pPr>
          <a:lvl4pPr marL="1371600" algn="l" defTabSz="914400" rtl="0" eaLnBrk="1" latinLnBrk="0" hangingPunct="1">
            <a:defRPr lang="ja-JP" sz="1800" kern="1200">
              <a:solidFill>
                <a:schemeClr val="tx1"/>
              </a:solidFill>
              <a:latin typeface="+mn-lt"/>
              <a:ea typeface="+mn-ea"/>
              <a:cs typeface="+mn-cs"/>
            </a:defRPr>
          </a:lvl4pPr>
          <a:lvl5pPr marL="1828800" algn="l" defTabSz="914400" rtl="0" eaLnBrk="1" latinLnBrk="0" hangingPunct="1">
            <a:defRPr lang="ja-JP" sz="1800" kern="1200">
              <a:solidFill>
                <a:schemeClr val="tx1"/>
              </a:solidFill>
              <a:latin typeface="+mn-lt"/>
              <a:ea typeface="+mn-ea"/>
              <a:cs typeface="+mn-cs"/>
            </a:defRPr>
          </a:lvl5pPr>
          <a:lvl6pPr marL="2286000" algn="l" defTabSz="914400" rtl="0" eaLnBrk="1" latinLnBrk="0" hangingPunct="1">
            <a:defRPr lang="ja-JP" sz="1800" kern="1200">
              <a:solidFill>
                <a:schemeClr val="tx1"/>
              </a:solidFill>
              <a:latin typeface="+mn-lt"/>
              <a:ea typeface="+mn-ea"/>
              <a:cs typeface="+mn-cs"/>
            </a:defRPr>
          </a:lvl6pPr>
          <a:lvl7pPr marL="2743200" algn="l" defTabSz="914400" rtl="0" eaLnBrk="1" latinLnBrk="0" hangingPunct="1">
            <a:defRPr lang="ja-JP" sz="1800" kern="1200">
              <a:solidFill>
                <a:schemeClr val="tx1"/>
              </a:solidFill>
              <a:latin typeface="+mn-lt"/>
              <a:ea typeface="+mn-ea"/>
              <a:cs typeface="+mn-cs"/>
            </a:defRPr>
          </a:lvl7pPr>
          <a:lvl8pPr marL="3200400" algn="l" defTabSz="914400" rtl="0" eaLnBrk="1" latinLnBrk="0" hangingPunct="1">
            <a:defRPr lang="ja-JP" sz="1800" kern="1200">
              <a:solidFill>
                <a:schemeClr val="tx1"/>
              </a:solidFill>
              <a:latin typeface="+mn-lt"/>
              <a:ea typeface="+mn-ea"/>
              <a:cs typeface="+mn-cs"/>
            </a:defRPr>
          </a:lvl8pPr>
          <a:lvl9pPr marL="3657600" algn="l" defTabSz="914400" rtl="0" eaLnBrk="1" latinLnBrk="0" hangingPunct="1">
            <a:defRPr lang="ja-JP" sz="1800" kern="1200">
              <a:solidFill>
                <a:schemeClr val="tx1"/>
              </a:solidFill>
              <a:latin typeface="+mn-lt"/>
              <a:ea typeface="+mn-ea"/>
              <a:cs typeface="+mn-cs"/>
            </a:defRPr>
          </a:lvl9pPr>
        </a:lstStyle>
        <a:p xmlns:a="http://schemas.openxmlformats.org/drawingml/2006/main">
          <a:pPr algn="r"/>
          <a:r>
            <a:rPr lang="ja-JP" altLang="en-US" sz="1100" dirty="0">
              <a:solidFill>
                <a:schemeClr val="tx1"/>
              </a:solidFill>
              <a:latin typeface="BIZ UDPゴシック" panose="020B0400000000000000" pitchFamily="50" charset="-128"/>
              <a:ea typeface="BIZ UDPゴシック" panose="020B0400000000000000" pitchFamily="50" charset="-128"/>
            </a:rPr>
            <a:t>６位以下はこちら↓</a:t>
          </a:r>
          <a:endParaRPr lang="en-US" altLang="ja-JP" sz="11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0.03085</cdr:x>
      <cdr:y>0.17067</cdr:y>
    </cdr:from>
    <cdr:to>
      <cdr:x>0.18323</cdr:x>
      <cdr:y>0.86264</cdr:y>
    </cdr:to>
    <cdr:grpSp>
      <cdr:nvGrpSpPr>
        <cdr:cNvPr id="16" name="グループ化 15">
          <a:extLst xmlns:a="http://schemas.openxmlformats.org/drawingml/2006/main">
            <a:ext uri="{FF2B5EF4-FFF2-40B4-BE49-F238E27FC236}">
              <a16:creationId xmlns:a16="http://schemas.microsoft.com/office/drawing/2014/main" id="{948EBA5B-AC18-81C2-632F-579EB7B6EC7E}"/>
            </a:ext>
          </a:extLst>
        </cdr:cNvPr>
        <cdr:cNvGrpSpPr/>
      </cdr:nvGrpSpPr>
      <cdr:grpSpPr>
        <a:xfrm xmlns:a="http://schemas.openxmlformats.org/drawingml/2006/main">
          <a:off x="211173" y="904545"/>
          <a:ext cx="1043065" cy="3667419"/>
          <a:chOff x="465948" y="873846"/>
          <a:chExt cx="988760" cy="3667417"/>
        </a:xfrm>
      </cdr:grpSpPr>
      <cdr:sp macro="" textlink="">
        <cdr:nvSpPr>
          <cdr:cNvPr id="6" name="テキスト ボックス 3">
            <a:extLst xmlns:a="http://schemas.openxmlformats.org/drawingml/2006/main">
              <a:ext uri="{FF2B5EF4-FFF2-40B4-BE49-F238E27FC236}">
                <a16:creationId xmlns:a16="http://schemas.microsoft.com/office/drawing/2014/main" id="{A26BEAF7-B0F7-0E2A-EF23-7D6603566509}"/>
              </a:ext>
            </a:extLst>
          </cdr:cNvPr>
          <cdr:cNvSpPr txBox="1"/>
        </cdr:nvSpPr>
        <cdr:spPr>
          <a:xfrm xmlns:a="http://schemas.openxmlformats.org/drawingml/2006/main">
            <a:off x="508758" y="873846"/>
            <a:ext cx="895149" cy="56001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2800" b="1" dirty="0">
                <a:solidFill>
                  <a:schemeClr val="accent5"/>
                </a:solidFill>
                <a:latin typeface="BIZ UDPゴシック" panose="020B0400000000000000" pitchFamily="50" charset="-128"/>
                <a:ea typeface="BIZ UDPゴシック" panose="020B0400000000000000" pitchFamily="50" charset="-128"/>
              </a:rPr>
              <a:t>１位</a:t>
            </a:r>
          </a:p>
        </cdr:txBody>
      </cdr:sp>
      <cdr:sp macro="" textlink="">
        <cdr:nvSpPr>
          <cdr:cNvPr id="10" name="テキスト ボックス 3">
            <a:extLst xmlns:a="http://schemas.openxmlformats.org/drawingml/2006/main">
              <a:ext uri="{FF2B5EF4-FFF2-40B4-BE49-F238E27FC236}">
                <a16:creationId xmlns:a16="http://schemas.microsoft.com/office/drawing/2014/main" id="{24750F7E-2F79-3A76-DFD0-36A5ED3B75B8}"/>
              </a:ext>
            </a:extLst>
          </cdr:cNvPr>
          <cdr:cNvSpPr txBox="1"/>
        </cdr:nvSpPr>
        <cdr:spPr>
          <a:xfrm xmlns:a="http://schemas.openxmlformats.org/drawingml/2006/main">
            <a:off x="465948" y="1655704"/>
            <a:ext cx="895149" cy="56001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2800" b="1" dirty="0">
                <a:solidFill>
                  <a:schemeClr val="accent5"/>
                </a:solidFill>
                <a:latin typeface="BIZ UDPゴシック" panose="020B0400000000000000" pitchFamily="50" charset="-128"/>
                <a:ea typeface="BIZ UDPゴシック" panose="020B0400000000000000" pitchFamily="50" charset="-128"/>
              </a:rPr>
              <a:t>２位</a:t>
            </a:r>
          </a:p>
        </cdr:txBody>
      </cdr:sp>
      <cdr:sp macro="" textlink="">
        <cdr:nvSpPr>
          <cdr:cNvPr id="12" name="テキスト ボックス 3">
            <a:extLst xmlns:a="http://schemas.openxmlformats.org/drawingml/2006/main">
              <a:ext uri="{FF2B5EF4-FFF2-40B4-BE49-F238E27FC236}">
                <a16:creationId xmlns:a16="http://schemas.microsoft.com/office/drawing/2014/main" id="{24750F7E-2F79-3A76-DFD0-36A5ED3B75B8}"/>
              </a:ext>
            </a:extLst>
          </cdr:cNvPr>
          <cdr:cNvSpPr txBox="1"/>
        </cdr:nvSpPr>
        <cdr:spPr>
          <a:xfrm xmlns:a="http://schemas.openxmlformats.org/drawingml/2006/main">
            <a:off x="475573" y="2447853"/>
            <a:ext cx="895149" cy="56001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2800" b="1" dirty="0">
                <a:solidFill>
                  <a:schemeClr val="accent5"/>
                </a:solidFill>
                <a:latin typeface="BIZ UDPゴシック" panose="020B0400000000000000" pitchFamily="50" charset="-128"/>
                <a:ea typeface="BIZ UDPゴシック" panose="020B0400000000000000" pitchFamily="50" charset="-128"/>
              </a:rPr>
              <a:t>３位</a:t>
            </a:r>
          </a:p>
        </cdr:txBody>
      </cdr:sp>
      <cdr:sp macro="" textlink="">
        <cdr:nvSpPr>
          <cdr:cNvPr id="13" name="テキスト ボックス 3">
            <a:extLst xmlns:a="http://schemas.openxmlformats.org/drawingml/2006/main">
              <a:ext uri="{FF2B5EF4-FFF2-40B4-BE49-F238E27FC236}">
                <a16:creationId xmlns:a16="http://schemas.microsoft.com/office/drawing/2014/main" id="{24750F7E-2F79-3A76-DFD0-36A5ED3B75B8}"/>
              </a:ext>
            </a:extLst>
          </cdr:cNvPr>
          <cdr:cNvSpPr txBox="1"/>
        </cdr:nvSpPr>
        <cdr:spPr>
          <a:xfrm xmlns:a="http://schemas.openxmlformats.org/drawingml/2006/main">
            <a:off x="552656" y="3212969"/>
            <a:ext cx="895149" cy="56001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2400" b="1" dirty="0">
                <a:solidFill>
                  <a:schemeClr val="accent5"/>
                </a:solidFill>
                <a:latin typeface="BIZ UDPゴシック" panose="020B0400000000000000" pitchFamily="50" charset="-128"/>
                <a:ea typeface="BIZ UDPゴシック" panose="020B0400000000000000" pitchFamily="50" charset="-128"/>
              </a:rPr>
              <a:t>４位</a:t>
            </a:r>
          </a:p>
        </cdr:txBody>
      </cdr:sp>
      <cdr:sp macro="" textlink="">
        <cdr:nvSpPr>
          <cdr:cNvPr id="14" name="テキスト ボックス 3">
            <a:extLst xmlns:a="http://schemas.openxmlformats.org/drawingml/2006/main">
              <a:ext uri="{FF2B5EF4-FFF2-40B4-BE49-F238E27FC236}">
                <a16:creationId xmlns:a16="http://schemas.microsoft.com/office/drawing/2014/main" id="{24750F7E-2F79-3A76-DFD0-36A5ED3B75B8}"/>
              </a:ext>
            </a:extLst>
          </cdr:cNvPr>
          <cdr:cNvSpPr txBox="1"/>
        </cdr:nvSpPr>
        <cdr:spPr>
          <a:xfrm xmlns:a="http://schemas.openxmlformats.org/drawingml/2006/main">
            <a:off x="559559" y="3981246"/>
            <a:ext cx="895149" cy="56001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2400" b="1" dirty="0">
                <a:solidFill>
                  <a:schemeClr val="accent5"/>
                </a:solidFill>
                <a:latin typeface="BIZ UDPゴシック" panose="020B0400000000000000" pitchFamily="50" charset="-128"/>
                <a:ea typeface="BIZ UDPゴシック" panose="020B0400000000000000" pitchFamily="50" charset="-128"/>
              </a:rPr>
              <a:t>５位</a:t>
            </a:r>
          </a:p>
        </cdr:txBody>
      </cdr:sp>
    </cdr:grpSp>
  </cdr:relSizeAnchor>
  <cdr:relSizeAnchor xmlns:cdr="http://schemas.openxmlformats.org/drawingml/2006/chartDrawing">
    <cdr:from>
      <cdr:x>0.60347</cdr:x>
      <cdr:y>0.10419</cdr:y>
    </cdr:from>
    <cdr:to>
      <cdr:x>0.7033</cdr:x>
      <cdr:y>0.16962</cdr:y>
    </cdr:to>
    <cdr:sp macro="" textlink="">
      <cdr:nvSpPr>
        <cdr:cNvPr id="15" name="タイトル 1">
          <a:extLst xmlns:a="http://schemas.openxmlformats.org/drawingml/2006/main">
            <a:ext uri="{FF2B5EF4-FFF2-40B4-BE49-F238E27FC236}">
              <a16:creationId xmlns:a16="http://schemas.microsoft.com/office/drawing/2014/main" id="{9639CF5C-AABE-0DD7-CDAE-AAA8333B0483}"/>
            </a:ext>
          </a:extLst>
        </cdr:cNvPr>
        <cdr:cNvSpPr txBox="1">
          <a:spLocks xmlns:a="http://schemas.openxmlformats.org/drawingml/2006/main"/>
        </cdr:cNvSpPr>
      </cdr:nvSpPr>
      <cdr:spPr>
        <a:xfrm xmlns:a="http://schemas.openxmlformats.org/drawingml/2006/main">
          <a:off x="4130832" y="552204"/>
          <a:ext cx="683395" cy="34677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lIns="91440" tIns="45720" rIns="91440" bIns="45720" rtlCol="0" anchor="ctr">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r"/>
          <a:r>
            <a:rPr lang="ja-JP" altLang="en-US" sz="1100" dirty="0">
              <a:solidFill>
                <a:schemeClr val="tx1"/>
              </a:solidFill>
              <a:latin typeface="BIZ UDPゴシック" panose="020B0400000000000000" pitchFamily="50" charset="-128"/>
              <a:ea typeface="BIZ UDPゴシック" panose="020B0400000000000000" pitchFamily="50" charset="-128"/>
            </a:rPr>
            <a:t>回答数</a:t>
          </a:r>
          <a:endParaRPr lang="en-US" altLang="ja-JP" sz="11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0.6843</cdr:x>
      <cdr:y>0.17911</cdr:y>
    </cdr:from>
    <cdr:to>
      <cdr:x>0.80911</cdr:x>
      <cdr:y>0.24454</cdr:y>
    </cdr:to>
    <cdr:sp macro="" textlink="">
      <cdr:nvSpPr>
        <cdr:cNvPr id="17" name="タイトル 1">
          <a:extLst xmlns:a="http://schemas.openxmlformats.org/drawingml/2006/main">
            <a:ext uri="{FF2B5EF4-FFF2-40B4-BE49-F238E27FC236}">
              <a16:creationId xmlns:a16="http://schemas.microsoft.com/office/drawing/2014/main" id="{9639CF5C-AABE-0DD7-CDAE-AAA8333B0483}"/>
            </a:ext>
          </a:extLst>
        </cdr:cNvPr>
        <cdr:cNvSpPr txBox="1">
          <a:spLocks xmlns:a="http://schemas.openxmlformats.org/drawingml/2006/main"/>
        </cdr:cNvSpPr>
      </cdr:nvSpPr>
      <cdr:spPr>
        <a:xfrm xmlns:a="http://schemas.openxmlformats.org/drawingml/2006/main">
          <a:off x="4684152" y="949280"/>
          <a:ext cx="854320" cy="346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lIns="91440" tIns="45720" rIns="91440" bIns="45720" rtlCol="0" anchor="ctr">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en-US" altLang="ja-JP" sz="1400" dirty="0">
              <a:solidFill>
                <a:schemeClr val="tx1"/>
              </a:solidFill>
              <a:latin typeface="BIZ UDPゴシック" panose="020B0400000000000000" pitchFamily="50" charset="-128"/>
              <a:ea typeface="BIZ UDPゴシック" panose="020B0400000000000000" pitchFamily="50" charset="-128"/>
            </a:rPr>
            <a:t>33%</a:t>
          </a:r>
          <a:r>
            <a:rPr lang="ja-JP" altLang="en-US" sz="1400" dirty="0">
              <a:solidFill>
                <a:schemeClr val="tx1"/>
              </a:solidFill>
              <a:latin typeface="BIZ UDPゴシック" panose="020B0400000000000000" pitchFamily="50" charset="-128"/>
              <a:ea typeface="BIZ UDPゴシック" panose="020B0400000000000000" pitchFamily="50" charset="-128"/>
            </a:rPr>
            <a:t>）</a:t>
          </a:r>
          <a:endParaRPr lang="en-US" altLang="ja-JP" sz="14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0.6843</cdr:x>
      <cdr:y>0.33395</cdr:y>
    </cdr:from>
    <cdr:to>
      <cdr:x>0.80911</cdr:x>
      <cdr:y>0.39938</cdr:y>
    </cdr:to>
    <cdr:sp macro="" textlink="">
      <cdr:nvSpPr>
        <cdr:cNvPr id="18" name="タイトル 1">
          <a:extLst xmlns:a="http://schemas.openxmlformats.org/drawingml/2006/main">
            <a:ext uri="{FF2B5EF4-FFF2-40B4-BE49-F238E27FC236}">
              <a16:creationId xmlns:a16="http://schemas.microsoft.com/office/drawing/2014/main" id="{77FE424B-81A7-9B31-F620-B01DE7809BC3}"/>
            </a:ext>
          </a:extLst>
        </cdr:cNvPr>
        <cdr:cNvSpPr txBox="1">
          <a:spLocks xmlns:a="http://schemas.openxmlformats.org/drawingml/2006/main"/>
        </cdr:cNvSpPr>
      </cdr:nvSpPr>
      <cdr:spPr>
        <a:xfrm xmlns:a="http://schemas.openxmlformats.org/drawingml/2006/main">
          <a:off x="4684152" y="1769905"/>
          <a:ext cx="854320" cy="346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lIns="91440" tIns="45720" rIns="91440" bIns="4572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en-US" altLang="ja-JP" sz="1400" dirty="0">
              <a:solidFill>
                <a:schemeClr val="tx1"/>
              </a:solidFill>
              <a:latin typeface="BIZ UDPゴシック" panose="020B0400000000000000" pitchFamily="50" charset="-128"/>
              <a:ea typeface="BIZ UDPゴシック" panose="020B0400000000000000" pitchFamily="50" charset="-128"/>
            </a:rPr>
            <a:t>32%</a:t>
          </a:r>
          <a:r>
            <a:rPr lang="ja-JP" altLang="en-US" sz="1400" dirty="0">
              <a:solidFill>
                <a:schemeClr val="tx1"/>
              </a:solidFill>
              <a:latin typeface="BIZ UDPゴシック" panose="020B0400000000000000" pitchFamily="50" charset="-128"/>
              <a:ea typeface="BIZ UDPゴシック" panose="020B0400000000000000" pitchFamily="50" charset="-128"/>
            </a:rPr>
            <a:t>）</a:t>
          </a:r>
          <a:endParaRPr lang="en-US" altLang="ja-JP" sz="14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0.60845</cdr:x>
      <cdr:y>0.48529</cdr:y>
    </cdr:from>
    <cdr:to>
      <cdr:x>0.73326</cdr:x>
      <cdr:y>0.55072</cdr:y>
    </cdr:to>
    <cdr:sp macro="" textlink="">
      <cdr:nvSpPr>
        <cdr:cNvPr id="19" name="タイトル 1">
          <a:extLst xmlns:a="http://schemas.openxmlformats.org/drawingml/2006/main">
            <a:ext uri="{FF2B5EF4-FFF2-40B4-BE49-F238E27FC236}">
              <a16:creationId xmlns:a16="http://schemas.microsoft.com/office/drawing/2014/main" id="{AD1FDE4F-923E-1AFC-1E4A-3046A58E108F}"/>
            </a:ext>
          </a:extLst>
        </cdr:cNvPr>
        <cdr:cNvSpPr txBox="1">
          <a:spLocks xmlns:a="http://schemas.openxmlformats.org/drawingml/2006/main"/>
        </cdr:cNvSpPr>
      </cdr:nvSpPr>
      <cdr:spPr>
        <a:xfrm xmlns:a="http://schemas.openxmlformats.org/drawingml/2006/main">
          <a:off x="4164946" y="2572040"/>
          <a:ext cx="854320" cy="346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lIns="91440" tIns="45720" rIns="91440" bIns="4572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en-US" altLang="ja-JP" sz="1400" dirty="0">
              <a:solidFill>
                <a:schemeClr val="tx1"/>
              </a:solidFill>
              <a:latin typeface="BIZ UDPゴシック" panose="020B0400000000000000" pitchFamily="50" charset="-128"/>
              <a:ea typeface="BIZ UDPゴシック" panose="020B0400000000000000" pitchFamily="50" charset="-128"/>
            </a:rPr>
            <a:t>27%</a:t>
          </a:r>
          <a:r>
            <a:rPr lang="ja-JP" altLang="en-US" sz="1400" dirty="0">
              <a:solidFill>
                <a:schemeClr val="tx1"/>
              </a:solidFill>
              <a:latin typeface="BIZ UDPゴシック" panose="020B0400000000000000" pitchFamily="50" charset="-128"/>
              <a:ea typeface="BIZ UDPゴシック" panose="020B0400000000000000" pitchFamily="50" charset="-128"/>
            </a:rPr>
            <a:t>）</a:t>
          </a:r>
          <a:endParaRPr lang="en-US" altLang="ja-JP" sz="14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0.54605</cdr:x>
      <cdr:y>0.63592</cdr:y>
    </cdr:from>
    <cdr:to>
      <cdr:x>0.67085</cdr:x>
      <cdr:y>0.70135</cdr:y>
    </cdr:to>
    <cdr:sp macro="" textlink="">
      <cdr:nvSpPr>
        <cdr:cNvPr id="20" name="タイトル 1">
          <a:extLst xmlns:a="http://schemas.openxmlformats.org/drawingml/2006/main">
            <a:ext uri="{FF2B5EF4-FFF2-40B4-BE49-F238E27FC236}">
              <a16:creationId xmlns:a16="http://schemas.microsoft.com/office/drawing/2014/main" id="{AD1FDE4F-923E-1AFC-1E4A-3046A58E108F}"/>
            </a:ext>
          </a:extLst>
        </cdr:cNvPr>
        <cdr:cNvSpPr txBox="1">
          <a:spLocks xmlns:a="http://schemas.openxmlformats.org/drawingml/2006/main"/>
        </cdr:cNvSpPr>
      </cdr:nvSpPr>
      <cdr:spPr>
        <a:xfrm xmlns:a="http://schemas.openxmlformats.org/drawingml/2006/main">
          <a:off x="3737786" y="3370372"/>
          <a:ext cx="854320" cy="346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lIns="91440" tIns="45720" rIns="91440" bIns="4572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en-US" altLang="ja-JP" sz="1400" dirty="0">
              <a:solidFill>
                <a:schemeClr val="tx1"/>
              </a:solidFill>
              <a:latin typeface="BIZ UDPゴシック" panose="020B0400000000000000" pitchFamily="50" charset="-128"/>
              <a:ea typeface="BIZ UDPゴシック" panose="020B0400000000000000" pitchFamily="50" charset="-128"/>
            </a:rPr>
            <a:t>24%</a:t>
          </a:r>
          <a:r>
            <a:rPr lang="ja-JP" altLang="en-US" sz="1400" dirty="0">
              <a:solidFill>
                <a:schemeClr val="tx1"/>
              </a:solidFill>
              <a:latin typeface="BIZ UDPゴシック" panose="020B0400000000000000" pitchFamily="50" charset="-128"/>
              <a:ea typeface="BIZ UDPゴシック" panose="020B0400000000000000" pitchFamily="50" charset="-128"/>
            </a:rPr>
            <a:t>）</a:t>
          </a:r>
          <a:endParaRPr lang="en-US" altLang="ja-JP" sz="14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0.4846</cdr:x>
      <cdr:y>0.78298</cdr:y>
    </cdr:from>
    <cdr:to>
      <cdr:x>0.60941</cdr:x>
      <cdr:y>0.84841</cdr:y>
    </cdr:to>
    <cdr:sp macro="" textlink="">
      <cdr:nvSpPr>
        <cdr:cNvPr id="21" name="タイトル 1">
          <a:extLst xmlns:a="http://schemas.openxmlformats.org/drawingml/2006/main">
            <a:ext uri="{FF2B5EF4-FFF2-40B4-BE49-F238E27FC236}">
              <a16:creationId xmlns:a16="http://schemas.microsoft.com/office/drawing/2014/main" id="{AD1FDE4F-923E-1AFC-1E4A-3046A58E108F}"/>
            </a:ext>
          </a:extLst>
        </cdr:cNvPr>
        <cdr:cNvSpPr txBox="1">
          <a:spLocks xmlns:a="http://schemas.openxmlformats.org/drawingml/2006/main"/>
        </cdr:cNvSpPr>
      </cdr:nvSpPr>
      <cdr:spPr>
        <a:xfrm xmlns:a="http://schemas.openxmlformats.org/drawingml/2006/main">
          <a:off x="3317159" y="4149748"/>
          <a:ext cx="854320" cy="346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lIns="91440" tIns="45720" rIns="91440" bIns="4572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en-US" altLang="ja-JP" sz="1400" dirty="0">
              <a:solidFill>
                <a:schemeClr val="tx1"/>
              </a:solidFill>
              <a:latin typeface="BIZ UDPゴシック" panose="020B0400000000000000" pitchFamily="50" charset="-128"/>
              <a:ea typeface="BIZ UDPゴシック" panose="020B0400000000000000" pitchFamily="50" charset="-128"/>
            </a:rPr>
            <a:t>20%</a:t>
          </a:r>
          <a:r>
            <a:rPr lang="ja-JP" altLang="en-US" sz="1400" dirty="0">
              <a:solidFill>
                <a:schemeClr val="tx1"/>
              </a:solidFill>
              <a:latin typeface="BIZ UDPゴシック" panose="020B0400000000000000" pitchFamily="50" charset="-128"/>
              <a:ea typeface="BIZ UDPゴシック" panose="020B0400000000000000" pitchFamily="50" charset="-128"/>
            </a:rPr>
            <a:t>）</a:t>
          </a:r>
          <a:endParaRPr lang="en-US" altLang="ja-JP" sz="14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0.6843</cdr:x>
      <cdr:y>0.10224</cdr:y>
    </cdr:from>
    <cdr:to>
      <cdr:x>0.78414</cdr:x>
      <cdr:y>0.16767</cdr:y>
    </cdr:to>
    <cdr:sp macro="" textlink="">
      <cdr:nvSpPr>
        <cdr:cNvPr id="22" name="タイトル 1">
          <a:extLst xmlns:a="http://schemas.openxmlformats.org/drawingml/2006/main">
            <a:ext uri="{FF2B5EF4-FFF2-40B4-BE49-F238E27FC236}">
              <a16:creationId xmlns:a16="http://schemas.microsoft.com/office/drawing/2014/main" id="{9DBD5B21-C876-A42B-C966-996EA4DB6506}"/>
            </a:ext>
          </a:extLst>
        </cdr:cNvPr>
        <cdr:cNvSpPr txBox="1">
          <a:spLocks xmlns:a="http://schemas.openxmlformats.org/drawingml/2006/main"/>
        </cdr:cNvSpPr>
      </cdr:nvSpPr>
      <cdr:spPr>
        <a:xfrm xmlns:a="http://schemas.openxmlformats.org/drawingml/2006/main">
          <a:off x="4684152" y="541871"/>
          <a:ext cx="683395" cy="34677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lIns="91440" tIns="45720" rIns="91440" bIns="4572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ja-JP" altLang="en-US" dirty="0">
              <a:solidFill>
                <a:schemeClr val="tx1"/>
              </a:solidFill>
              <a:latin typeface="BIZ UDPゴシック" panose="020B0400000000000000" pitchFamily="50" charset="-128"/>
              <a:ea typeface="BIZ UDPゴシック" panose="020B0400000000000000" pitchFamily="50" charset="-128"/>
            </a:rPr>
            <a:t>（割合）</a:t>
          </a:r>
          <a:endParaRPr lang="en-US" altLang="ja-JP" sz="1100" dirty="0">
            <a:solidFill>
              <a:schemeClr val="tx1"/>
            </a:solidFill>
            <a:latin typeface="BIZ UDPゴシック" panose="020B0400000000000000" pitchFamily="50" charset="-128"/>
            <a:ea typeface="BIZ UDPゴシック" panose="020B0400000000000000"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5448" cy="497839"/>
          </a:xfrm>
          <a:prstGeom prst="rect">
            <a:avLst/>
          </a:prstGeom>
        </p:spPr>
        <p:txBody>
          <a:bodyPr vert="horz" lIns="91303" tIns="45652" rIns="91303" bIns="4565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4" y="1"/>
            <a:ext cx="2945448" cy="497839"/>
          </a:xfrm>
          <a:prstGeom prst="rect">
            <a:avLst/>
          </a:prstGeom>
        </p:spPr>
        <p:txBody>
          <a:bodyPr vert="horz" lIns="91303" tIns="45652" rIns="91303" bIns="45652" rtlCol="0"/>
          <a:lstStyle>
            <a:lvl1pPr algn="r">
              <a:defRPr sz="1200"/>
            </a:lvl1pPr>
          </a:lstStyle>
          <a:p>
            <a:fld id="{3F0BE2E3-2E9C-422E-BD03-7EF00625D720}" type="datetimeFigureOut">
              <a:rPr kumimoji="1" lang="ja-JP" altLang="en-US" smtClean="0"/>
              <a:t>2025/8/7</a:t>
            </a:fld>
            <a:endParaRPr kumimoji="1" lang="ja-JP" altLang="en-US"/>
          </a:p>
        </p:txBody>
      </p:sp>
      <p:sp>
        <p:nvSpPr>
          <p:cNvPr id="4" name="フッター プレースホルダー 3"/>
          <p:cNvSpPr>
            <a:spLocks noGrp="1"/>
          </p:cNvSpPr>
          <p:nvPr>
            <p:ph type="ftr" sz="quarter" idx="2"/>
          </p:nvPr>
        </p:nvSpPr>
        <p:spPr>
          <a:xfrm>
            <a:off x="1" y="9428799"/>
            <a:ext cx="2945448" cy="497839"/>
          </a:xfrm>
          <a:prstGeom prst="rect">
            <a:avLst/>
          </a:prstGeom>
        </p:spPr>
        <p:txBody>
          <a:bodyPr vert="horz" lIns="91303" tIns="45652" rIns="91303" bIns="4565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4" y="9428799"/>
            <a:ext cx="2945448" cy="497839"/>
          </a:xfrm>
          <a:prstGeom prst="rect">
            <a:avLst/>
          </a:prstGeom>
        </p:spPr>
        <p:txBody>
          <a:bodyPr vert="horz" lIns="91303" tIns="45652" rIns="91303" bIns="45652" rtlCol="0" anchor="b"/>
          <a:lstStyle>
            <a:lvl1pPr algn="r">
              <a:defRPr sz="1200"/>
            </a:lvl1pPr>
          </a:lstStyle>
          <a:p>
            <a:fld id="{5B23CCDF-F517-4BD4-A9C3-7207B9004C20}" type="slidenum">
              <a:rPr kumimoji="1" lang="ja-JP" altLang="en-US" smtClean="0"/>
              <a:t>‹#›</a:t>
            </a:fld>
            <a:endParaRPr kumimoji="1" lang="ja-JP" altLang="en-US"/>
          </a:p>
        </p:txBody>
      </p:sp>
    </p:spTree>
    <p:extLst>
      <p:ext uri="{BB962C8B-B14F-4D97-AF65-F5344CB8AC3E}">
        <p14:creationId xmlns:p14="http://schemas.microsoft.com/office/powerpoint/2010/main" val="4222258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5448" cy="496253"/>
          </a:xfrm>
          <a:prstGeom prst="rect">
            <a:avLst/>
          </a:prstGeom>
        </p:spPr>
        <p:txBody>
          <a:bodyPr vert="horz" lIns="91303" tIns="45652" rIns="91303" bIns="4565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4" y="1"/>
            <a:ext cx="2945448" cy="496253"/>
          </a:xfrm>
          <a:prstGeom prst="rect">
            <a:avLst/>
          </a:prstGeom>
        </p:spPr>
        <p:txBody>
          <a:bodyPr vert="horz" lIns="91303" tIns="45652" rIns="91303" bIns="45652" rtlCol="0"/>
          <a:lstStyle>
            <a:lvl1pPr algn="r">
              <a:defRPr sz="1200"/>
            </a:lvl1pPr>
          </a:lstStyle>
          <a:p>
            <a:fld id="{8B615D46-2EF2-4C1B-9B69-AFDBB98169CF}" type="datetimeFigureOut">
              <a:rPr kumimoji="1" lang="ja-JP" altLang="en-US" smtClean="0"/>
              <a:t>2025/8/7</a:t>
            </a:fld>
            <a:endParaRPr kumimoji="1" lang="ja-JP" altLang="en-US"/>
          </a:p>
        </p:txBody>
      </p:sp>
      <p:sp>
        <p:nvSpPr>
          <p:cNvPr id="4" name="スライド イメージ プレースホルダー 3"/>
          <p:cNvSpPr>
            <a:spLocks noGrp="1" noRot="1" noChangeAspect="1"/>
          </p:cNvSpPr>
          <p:nvPr>
            <p:ph type="sldImg" idx="2"/>
          </p:nvPr>
        </p:nvSpPr>
        <p:spPr>
          <a:xfrm>
            <a:off x="768350" y="744538"/>
            <a:ext cx="5260975" cy="3721100"/>
          </a:xfrm>
          <a:prstGeom prst="rect">
            <a:avLst/>
          </a:prstGeom>
          <a:noFill/>
          <a:ln w="12700">
            <a:solidFill>
              <a:prstClr val="black"/>
            </a:solidFill>
          </a:ln>
        </p:spPr>
        <p:txBody>
          <a:bodyPr vert="horz" lIns="91303" tIns="45652" rIns="91303" bIns="45652" rtlCol="0" anchor="ctr"/>
          <a:lstStyle/>
          <a:p>
            <a:endParaRPr lang="ja-JP" altLang="en-US"/>
          </a:p>
        </p:txBody>
      </p:sp>
      <p:sp>
        <p:nvSpPr>
          <p:cNvPr id="5" name="ノート プレースホルダー 4"/>
          <p:cNvSpPr>
            <a:spLocks noGrp="1"/>
          </p:cNvSpPr>
          <p:nvPr>
            <p:ph type="body" sz="quarter" idx="3"/>
          </p:nvPr>
        </p:nvSpPr>
        <p:spPr>
          <a:xfrm>
            <a:off x="680085" y="4715193"/>
            <a:ext cx="5437506" cy="4466274"/>
          </a:xfrm>
          <a:prstGeom prst="rect">
            <a:avLst/>
          </a:prstGeom>
        </p:spPr>
        <p:txBody>
          <a:bodyPr vert="horz" lIns="91303" tIns="45652" rIns="91303" bIns="456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801"/>
            <a:ext cx="2945448" cy="496252"/>
          </a:xfrm>
          <a:prstGeom prst="rect">
            <a:avLst/>
          </a:prstGeom>
        </p:spPr>
        <p:txBody>
          <a:bodyPr vert="horz" lIns="91303" tIns="45652" rIns="91303" bIns="4565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4" y="9428801"/>
            <a:ext cx="2945448" cy="496252"/>
          </a:xfrm>
          <a:prstGeom prst="rect">
            <a:avLst/>
          </a:prstGeom>
        </p:spPr>
        <p:txBody>
          <a:bodyPr vert="horz" lIns="91303" tIns="45652" rIns="91303" bIns="45652" rtlCol="0" anchor="b"/>
          <a:lstStyle>
            <a:lvl1pPr algn="r">
              <a:defRPr sz="1200"/>
            </a:lvl1pPr>
          </a:lstStyle>
          <a:p>
            <a:fld id="{92228569-3A9C-48E8-8616-DD1CF5EB23CD}" type="slidenum">
              <a:rPr kumimoji="1" lang="ja-JP" altLang="en-US" smtClean="0"/>
              <a:t>‹#›</a:t>
            </a:fld>
            <a:endParaRPr kumimoji="1" lang="ja-JP" altLang="en-US"/>
          </a:p>
        </p:txBody>
      </p:sp>
    </p:spTree>
    <p:extLst>
      <p:ext uri="{BB962C8B-B14F-4D97-AF65-F5344CB8AC3E}">
        <p14:creationId xmlns:p14="http://schemas.microsoft.com/office/powerpoint/2010/main" val="3784587978"/>
      </p:ext>
    </p:extLst>
  </p:cSld>
  <p:clrMap bg1="lt1" tx1="dk1" bg2="lt2" tx2="dk2" accent1="accent1" accent2="accent2" accent3="accent3" accent4="accent4" accent5="accent5" accent6="accent6" hlink="hlink" folHlink="folHlink"/>
  <p:notesStyle>
    <a:lvl1pPr marL="0" algn="l" defTabSz="1043056" rtl="0" eaLnBrk="1" latinLnBrk="0" hangingPunct="1">
      <a:defRPr kumimoji="1" sz="1400" kern="1200">
        <a:solidFill>
          <a:schemeClr val="tx1"/>
        </a:solidFill>
        <a:latin typeface="+mn-lt"/>
        <a:ea typeface="+mn-ea"/>
        <a:cs typeface="+mn-cs"/>
      </a:defRPr>
    </a:lvl1pPr>
    <a:lvl2pPr marL="521528" algn="l" defTabSz="1043056" rtl="0" eaLnBrk="1" latinLnBrk="0" hangingPunct="1">
      <a:defRPr kumimoji="1" sz="1400" kern="1200">
        <a:solidFill>
          <a:schemeClr val="tx1"/>
        </a:solidFill>
        <a:latin typeface="+mn-lt"/>
        <a:ea typeface="+mn-ea"/>
        <a:cs typeface="+mn-cs"/>
      </a:defRPr>
    </a:lvl2pPr>
    <a:lvl3pPr marL="1043056" algn="l" defTabSz="1043056" rtl="0" eaLnBrk="1" latinLnBrk="0" hangingPunct="1">
      <a:defRPr kumimoji="1" sz="1400" kern="1200">
        <a:solidFill>
          <a:schemeClr val="tx1"/>
        </a:solidFill>
        <a:latin typeface="+mn-lt"/>
        <a:ea typeface="+mn-ea"/>
        <a:cs typeface="+mn-cs"/>
      </a:defRPr>
    </a:lvl3pPr>
    <a:lvl4pPr marL="1564584" algn="l" defTabSz="1043056" rtl="0" eaLnBrk="1" latinLnBrk="0" hangingPunct="1">
      <a:defRPr kumimoji="1" sz="1400" kern="1200">
        <a:solidFill>
          <a:schemeClr val="tx1"/>
        </a:solidFill>
        <a:latin typeface="+mn-lt"/>
        <a:ea typeface="+mn-ea"/>
        <a:cs typeface="+mn-cs"/>
      </a:defRPr>
    </a:lvl4pPr>
    <a:lvl5pPr marL="2086112" algn="l" defTabSz="1043056" rtl="0" eaLnBrk="1" latinLnBrk="0" hangingPunct="1">
      <a:defRPr kumimoji="1" sz="1400" kern="1200">
        <a:solidFill>
          <a:schemeClr val="tx1"/>
        </a:solidFill>
        <a:latin typeface="+mn-lt"/>
        <a:ea typeface="+mn-ea"/>
        <a:cs typeface="+mn-cs"/>
      </a:defRPr>
    </a:lvl5pPr>
    <a:lvl6pPr marL="2607640" algn="l" defTabSz="1043056" rtl="0" eaLnBrk="1" latinLnBrk="0" hangingPunct="1">
      <a:defRPr kumimoji="1" sz="1400" kern="1200">
        <a:solidFill>
          <a:schemeClr val="tx1"/>
        </a:solidFill>
        <a:latin typeface="+mn-lt"/>
        <a:ea typeface="+mn-ea"/>
        <a:cs typeface="+mn-cs"/>
      </a:defRPr>
    </a:lvl6pPr>
    <a:lvl7pPr marL="3129168" algn="l" defTabSz="1043056" rtl="0" eaLnBrk="1" latinLnBrk="0" hangingPunct="1">
      <a:defRPr kumimoji="1" sz="1400" kern="1200">
        <a:solidFill>
          <a:schemeClr val="tx1"/>
        </a:solidFill>
        <a:latin typeface="+mn-lt"/>
        <a:ea typeface="+mn-ea"/>
        <a:cs typeface="+mn-cs"/>
      </a:defRPr>
    </a:lvl7pPr>
    <a:lvl8pPr marL="3650696" algn="l" defTabSz="1043056" rtl="0" eaLnBrk="1" latinLnBrk="0" hangingPunct="1">
      <a:defRPr kumimoji="1" sz="1400" kern="1200">
        <a:solidFill>
          <a:schemeClr val="tx1"/>
        </a:solidFill>
        <a:latin typeface="+mn-lt"/>
        <a:ea typeface="+mn-ea"/>
        <a:cs typeface="+mn-cs"/>
      </a:defRPr>
    </a:lvl8pPr>
    <a:lvl9pPr marL="4172224" algn="l" defTabSz="1043056" rtl="0" eaLnBrk="1" latinLnBrk="0" hangingPunct="1">
      <a:defRPr kumimoji="1"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36675" y="1237457"/>
            <a:ext cx="8020050" cy="2632440"/>
          </a:xfrm>
        </p:spPr>
        <p:txBody>
          <a:bodyPr anchor="b"/>
          <a:lstStyle>
            <a:lvl1pPr algn="ctr">
              <a:defRPr sz="5263"/>
            </a:lvl1pPr>
          </a:lstStyle>
          <a:p>
            <a:r>
              <a:rPr kumimoji="1" lang="ja-JP" altLang="en-US"/>
              <a:t>マスター タイトルの書式設定</a:t>
            </a:r>
          </a:p>
        </p:txBody>
      </p:sp>
      <p:sp>
        <p:nvSpPr>
          <p:cNvPr id="3" name="サブタイトル 2"/>
          <p:cNvSpPr>
            <a:spLocks noGrp="1"/>
          </p:cNvSpPr>
          <p:nvPr>
            <p:ph type="subTitle" idx="1"/>
          </p:nvPr>
        </p:nvSpPr>
        <p:spPr>
          <a:xfrm>
            <a:off x="1336675" y="3971414"/>
            <a:ext cx="8020050" cy="1825554"/>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9193BFB-88A9-4E8F-BA49-3C638A1FB41E}" type="datetime1">
              <a:rPr kumimoji="1" lang="ja-JP" altLang="en-US" smtClean="0"/>
              <a:t>2025/8/7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33163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0B5C9E1-FF67-41BB-8581-5DBDAE3DB373}" type="datetime1">
              <a:rPr kumimoji="1" lang="ja-JP" altLang="en-US" smtClean="0"/>
              <a:t>2025/8/7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7668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652465" y="402567"/>
            <a:ext cx="2305764" cy="6407821"/>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735171" y="402567"/>
            <a:ext cx="6783626" cy="640782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0235CFF-DE8F-4628-B203-C24301782655}" type="datetime1">
              <a:rPr kumimoji="1" lang="ja-JP" altLang="en-US" smtClean="0"/>
              <a:t>2025/8/7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05564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5948A92-9044-4AF8-8E08-7B687E2D5E48}" type="datetime1">
              <a:rPr kumimoji="1" lang="ja-JP" altLang="en-US" smtClean="0"/>
              <a:t>2025/8/7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78471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9602" y="1885066"/>
            <a:ext cx="9223058" cy="3145275"/>
          </a:xfrm>
        </p:spPr>
        <p:txBody>
          <a:bodyPr anchor="b"/>
          <a:lstStyle>
            <a:lvl1pPr>
              <a:defRPr sz="5263"/>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9602" y="5060096"/>
            <a:ext cx="9223058" cy="1654026"/>
          </a:xfrm>
        </p:spPr>
        <p:txBody>
          <a:bodyPr/>
          <a:lstStyle>
            <a:lvl1pPr marL="0" indent="0">
              <a:buNone/>
              <a:defRPr sz="2105">
                <a:solidFill>
                  <a:schemeClr val="tx1">
                    <a:tint val="75000"/>
                  </a:schemeClr>
                </a:solidFill>
              </a:defRPr>
            </a:lvl1pPr>
            <a:lvl2pPr marL="401010" indent="0">
              <a:buNone/>
              <a:defRPr sz="1754">
                <a:solidFill>
                  <a:schemeClr val="tx1">
                    <a:tint val="75000"/>
                  </a:schemeClr>
                </a:solidFill>
              </a:defRPr>
            </a:lvl2pPr>
            <a:lvl3pPr marL="802020" indent="0">
              <a:buNone/>
              <a:defRPr sz="1579">
                <a:solidFill>
                  <a:schemeClr val="tx1">
                    <a:tint val="75000"/>
                  </a:schemeClr>
                </a:solidFill>
              </a:defRPr>
            </a:lvl3pPr>
            <a:lvl4pPr marL="1203030" indent="0">
              <a:buNone/>
              <a:defRPr sz="1403">
                <a:solidFill>
                  <a:schemeClr val="tx1">
                    <a:tint val="75000"/>
                  </a:schemeClr>
                </a:solidFill>
              </a:defRPr>
            </a:lvl4pPr>
            <a:lvl5pPr marL="1604040" indent="0">
              <a:buNone/>
              <a:defRPr sz="1403">
                <a:solidFill>
                  <a:schemeClr val="tx1">
                    <a:tint val="75000"/>
                  </a:schemeClr>
                </a:solidFill>
              </a:defRPr>
            </a:lvl5pPr>
            <a:lvl6pPr marL="2005051" indent="0">
              <a:buNone/>
              <a:defRPr sz="1403">
                <a:solidFill>
                  <a:schemeClr val="tx1">
                    <a:tint val="75000"/>
                  </a:schemeClr>
                </a:solidFill>
              </a:defRPr>
            </a:lvl6pPr>
            <a:lvl7pPr marL="2406061" indent="0">
              <a:buNone/>
              <a:defRPr sz="1403">
                <a:solidFill>
                  <a:schemeClr val="tx1">
                    <a:tint val="75000"/>
                  </a:schemeClr>
                </a:solidFill>
              </a:defRPr>
            </a:lvl7pPr>
            <a:lvl8pPr marL="2807071" indent="0">
              <a:buNone/>
              <a:defRPr sz="1403">
                <a:solidFill>
                  <a:schemeClr val="tx1">
                    <a:tint val="75000"/>
                  </a:schemeClr>
                </a:solidFill>
              </a:defRPr>
            </a:lvl8pPr>
            <a:lvl9pPr marL="3208081" indent="0">
              <a:buNone/>
              <a:defRPr sz="1403">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218685D-FC8F-4D6C-B066-5CB7796C6169}" type="datetime1">
              <a:rPr kumimoji="1" lang="ja-JP" altLang="en-US" smtClean="0"/>
              <a:t>2025/8/7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52094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735171" y="2012836"/>
            <a:ext cx="4544695" cy="479755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13534" y="2012836"/>
            <a:ext cx="4544695" cy="479755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E02F8B2-F2AB-4D45-9855-C2F6EF94B44E}" type="datetime1">
              <a:rPr kumimoji="1" lang="ja-JP" altLang="en-US" smtClean="0"/>
              <a:t>2025/8/7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23118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36564" y="402568"/>
            <a:ext cx="9223058" cy="1461495"/>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36565" y="1853560"/>
            <a:ext cx="4523809" cy="908401"/>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36565" y="2761961"/>
            <a:ext cx="4523809" cy="406242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413534" y="1853560"/>
            <a:ext cx="4546088" cy="908401"/>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413534" y="2761961"/>
            <a:ext cx="4546088" cy="406242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12D562A-88DD-4A79-91C9-E1B96FF1A70F}" type="datetime1">
              <a:rPr kumimoji="1" lang="ja-JP" altLang="en-US" smtClean="0"/>
              <a:t>2025/8/7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301606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3E92758-0288-4E25-A706-3C9CB73314E9}" type="datetime1">
              <a:rPr kumimoji="1" lang="ja-JP" altLang="en-US" smtClean="0"/>
              <a:t>2025/8/7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77565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EBE207F-BC0A-48BF-BD3C-45A16B190BD0}" type="datetime1">
              <a:rPr kumimoji="1" lang="ja-JP" altLang="en-US" smtClean="0"/>
              <a:t>2025/8/7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06862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36564" y="504084"/>
            <a:ext cx="3448900" cy="1764295"/>
          </a:xfrm>
        </p:spPr>
        <p:txBody>
          <a:bodyPr anchor="b"/>
          <a:lstStyle>
            <a:lvl1pPr>
              <a:defRPr sz="2807"/>
            </a:lvl1pPr>
          </a:lstStyle>
          <a:p>
            <a:r>
              <a:rPr kumimoji="1" lang="ja-JP" altLang="en-US"/>
              <a:t>マスター タイトルの書式設定</a:t>
            </a:r>
          </a:p>
        </p:txBody>
      </p:sp>
      <p:sp>
        <p:nvSpPr>
          <p:cNvPr id="3" name="コンテンツ プレースホルダー 2"/>
          <p:cNvSpPr>
            <a:spLocks noGrp="1"/>
          </p:cNvSpPr>
          <p:nvPr>
            <p:ph idx="1"/>
          </p:nvPr>
        </p:nvSpPr>
        <p:spPr>
          <a:xfrm>
            <a:off x="4546088" y="1088682"/>
            <a:ext cx="5413534" cy="5373398"/>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36564" y="2268379"/>
            <a:ext cx="3448900" cy="4202453"/>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FC8478-E505-4E9F-B649-D285105B773E}" type="datetime1">
              <a:rPr kumimoji="1" lang="ja-JP" altLang="en-US" smtClean="0"/>
              <a:t>2025/8/7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5254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36564" y="504084"/>
            <a:ext cx="3448900" cy="1764295"/>
          </a:xfrm>
        </p:spPr>
        <p:txBody>
          <a:bodyPr anchor="b"/>
          <a:lstStyle>
            <a:lvl1pPr>
              <a:defRPr sz="2807"/>
            </a:lvl1pPr>
          </a:lstStyle>
          <a:p>
            <a:r>
              <a:rPr kumimoji="1" lang="ja-JP" altLang="en-US"/>
              <a:t>マスター タイトルの書式設定</a:t>
            </a:r>
          </a:p>
        </p:txBody>
      </p:sp>
      <p:sp>
        <p:nvSpPr>
          <p:cNvPr id="3" name="図プレースホルダー 2"/>
          <p:cNvSpPr>
            <a:spLocks noGrp="1"/>
          </p:cNvSpPr>
          <p:nvPr>
            <p:ph type="pic" idx="1"/>
          </p:nvPr>
        </p:nvSpPr>
        <p:spPr>
          <a:xfrm>
            <a:off x="4546088" y="1088682"/>
            <a:ext cx="5413534" cy="5373398"/>
          </a:xfrm>
        </p:spPr>
        <p:txBody>
          <a:bodyPr/>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endParaRPr kumimoji="1" lang="ja-JP" altLang="en-US"/>
          </a:p>
        </p:txBody>
      </p:sp>
      <p:sp>
        <p:nvSpPr>
          <p:cNvPr id="4" name="テキスト プレースホルダー 3"/>
          <p:cNvSpPr>
            <a:spLocks noGrp="1"/>
          </p:cNvSpPr>
          <p:nvPr>
            <p:ph type="body" sz="half" idx="2"/>
          </p:nvPr>
        </p:nvSpPr>
        <p:spPr>
          <a:xfrm>
            <a:off x="736564" y="2268379"/>
            <a:ext cx="3448900" cy="4202453"/>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8BD4727-DD75-4373-9636-EBB02E0DA785}" type="datetime1">
              <a:rPr kumimoji="1" lang="ja-JP" altLang="en-US" smtClean="0"/>
              <a:t>2025/8/7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80852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35171" y="402568"/>
            <a:ext cx="9223058" cy="146149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35171" y="2012836"/>
            <a:ext cx="9223058" cy="479755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35171" y="7008171"/>
            <a:ext cx="2406015" cy="402567"/>
          </a:xfrm>
          <a:prstGeom prst="rect">
            <a:avLst/>
          </a:prstGeom>
        </p:spPr>
        <p:txBody>
          <a:bodyPr vert="horz" lIns="91440" tIns="45720" rIns="91440" bIns="45720" rtlCol="0" anchor="ctr"/>
          <a:lstStyle>
            <a:lvl1pPr algn="l">
              <a:defRPr sz="1053">
                <a:solidFill>
                  <a:schemeClr val="tx1">
                    <a:tint val="75000"/>
                  </a:schemeClr>
                </a:solidFill>
              </a:defRPr>
            </a:lvl1pPr>
          </a:lstStyle>
          <a:p>
            <a:fld id="{654C4774-85B9-4B72-83C2-56EFF24E0AAD}" type="datetime1">
              <a:rPr kumimoji="1" lang="ja-JP" altLang="en-US" smtClean="0"/>
              <a:t>2025/8/7</a:t>
            </a:fld>
            <a:endParaRPr kumimoji="1" lang="ja-JP" altLang="en-US"/>
          </a:p>
        </p:txBody>
      </p:sp>
      <p:sp>
        <p:nvSpPr>
          <p:cNvPr id="5" name="フッター プレースホルダー 4"/>
          <p:cNvSpPr>
            <a:spLocks noGrp="1"/>
          </p:cNvSpPr>
          <p:nvPr>
            <p:ph type="ftr" sz="quarter" idx="3"/>
          </p:nvPr>
        </p:nvSpPr>
        <p:spPr>
          <a:xfrm>
            <a:off x="3542189" y="7008171"/>
            <a:ext cx="3609023" cy="402567"/>
          </a:xfrm>
          <a:prstGeom prst="rect">
            <a:avLst/>
          </a:prstGeom>
        </p:spPr>
        <p:txBody>
          <a:bodyPr vert="horz" lIns="91440" tIns="45720" rIns="91440" bIns="45720" rtlCol="0" anchor="ctr"/>
          <a:lstStyle>
            <a:lvl1pPr algn="ctr">
              <a:defRPr sz="105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552214" y="7008171"/>
            <a:ext cx="2406015" cy="402567"/>
          </a:xfrm>
          <a:prstGeom prst="rect">
            <a:avLst/>
          </a:prstGeom>
        </p:spPr>
        <p:txBody>
          <a:bodyPr vert="horz" lIns="91440" tIns="45720" rIns="91440" bIns="45720" rtlCol="0" anchor="ctr"/>
          <a:lstStyle>
            <a:lvl1pPr algn="r">
              <a:defRPr sz="1053">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33720585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dt="0"/>
  <p:txStyles>
    <p:titleStyle>
      <a:lvl1pPr algn="l" defTabSz="802020" rtl="0" eaLnBrk="1" latinLnBrk="0" hangingPunct="1">
        <a:lnSpc>
          <a:spcPct val="90000"/>
        </a:lnSpc>
        <a:spcBef>
          <a:spcPct val="0"/>
        </a:spcBef>
        <a:buNone/>
        <a:defRPr kumimoji="1" sz="3859" kern="1200">
          <a:solidFill>
            <a:schemeClr val="tx1"/>
          </a:solidFill>
          <a:latin typeface="+mj-lt"/>
          <a:ea typeface="+mj-ea"/>
          <a:cs typeface="+mj-cs"/>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kumimoji="1" sz="2456" kern="1200">
          <a:solidFill>
            <a:schemeClr val="tx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kumimoji="1"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kumimoji="1"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9pPr>
    </p:bodyStyle>
    <p:otherStyle>
      <a:defPPr>
        <a:defRPr lang="ja-JP"/>
      </a:defPPr>
      <a:lvl1pPr marL="0" algn="l" defTabSz="802020" rtl="0" eaLnBrk="1" latinLnBrk="0" hangingPunct="1">
        <a:defRPr kumimoji="1" sz="1579" kern="1200">
          <a:solidFill>
            <a:schemeClr val="tx1"/>
          </a:solidFill>
          <a:latin typeface="+mn-lt"/>
          <a:ea typeface="+mn-ea"/>
          <a:cs typeface="+mn-cs"/>
        </a:defRPr>
      </a:lvl1pPr>
      <a:lvl2pPr marL="401010" algn="l" defTabSz="802020" rtl="0" eaLnBrk="1" latinLnBrk="0" hangingPunct="1">
        <a:defRPr kumimoji="1" sz="1579" kern="1200">
          <a:solidFill>
            <a:schemeClr val="tx1"/>
          </a:solidFill>
          <a:latin typeface="+mn-lt"/>
          <a:ea typeface="+mn-ea"/>
          <a:cs typeface="+mn-cs"/>
        </a:defRPr>
      </a:lvl2pPr>
      <a:lvl3pPr marL="802020" algn="l" defTabSz="802020" rtl="0" eaLnBrk="1" latinLnBrk="0" hangingPunct="1">
        <a:defRPr kumimoji="1" sz="1579" kern="1200">
          <a:solidFill>
            <a:schemeClr val="tx1"/>
          </a:solidFill>
          <a:latin typeface="+mn-lt"/>
          <a:ea typeface="+mn-ea"/>
          <a:cs typeface="+mn-cs"/>
        </a:defRPr>
      </a:lvl3pPr>
      <a:lvl4pPr marL="1203030" algn="l" defTabSz="802020" rtl="0" eaLnBrk="1" latinLnBrk="0" hangingPunct="1">
        <a:defRPr kumimoji="1" sz="1579" kern="1200">
          <a:solidFill>
            <a:schemeClr val="tx1"/>
          </a:solidFill>
          <a:latin typeface="+mn-lt"/>
          <a:ea typeface="+mn-ea"/>
          <a:cs typeface="+mn-cs"/>
        </a:defRPr>
      </a:lvl4pPr>
      <a:lvl5pPr marL="1604040" algn="l" defTabSz="802020" rtl="0" eaLnBrk="1" latinLnBrk="0" hangingPunct="1">
        <a:defRPr kumimoji="1" sz="1579" kern="1200">
          <a:solidFill>
            <a:schemeClr val="tx1"/>
          </a:solidFill>
          <a:latin typeface="+mn-lt"/>
          <a:ea typeface="+mn-ea"/>
          <a:cs typeface="+mn-cs"/>
        </a:defRPr>
      </a:lvl5pPr>
      <a:lvl6pPr marL="2005051" algn="l" defTabSz="802020" rtl="0" eaLnBrk="1" latinLnBrk="0" hangingPunct="1">
        <a:defRPr kumimoji="1" sz="1579" kern="1200">
          <a:solidFill>
            <a:schemeClr val="tx1"/>
          </a:solidFill>
          <a:latin typeface="+mn-lt"/>
          <a:ea typeface="+mn-ea"/>
          <a:cs typeface="+mn-cs"/>
        </a:defRPr>
      </a:lvl6pPr>
      <a:lvl7pPr marL="2406061" algn="l" defTabSz="802020" rtl="0" eaLnBrk="1" latinLnBrk="0" hangingPunct="1">
        <a:defRPr kumimoji="1" sz="1579" kern="1200">
          <a:solidFill>
            <a:schemeClr val="tx1"/>
          </a:solidFill>
          <a:latin typeface="+mn-lt"/>
          <a:ea typeface="+mn-ea"/>
          <a:cs typeface="+mn-cs"/>
        </a:defRPr>
      </a:lvl7pPr>
      <a:lvl8pPr marL="2807071" algn="l" defTabSz="802020" rtl="0" eaLnBrk="1" latinLnBrk="0" hangingPunct="1">
        <a:defRPr kumimoji="1" sz="1579" kern="1200">
          <a:solidFill>
            <a:schemeClr val="tx1"/>
          </a:solidFill>
          <a:latin typeface="+mn-lt"/>
          <a:ea typeface="+mn-ea"/>
          <a:cs typeface="+mn-cs"/>
        </a:defRPr>
      </a:lvl8pPr>
      <a:lvl9pPr marL="3208081" algn="l" defTabSz="802020" rtl="0" eaLnBrk="1" latinLnBrk="0" hangingPunct="1">
        <a:defRPr kumimoji="1"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8786" y="809644"/>
            <a:ext cx="9815830" cy="1126607"/>
          </a:xfrm>
          <a:solidFill>
            <a:schemeClr val="accent5"/>
          </a:solidFill>
          <a:ln w="22225">
            <a:noFill/>
          </a:ln>
        </p:spPr>
        <p:txBody>
          <a:bodyPr>
            <a:noAutofit/>
          </a:bodyP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「みんなのお店ひろしま」宣言に関する</a:t>
            </a:r>
            <a:br>
              <a:rPr lang="en-US" altLang="ja-JP"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b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アンケート調査集計結果</a:t>
            </a:r>
          </a:p>
        </p:txBody>
      </p:sp>
      <p:sp>
        <p:nvSpPr>
          <p:cNvPr id="5" name="フッター プレースホルダー 4">
            <a:extLst>
              <a:ext uri="{FF2B5EF4-FFF2-40B4-BE49-F238E27FC236}">
                <a16:creationId xmlns:a16="http://schemas.microsoft.com/office/drawing/2014/main" id="{41A287D7-1F43-6C4D-7298-FB4F42883CAF}"/>
              </a:ext>
            </a:extLst>
          </p:cNvPr>
          <p:cNvSpPr>
            <a:spLocks noGrp="1"/>
          </p:cNvSpPr>
          <p:nvPr>
            <p:ph type="ftr" sz="quarter" idx="11"/>
          </p:nvPr>
        </p:nvSpPr>
        <p:spPr/>
        <p:txBody>
          <a:bodyPr/>
          <a:lstStyle/>
          <a:p>
            <a:r>
              <a:rPr kumimoji="1" lang="en-US" altLang="ja-JP" dirty="0">
                <a:solidFill>
                  <a:schemeClr val="tx1"/>
                </a:solidFill>
                <a:latin typeface="BIZ UDPゴシック" panose="020B0400000000000000" pitchFamily="50" charset="-128"/>
                <a:ea typeface="BIZ UDPゴシック" panose="020B0400000000000000" pitchFamily="50" charset="-128"/>
              </a:rPr>
              <a:t>1</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7B3983DA-CDA6-947A-4D0F-34007EB1DE39}"/>
              </a:ext>
            </a:extLst>
          </p:cNvPr>
          <p:cNvSpPr txBox="1"/>
          <p:nvPr/>
        </p:nvSpPr>
        <p:spPr>
          <a:xfrm>
            <a:off x="514350" y="1938860"/>
            <a:ext cx="5346832" cy="369332"/>
          </a:xfrm>
          <a:prstGeom prst="rect">
            <a:avLst/>
          </a:prstGeom>
          <a:noFill/>
        </p:spPr>
        <p:txBody>
          <a:bodyPr wrap="square">
            <a:spAutoFit/>
          </a:bodyPr>
          <a:lstStyle/>
          <a:p>
            <a:pPr marL="0" indent="0">
              <a:spcBef>
                <a:spcPts val="1800"/>
              </a:spcBef>
              <a:buNone/>
            </a:pPr>
            <a:r>
              <a:rPr lang="ja-JP" altLang="en-US" b="1" dirty="0">
                <a:solidFill>
                  <a:schemeClr val="accent5"/>
                </a:solidFill>
                <a:latin typeface="BIZ UDPゴシック" panose="020B0400000000000000" pitchFamily="50" charset="-128"/>
                <a:ea typeface="BIZ UDPゴシック" panose="020B0400000000000000" pitchFamily="50" charset="-128"/>
              </a:rPr>
              <a:t>■　調査目的</a:t>
            </a:r>
            <a:endParaRPr lang="en-US" altLang="ja-JP" b="1" dirty="0">
              <a:solidFill>
                <a:schemeClr val="accent5"/>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E11AA475-0054-75F0-8156-C10278C0A9BC}"/>
              </a:ext>
            </a:extLst>
          </p:cNvPr>
          <p:cNvSpPr txBox="1"/>
          <p:nvPr/>
        </p:nvSpPr>
        <p:spPr>
          <a:xfrm>
            <a:off x="670071" y="2321928"/>
            <a:ext cx="9353255" cy="1754326"/>
          </a:xfrm>
          <a:prstGeom prst="rect">
            <a:avLst/>
          </a:prstGeom>
          <a:noFill/>
        </p:spPr>
        <p:txBody>
          <a:bodyPr wrap="square">
            <a:spAutoFit/>
          </a:bodyPr>
          <a:lstStyle/>
          <a:p>
            <a:pPr marL="0" indent="0">
              <a:buNone/>
            </a:pPr>
            <a:r>
              <a:rPr lang="ja-JP" altLang="en-US" dirty="0">
                <a:latin typeface="BIZ UDPゴシック" panose="020B0400000000000000" pitchFamily="50" charset="-128"/>
                <a:ea typeface="BIZ UDPゴシック" panose="020B0400000000000000" pitchFamily="50" charset="-128"/>
              </a:rPr>
              <a:t>　 みんなのお店ひろしま」宣言制度については、系列店を除く宣言店数が少ないことが課題となっており、事業者への個別の働き掛けをすることで、宣言制度の趣旨や事業者にとっての魅力について十分に伝えるとともに、宣言店数の拡大を図りたいと考えている。</a:t>
            </a:r>
            <a:endParaRPr lang="en-US" altLang="ja-JP" dirty="0">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　 そこで、障害者や配慮を必要とされる方の、宣言店になってほしい業種に関するニーズ等についてのアンケート調査を行い、個別に働き掛けるべき事業者やニーズの特性等を把握するための基礎資料とする。</a:t>
            </a:r>
            <a:endParaRPr lang="en-US" altLang="ja-JP"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7612EAED-5623-0FF8-1D89-5F2151F539D4}"/>
              </a:ext>
            </a:extLst>
          </p:cNvPr>
          <p:cNvSpPr txBox="1"/>
          <p:nvPr/>
        </p:nvSpPr>
        <p:spPr>
          <a:xfrm>
            <a:off x="514350" y="4101527"/>
            <a:ext cx="5346832" cy="369332"/>
          </a:xfrm>
          <a:prstGeom prst="rect">
            <a:avLst/>
          </a:prstGeom>
          <a:noFill/>
        </p:spPr>
        <p:txBody>
          <a:bodyPr wrap="square">
            <a:spAutoFit/>
          </a:bodyPr>
          <a:lstStyle/>
          <a:p>
            <a:pPr marL="0" indent="0">
              <a:buNone/>
            </a:pPr>
            <a:r>
              <a:rPr lang="ja-JP" altLang="en-US" b="1" dirty="0">
                <a:solidFill>
                  <a:schemeClr val="accent5"/>
                </a:solidFill>
                <a:latin typeface="BIZ UDPゴシック" panose="020B0400000000000000" pitchFamily="50" charset="-128"/>
                <a:ea typeface="BIZ UDPゴシック" panose="020B0400000000000000" pitchFamily="50" charset="-128"/>
              </a:rPr>
              <a:t>■　調査対象・回答方法</a:t>
            </a:r>
            <a:endParaRPr lang="en-US" altLang="ja-JP" b="1" dirty="0">
              <a:solidFill>
                <a:schemeClr val="accent5"/>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33A515D4-B555-F511-5BC5-A15FFF081CFA}"/>
              </a:ext>
            </a:extLst>
          </p:cNvPr>
          <p:cNvSpPr txBox="1"/>
          <p:nvPr/>
        </p:nvSpPr>
        <p:spPr>
          <a:xfrm>
            <a:off x="933966" y="4473058"/>
            <a:ext cx="9396214" cy="1277273"/>
          </a:xfrm>
          <a:prstGeom prst="rect">
            <a:avLst/>
          </a:prstGeom>
          <a:noFill/>
        </p:spPr>
        <p:txBody>
          <a:bodyPr wrap="square">
            <a:spAutoFit/>
          </a:bodyPr>
          <a:lstStyle/>
          <a:p>
            <a:pPr marL="0" indent="0">
              <a:buNone/>
            </a:pPr>
            <a:r>
              <a:rPr lang="ja-JP" altLang="en-US" dirty="0">
                <a:latin typeface="BIZ UDPゴシック" panose="020B0400000000000000" pitchFamily="50" charset="-128"/>
                <a:ea typeface="BIZ UDPゴシック" panose="020B0400000000000000" pitchFamily="50" charset="-128"/>
              </a:rPr>
              <a:t>障害当事者 ： 障害者団体</a:t>
            </a:r>
            <a:r>
              <a:rPr lang="en-US" altLang="ja-JP" dirty="0">
                <a:latin typeface="BIZ UDPゴシック" panose="020B0400000000000000" pitchFamily="50" charset="-128"/>
                <a:ea typeface="BIZ UDPゴシック" panose="020B0400000000000000" pitchFamily="50" charset="-128"/>
              </a:rPr>
              <a:t>17</a:t>
            </a:r>
            <a:r>
              <a:rPr lang="ja-JP" altLang="en-US" dirty="0">
                <a:latin typeface="BIZ UDPゴシック" panose="020B0400000000000000" pitchFamily="50" charset="-128"/>
                <a:ea typeface="BIZ UDPゴシック" panose="020B0400000000000000" pitchFamily="50" charset="-128"/>
              </a:rPr>
              <a:t>団体に対し、メールまたは郵送で依頼文及び調査票を送付</a:t>
            </a:r>
          </a:p>
          <a:p>
            <a:pPr marL="0" indent="0">
              <a:buNone/>
            </a:pPr>
            <a:r>
              <a:rPr lang="ja-JP" altLang="en-US" dirty="0">
                <a:latin typeface="BIZ UDPゴシック" panose="020B0400000000000000" pitchFamily="50" charset="-128"/>
                <a:ea typeface="BIZ UDPゴシック" panose="020B0400000000000000" pitchFamily="50" charset="-128"/>
              </a:rPr>
              <a:t>　　　　　　　　  　　→調査票または市ホームページ上のアンケートフォームから回答</a:t>
            </a:r>
          </a:p>
          <a:p>
            <a:pPr marL="0" indent="0">
              <a:spcBef>
                <a:spcPts val="600"/>
              </a:spcBef>
              <a:buNone/>
            </a:pPr>
            <a:r>
              <a:rPr lang="ja-JP" altLang="en-US" dirty="0">
                <a:latin typeface="BIZ UDPゴシック" panose="020B0400000000000000" pitchFamily="50" charset="-128"/>
                <a:ea typeface="BIZ UDPゴシック" panose="020B0400000000000000" pitchFamily="50" charset="-128"/>
              </a:rPr>
              <a:t>そ 　の　 他 ： 障害の有無に関わらず、広く市民からのニーズ等を募る。</a:t>
            </a:r>
          </a:p>
          <a:p>
            <a:pPr marL="0" indent="0">
              <a:buNone/>
            </a:pPr>
            <a:r>
              <a:rPr lang="ja-JP" altLang="en-US" dirty="0">
                <a:latin typeface="BIZ UDPゴシック" panose="020B0400000000000000" pitchFamily="50" charset="-128"/>
                <a:ea typeface="BIZ UDPゴシック" panose="020B0400000000000000" pitchFamily="50" charset="-128"/>
              </a:rPr>
              <a:t>　　　　　　　    　　→市ホームページ上のアンケートフォームから回答</a:t>
            </a:r>
          </a:p>
        </p:txBody>
      </p:sp>
      <p:sp>
        <p:nvSpPr>
          <p:cNvPr id="19" name="テキスト ボックス 18">
            <a:extLst>
              <a:ext uri="{FF2B5EF4-FFF2-40B4-BE49-F238E27FC236}">
                <a16:creationId xmlns:a16="http://schemas.microsoft.com/office/drawing/2014/main" id="{F889EB6A-CC35-86D5-3688-9FC9A0D38E62}"/>
              </a:ext>
            </a:extLst>
          </p:cNvPr>
          <p:cNvSpPr txBox="1"/>
          <p:nvPr/>
        </p:nvSpPr>
        <p:spPr>
          <a:xfrm>
            <a:off x="514350" y="5700471"/>
            <a:ext cx="5640404" cy="369332"/>
          </a:xfrm>
          <a:prstGeom prst="rect">
            <a:avLst/>
          </a:prstGeom>
          <a:noFill/>
        </p:spPr>
        <p:txBody>
          <a:bodyPr wrap="square">
            <a:spAutoFit/>
          </a:bodyPr>
          <a:lstStyle/>
          <a:p>
            <a:pPr marL="0" indent="0">
              <a:buNone/>
            </a:pPr>
            <a:r>
              <a:rPr kumimoji="1" lang="ja-JP" altLang="en-US" b="1" dirty="0">
                <a:solidFill>
                  <a:schemeClr val="accent5"/>
                </a:solidFill>
                <a:latin typeface="BIZ UDPゴシック" panose="020B0400000000000000" pitchFamily="50" charset="-128"/>
                <a:ea typeface="BIZ UDPゴシック" panose="020B0400000000000000" pitchFamily="50" charset="-128"/>
              </a:rPr>
              <a:t>■　調査期間</a:t>
            </a:r>
            <a:endParaRPr kumimoji="1" lang="en-US" altLang="ja-JP" b="1" dirty="0">
              <a:solidFill>
                <a:schemeClr val="accent5"/>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32BFF3DF-3E24-F39F-F13D-50EE95BEB985}"/>
              </a:ext>
            </a:extLst>
          </p:cNvPr>
          <p:cNvSpPr txBox="1"/>
          <p:nvPr/>
        </p:nvSpPr>
        <p:spPr>
          <a:xfrm>
            <a:off x="514350" y="6405960"/>
            <a:ext cx="5640404" cy="369332"/>
          </a:xfrm>
          <a:prstGeom prst="rect">
            <a:avLst/>
          </a:prstGeom>
          <a:noFill/>
        </p:spPr>
        <p:txBody>
          <a:bodyPr wrap="square">
            <a:spAutoFit/>
          </a:bodyPr>
          <a:lstStyle/>
          <a:p>
            <a:pPr marL="0" indent="0">
              <a:spcBef>
                <a:spcPts val="1800"/>
              </a:spcBef>
              <a:buNone/>
            </a:pPr>
            <a:r>
              <a:rPr lang="ja-JP" altLang="en-US" b="1" dirty="0">
                <a:solidFill>
                  <a:schemeClr val="accent5"/>
                </a:solidFill>
                <a:latin typeface="BIZ UDPゴシック" panose="020B0400000000000000" pitchFamily="50" charset="-128"/>
                <a:ea typeface="BIZ UDPゴシック" panose="020B0400000000000000" pitchFamily="50" charset="-128"/>
              </a:rPr>
              <a:t>■　</a:t>
            </a:r>
            <a:r>
              <a:rPr kumimoji="1" lang="ja-JP" altLang="en-US" b="1" dirty="0">
                <a:solidFill>
                  <a:schemeClr val="accent5"/>
                </a:solidFill>
                <a:latin typeface="BIZ UDPゴシック" panose="020B0400000000000000" pitchFamily="50" charset="-128"/>
                <a:ea typeface="BIZ UDPゴシック" panose="020B0400000000000000" pitchFamily="50" charset="-128"/>
              </a:rPr>
              <a:t>アンケート回答者数</a:t>
            </a:r>
            <a:endParaRPr kumimoji="1" lang="en-US" altLang="ja-JP" b="1" dirty="0">
              <a:solidFill>
                <a:schemeClr val="accent5"/>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AC0BD1ED-298B-68C4-85A8-29F3B40D0A5A}"/>
              </a:ext>
            </a:extLst>
          </p:cNvPr>
          <p:cNvSpPr txBox="1"/>
          <p:nvPr/>
        </p:nvSpPr>
        <p:spPr>
          <a:xfrm>
            <a:off x="933966" y="6051445"/>
            <a:ext cx="5640404" cy="369332"/>
          </a:xfrm>
          <a:prstGeom prst="rect">
            <a:avLst/>
          </a:prstGeom>
          <a:noFill/>
        </p:spPr>
        <p:txBody>
          <a:bodyPr wrap="square">
            <a:spAutoFit/>
          </a:bodyPr>
          <a:lstStyle/>
          <a:p>
            <a:r>
              <a:rPr lang="ja-JP" altLang="en-US" dirty="0">
                <a:latin typeface="BIZ UDPゴシック" panose="020B0400000000000000" pitchFamily="50" charset="-128"/>
                <a:ea typeface="BIZ UDPゴシック" panose="020B0400000000000000" pitchFamily="50" charset="-128"/>
              </a:rPr>
              <a:t>令和７年７月１１日（金）～</a:t>
            </a:r>
            <a:r>
              <a:rPr lang="en-US" altLang="ja-JP" dirty="0">
                <a:latin typeface="BIZ UDPゴシック" panose="020B0400000000000000" pitchFamily="50" charset="-128"/>
                <a:ea typeface="BIZ UDPゴシック" panose="020B0400000000000000" pitchFamily="50" charset="-128"/>
              </a:rPr>
              <a:t>7</a:t>
            </a:r>
            <a:r>
              <a:rPr lang="ja-JP" altLang="en-US" dirty="0">
                <a:latin typeface="BIZ UDPゴシック" panose="020B0400000000000000" pitchFamily="50" charset="-128"/>
                <a:ea typeface="BIZ UDPゴシック" panose="020B0400000000000000" pitchFamily="50" charset="-128"/>
              </a:rPr>
              <a:t>月</a:t>
            </a:r>
            <a:r>
              <a:rPr lang="en-US" altLang="ja-JP" dirty="0">
                <a:latin typeface="BIZ UDPゴシック" panose="020B0400000000000000" pitchFamily="50" charset="-128"/>
                <a:ea typeface="BIZ UDPゴシック" panose="020B0400000000000000" pitchFamily="50" charset="-128"/>
              </a:rPr>
              <a:t>25</a:t>
            </a:r>
            <a:r>
              <a:rPr lang="ja-JP" altLang="en-US" dirty="0">
                <a:latin typeface="BIZ UDPゴシック" panose="020B0400000000000000" pitchFamily="50" charset="-128"/>
                <a:ea typeface="BIZ UDPゴシック" panose="020B0400000000000000" pitchFamily="50" charset="-128"/>
              </a:rPr>
              <a:t>日（金）</a:t>
            </a:r>
            <a:endParaRPr lang="ja-JP" altLang="en-US" dirty="0"/>
          </a:p>
        </p:txBody>
      </p:sp>
      <p:sp>
        <p:nvSpPr>
          <p:cNvPr id="25" name="テキスト ボックス 24">
            <a:extLst>
              <a:ext uri="{FF2B5EF4-FFF2-40B4-BE49-F238E27FC236}">
                <a16:creationId xmlns:a16="http://schemas.microsoft.com/office/drawing/2014/main" id="{73B23FB2-B022-FBFA-7F25-85A4F9E991C9}"/>
              </a:ext>
            </a:extLst>
          </p:cNvPr>
          <p:cNvSpPr txBox="1"/>
          <p:nvPr/>
        </p:nvSpPr>
        <p:spPr>
          <a:xfrm>
            <a:off x="933966" y="6775292"/>
            <a:ext cx="7025148" cy="369332"/>
          </a:xfrm>
          <a:prstGeom prst="rect">
            <a:avLst/>
          </a:prstGeom>
          <a:noFill/>
        </p:spPr>
        <p:txBody>
          <a:bodyPr wrap="square">
            <a:spAutoFit/>
          </a:bodyPr>
          <a:lstStyle/>
          <a:p>
            <a:r>
              <a:rPr lang="ja-JP" altLang="en-US" dirty="0">
                <a:latin typeface="BIZ UDPゴシック" panose="020B0400000000000000" pitchFamily="50" charset="-128"/>
                <a:ea typeface="BIZ UDPゴシック" panose="020B0400000000000000" pitchFamily="50" charset="-128"/>
              </a:rPr>
              <a:t>１１６人　　</a:t>
            </a:r>
            <a:endParaRPr lang="ja-JP" altLang="en-US" dirty="0"/>
          </a:p>
        </p:txBody>
      </p:sp>
      <p:sp>
        <p:nvSpPr>
          <p:cNvPr id="3" name="フローチャート: 処理 2">
            <a:extLst>
              <a:ext uri="{FF2B5EF4-FFF2-40B4-BE49-F238E27FC236}">
                <a16:creationId xmlns:a16="http://schemas.microsoft.com/office/drawing/2014/main" id="{0D924E6E-1B12-646D-534A-1C68EF0B5343}"/>
              </a:ext>
            </a:extLst>
          </p:cNvPr>
          <p:cNvSpPr/>
          <p:nvPr/>
        </p:nvSpPr>
        <p:spPr>
          <a:xfrm>
            <a:off x="9307628" y="95104"/>
            <a:ext cx="1022551" cy="549789"/>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資料７</a:t>
            </a:r>
          </a:p>
        </p:txBody>
      </p:sp>
    </p:spTree>
    <p:extLst>
      <p:ext uri="{BB962C8B-B14F-4D97-AF65-F5344CB8AC3E}">
        <p14:creationId xmlns:p14="http://schemas.microsoft.com/office/powerpoint/2010/main" val="157345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5171" y="331333"/>
            <a:ext cx="9223058" cy="713538"/>
          </a:xfrm>
        </p:spPr>
        <p:txBody>
          <a:bodyPr>
            <a:normAutofit/>
          </a:bodyPr>
          <a:lstStyle/>
          <a:p>
            <a:r>
              <a:rPr kumimoji="1" lang="ja-JP" altLang="en-US" sz="3200" b="1" dirty="0">
                <a:latin typeface="BIZ UDPゴシック" panose="020B0400000000000000" pitchFamily="50" charset="-128"/>
                <a:ea typeface="BIZ UDPゴシック" panose="020B0400000000000000" pitchFamily="50" charset="-128"/>
              </a:rPr>
              <a:t>１．回答者の</a:t>
            </a:r>
            <a:r>
              <a:rPr lang="ja-JP" altLang="en-US" sz="3200" b="1" dirty="0">
                <a:latin typeface="BIZ UDPゴシック" panose="020B0400000000000000" pitchFamily="50" charset="-128"/>
                <a:ea typeface="BIZ UDPゴシック" panose="020B0400000000000000" pitchFamily="50" charset="-128"/>
              </a:rPr>
              <a:t>年齢</a:t>
            </a:r>
            <a:endParaRPr kumimoji="1" lang="ja-JP" altLang="en-US" sz="3200" b="1" dirty="0">
              <a:latin typeface="BIZ UDPゴシック" panose="020B0400000000000000" pitchFamily="50" charset="-128"/>
              <a:ea typeface="BIZ UDPゴシック" panose="020B04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76877917"/>
              </p:ext>
            </p:extLst>
          </p:nvPr>
        </p:nvGraphicFramePr>
        <p:xfrm>
          <a:off x="6277583" y="2583766"/>
          <a:ext cx="3336874" cy="4051914"/>
        </p:xfrm>
        <a:graphic>
          <a:graphicData uri="http://schemas.openxmlformats.org/drawingml/2006/table">
            <a:tbl>
              <a:tblPr firstRow="1" bandRow="1">
                <a:tableStyleId>{5C22544A-7EE6-4342-B048-85BDC9FD1C3A}</a:tableStyleId>
              </a:tblPr>
              <a:tblGrid>
                <a:gridCol w="1536667">
                  <a:extLst>
                    <a:ext uri="{9D8B030D-6E8A-4147-A177-3AD203B41FA5}">
                      <a16:colId xmlns:a16="http://schemas.microsoft.com/office/drawing/2014/main" val="1818535400"/>
                    </a:ext>
                  </a:extLst>
                </a:gridCol>
                <a:gridCol w="983467">
                  <a:extLst>
                    <a:ext uri="{9D8B030D-6E8A-4147-A177-3AD203B41FA5}">
                      <a16:colId xmlns:a16="http://schemas.microsoft.com/office/drawing/2014/main" val="3443897945"/>
                    </a:ext>
                  </a:extLst>
                </a:gridCol>
                <a:gridCol w="816740">
                  <a:extLst>
                    <a:ext uri="{9D8B030D-6E8A-4147-A177-3AD203B41FA5}">
                      <a16:colId xmlns:a16="http://schemas.microsoft.com/office/drawing/2014/main" val="1438711311"/>
                    </a:ext>
                  </a:extLst>
                </a:gridCol>
              </a:tblGrid>
              <a:tr h="410043">
                <a:tc>
                  <a:txBody>
                    <a:bodyPr/>
                    <a:lstStyle/>
                    <a:p>
                      <a:pPr algn="ctr"/>
                      <a:r>
                        <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rPr>
                        <a:t>年齢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rPr>
                        <a:t>回答数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rPr>
                        <a:t>割合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677584569"/>
                  </a:ext>
                </a:extLst>
              </a:tr>
              <a:tr h="402142">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0</a:t>
                      </a:r>
                      <a:r>
                        <a:rPr lang="ja-JP" altLang="en-US" sz="1400" b="0" i="0" u="none" strike="noStrike" dirty="0">
                          <a:effectLst/>
                          <a:latin typeface="BIZ UDPゴシック" panose="020B0400000000000000" pitchFamily="50" charset="-128"/>
                          <a:ea typeface="BIZ UDPゴシック" panose="020B0400000000000000" pitchFamily="50" charset="-128"/>
                        </a:rPr>
                        <a:t>～</a:t>
                      </a:r>
                      <a:r>
                        <a:rPr lang="en-US" altLang="ja-JP" sz="1400" b="0" i="0" u="none" strike="noStrike" dirty="0">
                          <a:effectLst/>
                          <a:latin typeface="BIZ UDPゴシック" panose="020B0400000000000000" pitchFamily="50" charset="-128"/>
                          <a:ea typeface="BIZ UDPゴシック" panose="020B0400000000000000" pitchFamily="50" charset="-128"/>
                        </a:rPr>
                        <a:t>19</a:t>
                      </a:r>
                      <a:r>
                        <a:rPr lang="ja-JP" altLang="en-US" sz="1400" b="0" i="0" u="none" strike="noStrike" dirty="0">
                          <a:effectLst/>
                          <a:latin typeface="BIZ UDPゴシック" panose="020B0400000000000000" pitchFamily="50" charset="-128"/>
                          <a:ea typeface="BIZ UDPゴシック" panose="020B0400000000000000" pitchFamily="50" charset="-128"/>
                        </a:rPr>
                        <a:t>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effectLst/>
                          <a:latin typeface="BIZ UDPゴシック" panose="020B0400000000000000" pitchFamily="50" charset="-128"/>
                          <a:ea typeface="BIZ UDPゴシック" panose="020B0400000000000000" pitchFamily="50" charset="-128"/>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effectLst/>
                          <a:latin typeface="BIZ UDPゴシック" panose="020B0400000000000000" pitchFamily="50" charset="-128"/>
                          <a:ea typeface="BIZ UDPゴシック" panose="020B0400000000000000" pitchFamily="50" charset="-128"/>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3600123"/>
                  </a:ext>
                </a:extLst>
              </a:tr>
              <a:tr h="402142">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20</a:t>
                      </a:r>
                      <a:r>
                        <a:rPr lang="ja-JP" altLang="en-US" sz="1400" b="0" i="0" u="none" strike="noStrike" dirty="0">
                          <a:effectLst/>
                          <a:latin typeface="BIZ UDPゴシック" panose="020B0400000000000000" pitchFamily="50" charset="-128"/>
                          <a:ea typeface="BIZ UDPゴシック" panose="020B0400000000000000" pitchFamily="50" charset="-128"/>
                        </a:rPr>
                        <a:t>～</a:t>
                      </a:r>
                      <a:r>
                        <a:rPr lang="en-US" altLang="ja-JP" sz="1400" b="0" i="0" u="none" strike="noStrike" dirty="0">
                          <a:effectLst/>
                          <a:latin typeface="BIZ UDPゴシック" panose="020B0400000000000000" pitchFamily="50" charset="-128"/>
                          <a:ea typeface="BIZ UDPゴシック" panose="020B0400000000000000" pitchFamily="50" charset="-128"/>
                        </a:rPr>
                        <a:t>29</a:t>
                      </a:r>
                      <a:r>
                        <a:rPr lang="ja-JP" altLang="en-US" sz="1400" b="0" i="0" u="none" strike="noStrike" dirty="0">
                          <a:effectLst/>
                          <a:latin typeface="BIZ UDPゴシック" panose="020B0400000000000000" pitchFamily="50" charset="-128"/>
                          <a:ea typeface="BIZ UDPゴシック" panose="020B0400000000000000" pitchFamily="50" charset="-128"/>
                        </a:rPr>
                        <a:t>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effectLst/>
                          <a:latin typeface="BIZ UDPゴシック" panose="020B0400000000000000" pitchFamily="50" charset="-128"/>
                          <a:ea typeface="BIZ UDPゴシック" panose="020B0400000000000000" pitchFamily="50" charset="-128"/>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a:effectLst/>
                          <a:latin typeface="BIZ UDPゴシック" panose="020B0400000000000000" pitchFamily="50" charset="-128"/>
                          <a:ea typeface="BIZ UDPゴシック" panose="020B0400000000000000" pitchFamily="50" charset="-128"/>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7675114"/>
                  </a:ext>
                </a:extLst>
              </a:tr>
              <a:tr h="402142">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30</a:t>
                      </a:r>
                      <a:r>
                        <a:rPr lang="ja-JP" altLang="en-US" sz="1400" b="0" i="0" u="none" strike="noStrike" dirty="0">
                          <a:effectLst/>
                          <a:latin typeface="BIZ UDPゴシック" panose="020B0400000000000000" pitchFamily="50" charset="-128"/>
                          <a:ea typeface="BIZ UDPゴシック" panose="020B0400000000000000" pitchFamily="50" charset="-128"/>
                        </a:rPr>
                        <a:t>～</a:t>
                      </a:r>
                      <a:r>
                        <a:rPr lang="en-US" altLang="ja-JP" sz="1400" b="0" i="0" u="none" strike="noStrike" dirty="0">
                          <a:effectLst/>
                          <a:latin typeface="BIZ UDPゴシック" panose="020B0400000000000000" pitchFamily="50" charset="-128"/>
                          <a:ea typeface="BIZ UDPゴシック" panose="020B0400000000000000" pitchFamily="50" charset="-128"/>
                        </a:rPr>
                        <a:t>39</a:t>
                      </a:r>
                      <a:r>
                        <a:rPr lang="ja-JP" altLang="en-US" sz="1400" b="0" i="0" u="none" strike="noStrike" dirty="0">
                          <a:effectLst/>
                          <a:latin typeface="BIZ UDPゴシック" panose="020B0400000000000000" pitchFamily="50" charset="-128"/>
                          <a:ea typeface="BIZ UDPゴシック" panose="020B0400000000000000" pitchFamily="50" charset="-128"/>
                        </a:rPr>
                        <a:t>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a:effectLst/>
                          <a:latin typeface="BIZ UDPゴシック" panose="020B0400000000000000" pitchFamily="50" charset="-128"/>
                          <a:ea typeface="BIZ UDPゴシック" panose="020B0400000000000000" pitchFamily="50" charset="-128"/>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a:effectLst/>
                          <a:latin typeface="BIZ UDPゴシック" panose="020B0400000000000000" pitchFamily="50" charset="-128"/>
                          <a:ea typeface="BIZ UDPゴシック" panose="020B0400000000000000" pitchFamily="50" charset="-128"/>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60119"/>
                  </a:ext>
                </a:extLst>
              </a:tr>
              <a:tr h="402142">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40</a:t>
                      </a:r>
                      <a:r>
                        <a:rPr lang="ja-JP" altLang="en-US" sz="1400" b="0" i="0" u="none" strike="noStrike" dirty="0">
                          <a:effectLst/>
                          <a:latin typeface="BIZ UDPゴシック" panose="020B0400000000000000" pitchFamily="50" charset="-128"/>
                          <a:ea typeface="BIZ UDPゴシック" panose="020B0400000000000000" pitchFamily="50" charset="-128"/>
                        </a:rPr>
                        <a:t>～</a:t>
                      </a:r>
                      <a:r>
                        <a:rPr lang="en-US" altLang="ja-JP" sz="1400" b="0" i="0" u="none" strike="noStrike" dirty="0">
                          <a:effectLst/>
                          <a:latin typeface="BIZ UDPゴシック" panose="020B0400000000000000" pitchFamily="50" charset="-128"/>
                          <a:ea typeface="BIZ UDPゴシック" panose="020B0400000000000000" pitchFamily="50" charset="-128"/>
                        </a:rPr>
                        <a:t>49</a:t>
                      </a:r>
                      <a:r>
                        <a:rPr lang="ja-JP" altLang="en-US" sz="1400" b="0" i="0" u="none" strike="noStrike" dirty="0">
                          <a:effectLst/>
                          <a:latin typeface="BIZ UDPゴシック" panose="020B0400000000000000" pitchFamily="50" charset="-128"/>
                          <a:ea typeface="BIZ UDPゴシック" panose="020B0400000000000000" pitchFamily="50" charset="-128"/>
                        </a:rPr>
                        <a:t>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effectLst/>
                          <a:latin typeface="BIZ UDPゴシック" panose="020B0400000000000000" pitchFamily="50" charset="-128"/>
                          <a:ea typeface="BIZ UDPゴシック" panose="020B0400000000000000" pitchFamily="50" charset="-128"/>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a:effectLst/>
                          <a:latin typeface="BIZ UDPゴシック" panose="020B0400000000000000" pitchFamily="50" charset="-128"/>
                          <a:ea typeface="BIZ UDPゴシック" panose="020B0400000000000000" pitchFamily="50" charset="-128"/>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4737254"/>
                  </a:ext>
                </a:extLst>
              </a:tr>
              <a:tr h="402142">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50</a:t>
                      </a:r>
                      <a:r>
                        <a:rPr lang="ja-JP" altLang="en-US" sz="1400" b="0" i="0" u="none" strike="noStrike">
                          <a:effectLst/>
                          <a:latin typeface="BIZ UDPゴシック" panose="020B0400000000000000" pitchFamily="50" charset="-128"/>
                          <a:ea typeface="BIZ UDPゴシック" panose="020B0400000000000000" pitchFamily="50" charset="-128"/>
                        </a:rPr>
                        <a:t>～</a:t>
                      </a:r>
                      <a:r>
                        <a:rPr lang="en-US" altLang="ja-JP" sz="1400" b="0" i="0" u="none" strike="noStrike">
                          <a:effectLst/>
                          <a:latin typeface="BIZ UDPゴシック" panose="020B0400000000000000" pitchFamily="50" charset="-128"/>
                          <a:ea typeface="BIZ UDPゴシック" panose="020B0400000000000000" pitchFamily="50" charset="-128"/>
                        </a:rPr>
                        <a:t>59</a:t>
                      </a:r>
                      <a:r>
                        <a:rPr lang="ja-JP" altLang="en-US" sz="1400" b="0" i="0" u="none" strike="noStrike">
                          <a:effectLst/>
                          <a:latin typeface="BIZ UDPゴシック" panose="020B0400000000000000" pitchFamily="50" charset="-128"/>
                          <a:ea typeface="BIZ UDPゴシック" panose="020B0400000000000000" pitchFamily="50" charset="-128"/>
                        </a:rPr>
                        <a:t>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effectLst/>
                          <a:latin typeface="BIZ UDPゴシック" panose="020B0400000000000000" pitchFamily="50" charset="-128"/>
                          <a:ea typeface="BIZ UDPゴシック" panose="020B0400000000000000" pitchFamily="50" charset="-128"/>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a:effectLst/>
                          <a:latin typeface="BIZ UDPゴシック" panose="020B0400000000000000" pitchFamily="50" charset="-128"/>
                          <a:ea typeface="BIZ UDPゴシック" panose="020B0400000000000000" pitchFamily="50" charset="-128"/>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87644"/>
                  </a:ext>
                </a:extLst>
              </a:tr>
              <a:tr h="402142">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60</a:t>
                      </a:r>
                      <a:r>
                        <a:rPr lang="ja-JP" altLang="en-US" sz="1400" b="0" i="0" u="none" strike="noStrike">
                          <a:effectLst/>
                          <a:latin typeface="BIZ UDPゴシック" panose="020B0400000000000000" pitchFamily="50" charset="-128"/>
                          <a:ea typeface="BIZ UDPゴシック" panose="020B0400000000000000" pitchFamily="50" charset="-128"/>
                        </a:rPr>
                        <a:t>～</a:t>
                      </a:r>
                      <a:r>
                        <a:rPr lang="en-US" altLang="ja-JP" sz="1400" b="0" i="0" u="none" strike="noStrike">
                          <a:effectLst/>
                          <a:latin typeface="BIZ UDPゴシック" panose="020B0400000000000000" pitchFamily="50" charset="-128"/>
                          <a:ea typeface="BIZ UDPゴシック" panose="020B0400000000000000" pitchFamily="50" charset="-128"/>
                        </a:rPr>
                        <a:t>69</a:t>
                      </a:r>
                      <a:r>
                        <a:rPr lang="ja-JP" altLang="en-US" sz="1400" b="0" i="0" u="none" strike="noStrike">
                          <a:effectLst/>
                          <a:latin typeface="BIZ UDPゴシック" panose="020B0400000000000000" pitchFamily="50" charset="-128"/>
                          <a:ea typeface="BIZ UDPゴシック" panose="020B0400000000000000" pitchFamily="50" charset="-128"/>
                        </a:rPr>
                        <a:t>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effectLst/>
                          <a:latin typeface="BIZ UDPゴシック" panose="020B0400000000000000" pitchFamily="50" charset="-128"/>
                          <a:ea typeface="BIZ UDPゴシック" panose="020B0400000000000000" pitchFamily="50" charset="-128"/>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a:effectLst/>
                          <a:latin typeface="BIZ UDPゴシック" panose="020B0400000000000000" pitchFamily="50" charset="-128"/>
                          <a:ea typeface="BIZ UDPゴシック" panose="020B0400000000000000" pitchFamily="50" charset="-128"/>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7563423"/>
                  </a:ext>
                </a:extLst>
              </a:tr>
              <a:tr h="424735">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70</a:t>
                      </a:r>
                      <a:r>
                        <a:rPr lang="ja-JP" altLang="en-US" sz="1400" b="0" i="0" u="none" strike="noStrike">
                          <a:effectLst/>
                          <a:latin typeface="BIZ UDPゴシック" panose="020B0400000000000000" pitchFamily="50" charset="-128"/>
                          <a:ea typeface="BIZ UDPゴシック" panose="020B0400000000000000" pitchFamily="50" charset="-128"/>
                        </a:rPr>
                        <a:t>～</a:t>
                      </a:r>
                      <a:r>
                        <a:rPr lang="en-US" altLang="ja-JP" sz="1400" b="0" i="0" u="none" strike="noStrike">
                          <a:effectLst/>
                          <a:latin typeface="BIZ UDPゴシック" panose="020B0400000000000000" pitchFamily="50" charset="-128"/>
                          <a:ea typeface="BIZ UDPゴシック" panose="020B0400000000000000" pitchFamily="50" charset="-128"/>
                        </a:rPr>
                        <a:t>79</a:t>
                      </a:r>
                      <a:r>
                        <a:rPr lang="ja-JP" altLang="en-US" sz="1400" b="0" i="0" u="none" strike="noStrike">
                          <a:effectLst/>
                          <a:latin typeface="BIZ UDPゴシック" panose="020B0400000000000000" pitchFamily="50" charset="-128"/>
                          <a:ea typeface="BIZ UDPゴシック" panose="020B0400000000000000" pitchFamily="50" charset="-128"/>
                        </a:rPr>
                        <a:t>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effectLst/>
                          <a:latin typeface="BIZ UDPゴシック" panose="020B0400000000000000" pitchFamily="50" charset="-128"/>
                          <a:ea typeface="BIZ UDPゴシック" panose="020B0400000000000000" pitchFamily="50" charset="-128"/>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effectLst/>
                          <a:latin typeface="BIZ UDPゴシック" panose="020B0400000000000000" pitchFamily="50" charset="-128"/>
                          <a:ea typeface="BIZ UDPゴシック" panose="020B0400000000000000" pitchFamily="50" charset="-128"/>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9283261"/>
                  </a:ext>
                </a:extLst>
              </a:tr>
              <a:tr h="402142">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80</a:t>
                      </a:r>
                      <a:r>
                        <a:rPr lang="ja-JP" altLang="en-US" sz="1400" b="0" i="0" u="none" strike="noStrike" dirty="0">
                          <a:effectLst/>
                          <a:latin typeface="BIZ UDPゴシック" panose="020B0400000000000000" pitchFamily="50" charset="-128"/>
                          <a:ea typeface="BIZ UDPゴシック" panose="020B0400000000000000" pitchFamily="50" charset="-128"/>
                        </a:rPr>
                        <a:t>歳以上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effectLst/>
                          <a:latin typeface="BIZ UDPゴシック" panose="020B0400000000000000" pitchFamily="50" charset="-128"/>
                          <a:ea typeface="BIZ UDPゴシック" panose="020B0400000000000000" pitchFamily="50" charset="-128"/>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effectLst/>
                          <a:latin typeface="BIZ UDPゴシック" panose="020B0400000000000000" pitchFamily="50" charset="-128"/>
                          <a:ea typeface="BIZ UDPゴシック" panose="020B0400000000000000" pitchFamily="50" charset="-128"/>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4575049"/>
                  </a:ext>
                </a:extLst>
              </a:tr>
              <a:tr h="402142">
                <a:tc>
                  <a:txBody>
                    <a:bodyPr/>
                    <a:lstStyle/>
                    <a:p>
                      <a:pPr algn="ctr" fontAlgn="b"/>
                      <a:r>
                        <a:rPr lang="ja-JP" altLang="en-US" sz="1400" b="0" i="0" u="none" strike="noStrike" dirty="0">
                          <a:effectLst/>
                          <a:latin typeface="BIZ UDPゴシック" panose="020B0400000000000000" pitchFamily="50" charset="-128"/>
                          <a:ea typeface="BIZ UDPゴシック" panose="020B0400000000000000" pitchFamily="50" charset="-128"/>
                        </a:rPr>
                        <a:t>回答しない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effectLst/>
                          <a:latin typeface="BIZ UDPゴシック" panose="020B0400000000000000" pitchFamily="50" charset="-128"/>
                          <a:ea typeface="BIZ UDPゴシック" panose="020B0400000000000000"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a:effectLst/>
                          <a:latin typeface="BIZ UDPゴシック" panose="020B0400000000000000" pitchFamily="50" charset="-128"/>
                          <a:ea typeface="BIZ UDPゴシック" panose="020B0400000000000000"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0120592"/>
                  </a:ext>
                </a:extLst>
              </a:tr>
            </a:tbl>
          </a:graphicData>
        </a:graphic>
      </p:graphicFrame>
      <p:sp>
        <p:nvSpPr>
          <p:cNvPr id="3" name="テキスト ボックス 2"/>
          <p:cNvSpPr txBox="1"/>
          <p:nvPr/>
        </p:nvSpPr>
        <p:spPr>
          <a:xfrm>
            <a:off x="8812279" y="2222818"/>
            <a:ext cx="968200" cy="307777"/>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N</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116</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7" name="フッター プレースホルダー 6">
            <a:extLst>
              <a:ext uri="{FF2B5EF4-FFF2-40B4-BE49-F238E27FC236}">
                <a16:creationId xmlns:a16="http://schemas.microsoft.com/office/drawing/2014/main" id="{BB975831-7AEF-AE1F-7865-25AA2F987A4D}"/>
              </a:ext>
            </a:extLst>
          </p:cNvPr>
          <p:cNvSpPr>
            <a:spLocks noGrp="1"/>
          </p:cNvSpPr>
          <p:nvPr>
            <p:ph type="ftr" sz="quarter" idx="11"/>
          </p:nvPr>
        </p:nvSpPr>
        <p:spPr/>
        <p:txBody>
          <a:bodyPr/>
          <a:lstStyle/>
          <a:p>
            <a:r>
              <a:rPr kumimoji="1" lang="en-US" altLang="ja-JP" dirty="0">
                <a:solidFill>
                  <a:schemeClr val="tx1"/>
                </a:solidFill>
                <a:latin typeface="BIZ UDPゴシック" panose="020B0400000000000000" pitchFamily="50" charset="-128"/>
                <a:ea typeface="BIZ UDPゴシック" panose="020B0400000000000000" pitchFamily="50" charset="-128"/>
              </a:rPr>
              <a:t>2</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11" name="コンテンツ プレースホルダー 10">
            <a:extLst>
              <a:ext uri="{FF2B5EF4-FFF2-40B4-BE49-F238E27FC236}">
                <a16:creationId xmlns:a16="http://schemas.microsoft.com/office/drawing/2014/main" id="{37843AC7-AE0D-4871-B278-13B65F2C8F39}"/>
              </a:ext>
            </a:extLst>
          </p:cNvPr>
          <p:cNvGraphicFramePr>
            <a:graphicFrameLocks noGrp="1"/>
          </p:cNvGraphicFramePr>
          <p:nvPr>
            <p:ph idx="1"/>
            <p:extLst>
              <p:ext uri="{D42A27DB-BD31-4B8C-83A1-F6EECF244321}">
                <p14:modId xmlns:p14="http://schemas.microsoft.com/office/powerpoint/2010/main" val="2220032739"/>
              </p:ext>
            </p:extLst>
          </p:nvPr>
        </p:nvGraphicFramePr>
        <p:xfrm>
          <a:off x="-1532277" y="2299237"/>
          <a:ext cx="9223375" cy="4797425"/>
        </p:xfrm>
        <a:graphic>
          <a:graphicData uri="http://schemas.openxmlformats.org/drawingml/2006/chart">
            <c:chart xmlns:c="http://schemas.openxmlformats.org/drawingml/2006/chart" xmlns:r="http://schemas.openxmlformats.org/officeDocument/2006/relationships" r:id="rId2"/>
          </a:graphicData>
        </a:graphic>
      </p:graphicFrame>
      <p:sp>
        <p:nvSpPr>
          <p:cNvPr id="4" name="タイトル 1">
            <a:extLst>
              <a:ext uri="{FF2B5EF4-FFF2-40B4-BE49-F238E27FC236}">
                <a16:creationId xmlns:a16="http://schemas.microsoft.com/office/drawing/2014/main" id="{82154086-6288-8ECA-579D-4A0B0A55CB99}"/>
              </a:ext>
            </a:extLst>
          </p:cNvPr>
          <p:cNvSpPr txBox="1">
            <a:spLocks/>
          </p:cNvSpPr>
          <p:nvPr/>
        </p:nvSpPr>
        <p:spPr>
          <a:xfrm>
            <a:off x="975803" y="1354020"/>
            <a:ext cx="9223058" cy="713538"/>
          </a:xfrm>
          <a:prstGeom prst="rect">
            <a:avLst/>
          </a:prstGeom>
        </p:spPr>
        <p:txBody>
          <a:bodyPr vert="horz" lIns="91440" tIns="45720" rIns="91440" bIns="45720" rtlCol="0" anchor="ctr">
            <a:normAutofit/>
          </a:bodyPr>
          <a:lstStyle>
            <a:lvl1pPr algn="l" defTabSz="802020" rtl="0" eaLnBrk="1" latinLnBrk="0" hangingPunct="1">
              <a:lnSpc>
                <a:spcPct val="90000"/>
              </a:lnSpc>
              <a:spcBef>
                <a:spcPct val="0"/>
              </a:spcBef>
              <a:buNone/>
              <a:defRPr kumimoji="1" sz="3859" kern="1200">
                <a:solidFill>
                  <a:schemeClr val="tx1"/>
                </a:solidFill>
                <a:latin typeface="+mj-lt"/>
                <a:ea typeface="+mj-ea"/>
                <a:cs typeface="+mj-cs"/>
              </a:defRPr>
            </a:lvl1pPr>
          </a:lstStyle>
          <a:p>
            <a:r>
              <a:rPr lang="en-US" altLang="ja-JP" sz="2000" b="1" dirty="0">
                <a:latin typeface="BIZ UDPゴシック" panose="020B0400000000000000" pitchFamily="50" charset="-128"/>
                <a:ea typeface="BIZ UDPゴシック" panose="020B0400000000000000" pitchFamily="50" charset="-128"/>
              </a:rPr>
              <a:t>Q</a:t>
            </a:r>
            <a:r>
              <a:rPr lang="ja-JP" altLang="en-US" sz="2000" b="1" dirty="0">
                <a:latin typeface="BIZ UDPゴシック" panose="020B0400000000000000" pitchFamily="50" charset="-128"/>
                <a:ea typeface="BIZ UDPゴシック" panose="020B0400000000000000" pitchFamily="50" charset="-128"/>
              </a:rPr>
              <a:t>　あなたの年齢を教えてください。（当てはまるもの１つを選択）</a:t>
            </a:r>
          </a:p>
        </p:txBody>
      </p:sp>
    </p:spTree>
    <p:extLst>
      <p:ext uri="{BB962C8B-B14F-4D97-AF65-F5344CB8AC3E}">
        <p14:creationId xmlns:p14="http://schemas.microsoft.com/office/powerpoint/2010/main" val="317069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32DB493F-0BBC-4FAE-AB58-022EA635B33A}"/>
              </a:ext>
            </a:extLst>
          </p:cNvPr>
          <p:cNvGraphicFramePr>
            <a:graphicFrameLocks/>
          </p:cNvGraphicFramePr>
          <p:nvPr>
            <p:extLst>
              <p:ext uri="{D42A27DB-BD31-4B8C-83A1-F6EECF244321}">
                <p14:modId xmlns:p14="http://schemas.microsoft.com/office/powerpoint/2010/main" val="3057144471"/>
              </p:ext>
            </p:extLst>
          </p:nvPr>
        </p:nvGraphicFramePr>
        <p:xfrm>
          <a:off x="0" y="2067558"/>
          <a:ext cx="6433667" cy="459504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a:xfrm>
            <a:off x="735171" y="326985"/>
            <a:ext cx="9223058" cy="713538"/>
          </a:xfrm>
        </p:spPr>
        <p:txBody>
          <a:bodyPr>
            <a:normAutofit/>
          </a:bodyPr>
          <a:lstStyle/>
          <a:p>
            <a:r>
              <a:rPr lang="ja-JP" altLang="en-US" sz="3200" b="1" dirty="0">
                <a:latin typeface="BIZ UDPゴシック" panose="020B0400000000000000" pitchFamily="50" charset="-128"/>
                <a:ea typeface="BIZ UDPゴシック" panose="020B0400000000000000" pitchFamily="50" charset="-128"/>
              </a:rPr>
              <a:t>２</a:t>
            </a:r>
            <a:r>
              <a:rPr kumimoji="1" lang="ja-JP" altLang="en-US" sz="3200" b="1" dirty="0">
                <a:latin typeface="BIZ UDPゴシック" panose="020B0400000000000000" pitchFamily="50" charset="-128"/>
                <a:ea typeface="BIZ UDPゴシック" panose="020B0400000000000000" pitchFamily="50" charset="-128"/>
              </a:rPr>
              <a:t>．回答者の</a:t>
            </a:r>
            <a:r>
              <a:rPr lang="ja-JP" altLang="en-US" sz="3200" b="1" dirty="0">
                <a:latin typeface="BIZ UDPゴシック" panose="020B0400000000000000" pitchFamily="50" charset="-128"/>
                <a:ea typeface="BIZ UDPゴシック" panose="020B0400000000000000" pitchFamily="50" charset="-128"/>
              </a:rPr>
              <a:t>性別</a:t>
            </a:r>
            <a:endParaRPr kumimoji="1" lang="ja-JP" altLang="en-US" sz="3200" b="1" dirty="0">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8586075" y="3011219"/>
            <a:ext cx="933290" cy="307777"/>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N</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116</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A2240E9-E008-AC02-E982-61CDE7BEAC28}"/>
              </a:ext>
            </a:extLst>
          </p:cNvPr>
          <p:cNvSpPr txBox="1"/>
          <p:nvPr/>
        </p:nvSpPr>
        <p:spPr bwMode="white">
          <a:xfrm>
            <a:off x="2184935" y="1731772"/>
            <a:ext cx="798897" cy="375385"/>
          </a:xfrm>
          <a:prstGeom prst="rect">
            <a:avLst/>
          </a:prstGeom>
          <a:solidFill>
            <a:schemeClr val="bg1"/>
          </a:solidFill>
        </p:spPr>
        <p:txBody>
          <a:bodyPr wrap="square" rtlCol="0">
            <a:spAutoFit/>
          </a:bodyPr>
          <a:lstStyle/>
          <a:p>
            <a:endParaRPr kumimoji="1" lang="ja-JP" altLang="en-US" dirty="0"/>
          </a:p>
        </p:txBody>
      </p:sp>
      <p:sp>
        <p:nvSpPr>
          <p:cNvPr id="7" name="フッター プレースホルダー 6">
            <a:extLst>
              <a:ext uri="{FF2B5EF4-FFF2-40B4-BE49-F238E27FC236}">
                <a16:creationId xmlns:a16="http://schemas.microsoft.com/office/drawing/2014/main" id="{BB975831-7AEF-AE1F-7865-25AA2F987A4D}"/>
              </a:ext>
            </a:extLst>
          </p:cNvPr>
          <p:cNvSpPr>
            <a:spLocks noGrp="1"/>
          </p:cNvSpPr>
          <p:nvPr>
            <p:ph type="ftr" sz="quarter" idx="11"/>
          </p:nvPr>
        </p:nvSpPr>
        <p:spPr/>
        <p:txBody>
          <a:bodyPr/>
          <a:lstStyle/>
          <a:p>
            <a:r>
              <a:rPr lang="en-US" altLang="ja-JP" dirty="0">
                <a:solidFill>
                  <a:schemeClr val="tx1"/>
                </a:solidFill>
                <a:latin typeface="BIZ UDPゴシック" panose="020B0400000000000000" pitchFamily="50" charset="-128"/>
                <a:ea typeface="BIZ UDPゴシック" panose="020B0400000000000000" pitchFamily="50" charset="-128"/>
              </a:rPr>
              <a:t>3</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11" name="表 10">
            <a:extLst>
              <a:ext uri="{FF2B5EF4-FFF2-40B4-BE49-F238E27FC236}">
                <a16:creationId xmlns:a16="http://schemas.microsoft.com/office/drawing/2014/main" id="{4BE62B99-E017-D460-7C7B-6429DED8B3AE}"/>
              </a:ext>
            </a:extLst>
          </p:cNvPr>
          <p:cNvGraphicFramePr>
            <a:graphicFrameLocks noGrp="1"/>
          </p:cNvGraphicFramePr>
          <p:nvPr>
            <p:extLst>
              <p:ext uri="{D42A27DB-BD31-4B8C-83A1-F6EECF244321}">
                <p14:modId xmlns:p14="http://schemas.microsoft.com/office/powerpoint/2010/main" val="546523890"/>
              </p:ext>
            </p:extLst>
          </p:nvPr>
        </p:nvGraphicFramePr>
        <p:xfrm>
          <a:off x="6057362" y="3318996"/>
          <a:ext cx="3336874" cy="2018611"/>
        </p:xfrm>
        <a:graphic>
          <a:graphicData uri="http://schemas.openxmlformats.org/drawingml/2006/table">
            <a:tbl>
              <a:tblPr firstRow="1" bandRow="1">
                <a:tableStyleId>{5C22544A-7EE6-4342-B048-85BDC9FD1C3A}</a:tableStyleId>
              </a:tblPr>
              <a:tblGrid>
                <a:gridCol w="1536667">
                  <a:extLst>
                    <a:ext uri="{9D8B030D-6E8A-4147-A177-3AD203B41FA5}">
                      <a16:colId xmlns:a16="http://schemas.microsoft.com/office/drawing/2014/main" val="1818535400"/>
                    </a:ext>
                  </a:extLst>
                </a:gridCol>
                <a:gridCol w="983467">
                  <a:extLst>
                    <a:ext uri="{9D8B030D-6E8A-4147-A177-3AD203B41FA5}">
                      <a16:colId xmlns:a16="http://schemas.microsoft.com/office/drawing/2014/main" val="3443897945"/>
                    </a:ext>
                  </a:extLst>
                </a:gridCol>
                <a:gridCol w="816740">
                  <a:extLst>
                    <a:ext uri="{9D8B030D-6E8A-4147-A177-3AD203B41FA5}">
                      <a16:colId xmlns:a16="http://schemas.microsoft.com/office/drawing/2014/main" val="1438711311"/>
                    </a:ext>
                  </a:extLst>
                </a:gridCol>
              </a:tblGrid>
              <a:tr h="410043">
                <a:tc>
                  <a:txBody>
                    <a:bodyPr/>
                    <a:lstStyle/>
                    <a:p>
                      <a:pPr algn="ctr"/>
                      <a:r>
                        <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rPr>
                        <a:t>年齢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rPr>
                        <a:t>回答数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rPr>
                        <a:t>割合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677584569"/>
                  </a:ext>
                </a:extLst>
              </a:tr>
              <a:tr h="402142">
                <a:tc>
                  <a:txBody>
                    <a:bodyPr/>
                    <a:lstStyle/>
                    <a:p>
                      <a:pPr algn="ctr" fontAlgn="b"/>
                      <a:r>
                        <a:rPr lang="ja-JP" altLang="en-US" sz="1400" b="0" i="0" u="none" strike="noStrike" dirty="0">
                          <a:effectLst/>
                          <a:latin typeface="BIZ UDPゴシック" panose="020B0400000000000000" pitchFamily="50" charset="-128"/>
                          <a:ea typeface="BIZ UDPゴシック" panose="020B0400000000000000" pitchFamily="50" charset="-128"/>
                        </a:rPr>
                        <a:t>男</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3600123"/>
                  </a:ext>
                </a:extLst>
              </a:tr>
              <a:tr h="402142">
                <a:tc>
                  <a:txBody>
                    <a:bodyPr/>
                    <a:lstStyle/>
                    <a:p>
                      <a:pPr algn="ctr" fontAlgn="b"/>
                      <a:r>
                        <a:rPr lang="ja-JP" altLang="en-US" sz="1400" b="0" i="0" u="none" strike="noStrike" dirty="0">
                          <a:effectLst/>
                          <a:latin typeface="BIZ UDPゴシック" panose="020B0400000000000000" pitchFamily="50" charset="-128"/>
                          <a:ea typeface="BIZ UDPゴシック" panose="020B0400000000000000" pitchFamily="50" charset="-128"/>
                        </a:rPr>
                        <a:t>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7675114"/>
                  </a:ext>
                </a:extLst>
              </a:tr>
              <a:tr h="402142">
                <a:tc>
                  <a:txBody>
                    <a:bodyPr/>
                    <a:lstStyle/>
                    <a:p>
                      <a:pPr algn="ctr" fontAlgn="b"/>
                      <a:r>
                        <a:rPr lang="ja-JP" altLang="en-US" sz="1400" b="0" i="0" u="none" strike="noStrike" dirty="0">
                          <a:effectLst/>
                          <a:latin typeface="BIZ UDPゴシック" panose="020B0400000000000000" pitchFamily="50" charset="-128"/>
                          <a:ea typeface="BIZ UDPゴシック" panose="020B0400000000000000" pitchFamily="50" charset="-128"/>
                        </a:rPr>
                        <a:t>回答しない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60119"/>
                  </a:ext>
                </a:extLst>
              </a:tr>
              <a:tr h="402142">
                <a:tc>
                  <a:txBody>
                    <a:bodyPr/>
                    <a:lstStyle/>
                    <a:p>
                      <a:pPr algn="ctr" fontAlgn="b"/>
                      <a:r>
                        <a:rPr lang="ja-JP" altLang="en-US" sz="1400" b="0" i="0" u="none" strike="noStrike">
                          <a:effectLst/>
                          <a:latin typeface="BIZ UDPゴシック" panose="020B0400000000000000" pitchFamily="50" charset="-128"/>
                          <a:ea typeface="BIZ UDPゴシック" panose="020B0400000000000000" pitchFamily="50" charset="-128"/>
                        </a:rPr>
                        <a:t>無回答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4737254"/>
                  </a:ext>
                </a:extLst>
              </a:tr>
            </a:tbl>
          </a:graphicData>
        </a:graphic>
      </p:graphicFrame>
      <p:sp>
        <p:nvSpPr>
          <p:cNvPr id="12" name="タイトル 1">
            <a:extLst>
              <a:ext uri="{FF2B5EF4-FFF2-40B4-BE49-F238E27FC236}">
                <a16:creationId xmlns:a16="http://schemas.microsoft.com/office/drawing/2014/main" id="{0E761501-614F-5298-21B9-2A4F219F43EB}"/>
              </a:ext>
            </a:extLst>
          </p:cNvPr>
          <p:cNvSpPr txBox="1">
            <a:spLocks/>
          </p:cNvSpPr>
          <p:nvPr/>
        </p:nvSpPr>
        <p:spPr>
          <a:xfrm>
            <a:off x="975803" y="1354020"/>
            <a:ext cx="9223058" cy="713538"/>
          </a:xfrm>
          <a:prstGeom prst="rect">
            <a:avLst/>
          </a:prstGeom>
        </p:spPr>
        <p:txBody>
          <a:bodyPr vert="horz" lIns="91440" tIns="45720" rIns="91440" bIns="45720" rtlCol="0" anchor="ctr">
            <a:normAutofit/>
          </a:bodyPr>
          <a:lstStyle>
            <a:lvl1pPr algn="l" defTabSz="802020" rtl="0" eaLnBrk="1" latinLnBrk="0" hangingPunct="1">
              <a:lnSpc>
                <a:spcPct val="90000"/>
              </a:lnSpc>
              <a:spcBef>
                <a:spcPct val="0"/>
              </a:spcBef>
              <a:buNone/>
              <a:defRPr kumimoji="1" sz="3859" kern="1200">
                <a:solidFill>
                  <a:schemeClr val="tx1"/>
                </a:solidFill>
                <a:latin typeface="+mj-lt"/>
                <a:ea typeface="+mj-ea"/>
                <a:cs typeface="+mj-cs"/>
              </a:defRPr>
            </a:lvl1pPr>
          </a:lstStyle>
          <a:p>
            <a:r>
              <a:rPr lang="en-US" altLang="ja-JP" sz="2000" b="1" dirty="0">
                <a:latin typeface="BIZ UDPゴシック" panose="020B0400000000000000" pitchFamily="50" charset="-128"/>
                <a:ea typeface="BIZ UDPゴシック" panose="020B0400000000000000" pitchFamily="50" charset="-128"/>
              </a:rPr>
              <a:t>Q</a:t>
            </a:r>
            <a:r>
              <a:rPr lang="ja-JP" altLang="en-US" sz="2000" b="1" dirty="0">
                <a:latin typeface="BIZ UDPゴシック" panose="020B0400000000000000" pitchFamily="50" charset="-128"/>
                <a:ea typeface="BIZ UDPゴシック" panose="020B0400000000000000" pitchFamily="50" charset="-128"/>
              </a:rPr>
              <a:t>　あなたの性別を教えてください。（当てはまるもの１つを選択）</a:t>
            </a:r>
          </a:p>
        </p:txBody>
      </p:sp>
    </p:spTree>
    <p:extLst>
      <p:ext uri="{BB962C8B-B14F-4D97-AF65-F5344CB8AC3E}">
        <p14:creationId xmlns:p14="http://schemas.microsoft.com/office/powerpoint/2010/main" val="50547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5171" y="326985"/>
            <a:ext cx="9223058" cy="713538"/>
          </a:xfrm>
        </p:spPr>
        <p:txBody>
          <a:bodyPr>
            <a:normAutofit/>
          </a:bodyPr>
          <a:lstStyle/>
          <a:p>
            <a:r>
              <a:rPr lang="ja-JP" altLang="en-US" sz="3200" b="1" dirty="0">
                <a:latin typeface="BIZ UDPゴシック" panose="020B0400000000000000" pitchFamily="50" charset="-128"/>
                <a:ea typeface="BIZ UDPゴシック" panose="020B0400000000000000" pitchFamily="50" charset="-128"/>
              </a:rPr>
              <a:t>３</a:t>
            </a:r>
            <a:r>
              <a:rPr kumimoji="1" lang="ja-JP" altLang="en-US" sz="3200" b="1" dirty="0">
                <a:latin typeface="BIZ UDPゴシック" panose="020B0400000000000000" pitchFamily="50" charset="-128"/>
                <a:ea typeface="BIZ UDPゴシック" panose="020B0400000000000000" pitchFamily="50" charset="-128"/>
              </a:rPr>
              <a:t>．回答者の在住区</a:t>
            </a:r>
          </a:p>
        </p:txBody>
      </p:sp>
      <p:sp>
        <p:nvSpPr>
          <p:cNvPr id="3" name="テキスト ボックス 2"/>
          <p:cNvSpPr txBox="1"/>
          <p:nvPr/>
        </p:nvSpPr>
        <p:spPr>
          <a:xfrm>
            <a:off x="8645701" y="2316617"/>
            <a:ext cx="924007" cy="307777"/>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N</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116</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A2240E9-E008-AC02-E982-61CDE7BEAC28}"/>
              </a:ext>
            </a:extLst>
          </p:cNvPr>
          <p:cNvSpPr txBox="1"/>
          <p:nvPr/>
        </p:nvSpPr>
        <p:spPr bwMode="white">
          <a:xfrm>
            <a:off x="2184935" y="1731772"/>
            <a:ext cx="798897" cy="375385"/>
          </a:xfrm>
          <a:prstGeom prst="rect">
            <a:avLst/>
          </a:prstGeom>
          <a:solidFill>
            <a:schemeClr val="bg1"/>
          </a:solidFill>
        </p:spPr>
        <p:txBody>
          <a:bodyPr wrap="square" rtlCol="0">
            <a:spAutoFit/>
          </a:bodyPr>
          <a:lstStyle/>
          <a:p>
            <a:endParaRPr kumimoji="1" lang="ja-JP" altLang="en-US" dirty="0"/>
          </a:p>
        </p:txBody>
      </p:sp>
      <p:sp>
        <p:nvSpPr>
          <p:cNvPr id="7" name="フッター プレースホルダー 6">
            <a:extLst>
              <a:ext uri="{FF2B5EF4-FFF2-40B4-BE49-F238E27FC236}">
                <a16:creationId xmlns:a16="http://schemas.microsoft.com/office/drawing/2014/main" id="{BB975831-7AEF-AE1F-7865-25AA2F987A4D}"/>
              </a:ext>
            </a:extLst>
          </p:cNvPr>
          <p:cNvSpPr>
            <a:spLocks noGrp="1"/>
          </p:cNvSpPr>
          <p:nvPr>
            <p:ph type="ftr" sz="quarter" idx="11"/>
          </p:nvPr>
        </p:nvSpPr>
        <p:spPr/>
        <p:txBody>
          <a:bodyPr/>
          <a:lstStyle/>
          <a:p>
            <a:r>
              <a:rPr lang="ja-JP" altLang="en-US" dirty="0">
                <a:solidFill>
                  <a:schemeClr val="tx1"/>
                </a:solidFill>
                <a:latin typeface="BIZ UDPゴシック" panose="020B0400000000000000" pitchFamily="50" charset="-128"/>
                <a:ea typeface="BIZ UDPゴシック" panose="020B0400000000000000" pitchFamily="50" charset="-128"/>
              </a:rPr>
              <a:t>４</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8" name="グラフ 7">
            <a:extLst>
              <a:ext uri="{FF2B5EF4-FFF2-40B4-BE49-F238E27FC236}">
                <a16:creationId xmlns:a16="http://schemas.microsoft.com/office/drawing/2014/main" id="{5DBAC82A-1662-47C9-99D5-DC80B500DBFF}"/>
              </a:ext>
            </a:extLst>
          </p:cNvPr>
          <p:cNvGraphicFramePr>
            <a:graphicFrameLocks/>
          </p:cNvGraphicFramePr>
          <p:nvPr>
            <p:extLst>
              <p:ext uri="{D42A27DB-BD31-4B8C-83A1-F6EECF244321}">
                <p14:modId xmlns:p14="http://schemas.microsoft.com/office/powerpoint/2010/main" val="252168168"/>
              </p:ext>
            </p:extLst>
          </p:nvPr>
        </p:nvGraphicFramePr>
        <p:xfrm>
          <a:off x="-284050" y="2316617"/>
          <a:ext cx="6798667" cy="46612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表 10">
            <a:extLst>
              <a:ext uri="{FF2B5EF4-FFF2-40B4-BE49-F238E27FC236}">
                <a16:creationId xmlns:a16="http://schemas.microsoft.com/office/drawing/2014/main" id="{EFA11272-B27F-9D67-3D5B-55E6B8E82F1D}"/>
              </a:ext>
            </a:extLst>
          </p:cNvPr>
          <p:cNvGraphicFramePr>
            <a:graphicFrameLocks noGrp="1"/>
          </p:cNvGraphicFramePr>
          <p:nvPr>
            <p:extLst>
              <p:ext uri="{D42A27DB-BD31-4B8C-83A1-F6EECF244321}">
                <p14:modId xmlns:p14="http://schemas.microsoft.com/office/powerpoint/2010/main" val="1670717356"/>
              </p:ext>
            </p:extLst>
          </p:nvPr>
        </p:nvGraphicFramePr>
        <p:xfrm>
          <a:off x="6068500" y="2636437"/>
          <a:ext cx="3336874" cy="4032002"/>
        </p:xfrm>
        <a:graphic>
          <a:graphicData uri="http://schemas.openxmlformats.org/drawingml/2006/table">
            <a:tbl>
              <a:tblPr firstRow="1" bandRow="1">
                <a:tableStyleId>{5C22544A-7EE6-4342-B048-85BDC9FD1C3A}</a:tableStyleId>
              </a:tblPr>
              <a:tblGrid>
                <a:gridCol w="1536667">
                  <a:extLst>
                    <a:ext uri="{9D8B030D-6E8A-4147-A177-3AD203B41FA5}">
                      <a16:colId xmlns:a16="http://schemas.microsoft.com/office/drawing/2014/main" val="1818535400"/>
                    </a:ext>
                  </a:extLst>
                </a:gridCol>
                <a:gridCol w="983467">
                  <a:extLst>
                    <a:ext uri="{9D8B030D-6E8A-4147-A177-3AD203B41FA5}">
                      <a16:colId xmlns:a16="http://schemas.microsoft.com/office/drawing/2014/main" val="3443897945"/>
                    </a:ext>
                  </a:extLst>
                </a:gridCol>
                <a:gridCol w="816740">
                  <a:extLst>
                    <a:ext uri="{9D8B030D-6E8A-4147-A177-3AD203B41FA5}">
                      <a16:colId xmlns:a16="http://schemas.microsoft.com/office/drawing/2014/main" val="1438711311"/>
                    </a:ext>
                  </a:extLst>
                </a:gridCol>
              </a:tblGrid>
              <a:tr h="371190">
                <a:tc>
                  <a:txBody>
                    <a:bodyPr/>
                    <a:lstStyle/>
                    <a:p>
                      <a:pPr algn="ctr"/>
                      <a:r>
                        <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rPr>
                        <a:t>年齢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rPr>
                        <a:t>回答数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rPr>
                        <a:t>割合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677584569"/>
                  </a:ext>
                </a:extLst>
              </a:tr>
              <a:tr h="364036">
                <a:tc>
                  <a:txBody>
                    <a:bodyPr/>
                    <a:lstStyle/>
                    <a:p>
                      <a:pPr algn="ctr" fontAlgn="b"/>
                      <a:r>
                        <a:rPr lang="ja-JP" altLang="en-US" sz="1400" b="0" i="0" u="none" strike="noStrike" dirty="0">
                          <a:effectLst/>
                          <a:latin typeface="BIZ UDPゴシック" panose="020B0400000000000000" pitchFamily="50" charset="-128"/>
                          <a:ea typeface="BIZ UDPゴシック" panose="020B0400000000000000" pitchFamily="50" charset="-128"/>
                        </a:rPr>
                        <a:t>中区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3600123"/>
                  </a:ext>
                </a:extLst>
              </a:tr>
              <a:tr h="364036">
                <a:tc>
                  <a:txBody>
                    <a:bodyPr/>
                    <a:lstStyle/>
                    <a:p>
                      <a:pPr algn="ctr" fontAlgn="b"/>
                      <a:r>
                        <a:rPr lang="ja-JP" altLang="en-US" sz="1400" b="0" i="0" u="none" strike="noStrike" dirty="0">
                          <a:effectLst/>
                          <a:latin typeface="BIZ UDPゴシック" panose="020B0400000000000000" pitchFamily="50" charset="-128"/>
                          <a:ea typeface="BIZ UDPゴシック" panose="020B0400000000000000" pitchFamily="50" charset="-128"/>
                        </a:rPr>
                        <a:t>東区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7675114"/>
                  </a:ext>
                </a:extLst>
              </a:tr>
              <a:tr h="364036">
                <a:tc>
                  <a:txBody>
                    <a:bodyPr/>
                    <a:lstStyle/>
                    <a:p>
                      <a:pPr algn="ctr" fontAlgn="b"/>
                      <a:r>
                        <a:rPr lang="ja-JP" altLang="en-US" sz="1400" b="0" i="0" u="none" strike="noStrike">
                          <a:effectLst/>
                          <a:latin typeface="BIZ UDPゴシック" panose="020B0400000000000000" pitchFamily="50" charset="-128"/>
                          <a:ea typeface="BIZ UDPゴシック" panose="020B0400000000000000" pitchFamily="50" charset="-128"/>
                        </a:rPr>
                        <a:t>南区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60119"/>
                  </a:ext>
                </a:extLst>
              </a:tr>
              <a:tr h="364036">
                <a:tc>
                  <a:txBody>
                    <a:bodyPr/>
                    <a:lstStyle/>
                    <a:p>
                      <a:pPr algn="ctr" fontAlgn="b"/>
                      <a:r>
                        <a:rPr lang="ja-JP" altLang="en-US" sz="1400" b="0" i="0" u="none" strike="noStrike">
                          <a:effectLst/>
                          <a:latin typeface="BIZ UDPゴシック" panose="020B0400000000000000" pitchFamily="50" charset="-128"/>
                          <a:ea typeface="BIZ UDPゴシック" panose="020B0400000000000000" pitchFamily="50" charset="-128"/>
                        </a:rPr>
                        <a:t>西区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4737254"/>
                  </a:ext>
                </a:extLst>
              </a:tr>
              <a:tr h="364036">
                <a:tc>
                  <a:txBody>
                    <a:bodyPr/>
                    <a:lstStyle/>
                    <a:p>
                      <a:pPr algn="ctr" fontAlgn="b"/>
                      <a:r>
                        <a:rPr lang="ja-JP" altLang="en-US" sz="1400" b="0" i="0" u="none" strike="noStrike">
                          <a:effectLst/>
                          <a:latin typeface="BIZ UDPゴシック" panose="020B0400000000000000" pitchFamily="50" charset="-128"/>
                          <a:ea typeface="BIZ UDPゴシック" panose="020B0400000000000000" pitchFamily="50" charset="-128"/>
                        </a:rPr>
                        <a:t>安佐南区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87644"/>
                  </a:ext>
                </a:extLst>
              </a:tr>
              <a:tr h="364036">
                <a:tc>
                  <a:txBody>
                    <a:bodyPr/>
                    <a:lstStyle/>
                    <a:p>
                      <a:pPr algn="ctr" fontAlgn="b"/>
                      <a:r>
                        <a:rPr lang="ja-JP" altLang="en-US" sz="1400" b="0" i="0" u="none" strike="noStrike">
                          <a:effectLst/>
                          <a:latin typeface="BIZ UDPゴシック" panose="020B0400000000000000" pitchFamily="50" charset="-128"/>
                          <a:ea typeface="BIZ UDPゴシック" panose="020B0400000000000000" pitchFamily="50" charset="-128"/>
                        </a:rPr>
                        <a:t>安佐北区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7563423"/>
                  </a:ext>
                </a:extLst>
              </a:tr>
              <a:tr h="384488">
                <a:tc>
                  <a:txBody>
                    <a:bodyPr/>
                    <a:lstStyle/>
                    <a:p>
                      <a:pPr algn="ctr" fontAlgn="b"/>
                      <a:r>
                        <a:rPr lang="ja-JP" altLang="en-US" sz="1400" b="0" i="0" u="none" strike="noStrike">
                          <a:effectLst/>
                          <a:latin typeface="BIZ UDPゴシック" panose="020B0400000000000000" pitchFamily="50" charset="-128"/>
                          <a:ea typeface="BIZ UDPゴシック" panose="020B0400000000000000" pitchFamily="50" charset="-128"/>
                        </a:rPr>
                        <a:t>安芸区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9283261"/>
                  </a:ext>
                </a:extLst>
              </a:tr>
              <a:tr h="364036">
                <a:tc>
                  <a:txBody>
                    <a:bodyPr/>
                    <a:lstStyle/>
                    <a:p>
                      <a:pPr algn="ctr" fontAlgn="b"/>
                      <a:r>
                        <a:rPr lang="ja-JP" altLang="en-US" sz="1400" b="0" i="0" u="none" strike="noStrike">
                          <a:effectLst/>
                          <a:latin typeface="BIZ UDPゴシック" panose="020B0400000000000000" pitchFamily="50" charset="-128"/>
                          <a:ea typeface="BIZ UDPゴシック" panose="020B0400000000000000" pitchFamily="50" charset="-128"/>
                        </a:rPr>
                        <a:t>佐伯区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4575049"/>
                  </a:ext>
                </a:extLst>
              </a:tr>
              <a:tr h="364036">
                <a:tc>
                  <a:txBody>
                    <a:bodyPr/>
                    <a:lstStyle/>
                    <a:p>
                      <a:pPr algn="ctr" fontAlgn="b"/>
                      <a:r>
                        <a:rPr lang="ja-JP" altLang="en-US" sz="1400" b="0" i="0" u="none" strike="noStrike" dirty="0">
                          <a:effectLst/>
                          <a:latin typeface="BIZ UDPゴシック" panose="020B0400000000000000" pitchFamily="50" charset="-128"/>
                          <a:ea typeface="BIZ UDPゴシック" panose="020B0400000000000000" pitchFamily="50" charset="-128"/>
                        </a:rPr>
                        <a:t>広島市外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0120592"/>
                  </a:ext>
                </a:extLst>
              </a:tr>
              <a:tr h="364036">
                <a:tc>
                  <a:txBody>
                    <a:bodyPr/>
                    <a:lstStyle/>
                    <a:p>
                      <a:pPr algn="ctr" fontAlgn="b"/>
                      <a:r>
                        <a:rPr lang="ja-JP" altLang="en-US" sz="1400" b="0" i="0" u="none" strike="noStrike" dirty="0">
                          <a:effectLst/>
                          <a:latin typeface="BIZ UDPゴシック" panose="020B0400000000000000" pitchFamily="50" charset="-128"/>
                          <a:ea typeface="BIZ UDPゴシック" panose="020B0400000000000000" pitchFamily="50" charset="-128"/>
                        </a:rPr>
                        <a:t>無回答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2860298"/>
                  </a:ext>
                </a:extLst>
              </a:tr>
            </a:tbl>
          </a:graphicData>
        </a:graphic>
      </p:graphicFrame>
      <p:sp>
        <p:nvSpPr>
          <p:cNvPr id="12" name="タイトル 1">
            <a:extLst>
              <a:ext uri="{FF2B5EF4-FFF2-40B4-BE49-F238E27FC236}">
                <a16:creationId xmlns:a16="http://schemas.microsoft.com/office/drawing/2014/main" id="{727493BD-3C11-76F3-CAB7-CC03D13DFC4A}"/>
              </a:ext>
            </a:extLst>
          </p:cNvPr>
          <p:cNvSpPr txBox="1">
            <a:spLocks/>
          </p:cNvSpPr>
          <p:nvPr/>
        </p:nvSpPr>
        <p:spPr>
          <a:xfrm>
            <a:off x="1273515" y="1333475"/>
            <a:ext cx="9223058" cy="713538"/>
          </a:xfrm>
          <a:prstGeom prst="rect">
            <a:avLst/>
          </a:prstGeom>
        </p:spPr>
        <p:txBody>
          <a:bodyPr vert="horz" lIns="91440" tIns="45720" rIns="91440" bIns="45720" rtlCol="0" anchor="ctr">
            <a:normAutofit/>
          </a:bodyPr>
          <a:lstStyle>
            <a:lvl1pPr algn="l" defTabSz="802020" rtl="0" eaLnBrk="1" latinLnBrk="0" hangingPunct="1">
              <a:lnSpc>
                <a:spcPct val="90000"/>
              </a:lnSpc>
              <a:spcBef>
                <a:spcPct val="0"/>
              </a:spcBef>
              <a:buNone/>
              <a:defRPr kumimoji="1" sz="3859" kern="1200">
                <a:solidFill>
                  <a:schemeClr val="tx1"/>
                </a:solidFill>
                <a:latin typeface="+mj-lt"/>
                <a:ea typeface="+mj-ea"/>
                <a:cs typeface="+mj-cs"/>
              </a:defRPr>
            </a:lvl1pPr>
          </a:lstStyle>
          <a:p>
            <a:r>
              <a:rPr lang="en-US" altLang="ja-JP" sz="2000" b="1" dirty="0">
                <a:latin typeface="BIZ UDPゴシック" panose="020B0400000000000000" pitchFamily="50" charset="-128"/>
                <a:ea typeface="BIZ UDPゴシック" panose="020B0400000000000000" pitchFamily="50" charset="-128"/>
              </a:rPr>
              <a:t>Q</a:t>
            </a:r>
            <a:r>
              <a:rPr lang="ja-JP" altLang="en-US" sz="2000" b="1" dirty="0">
                <a:latin typeface="BIZ UDPゴシック" panose="020B0400000000000000" pitchFamily="50" charset="-128"/>
                <a:ea typeface="BIZ UDPゴシック" panose="020B0400000000000000" pitchFamily="50" charset="-128"/>
              </a:rPr>
              <a:t>　あなたのお住いの区を教えてください。（当てはまるもの１つを選択）</a:t>
            </a:r>
          </a:p>
        </p:txBody>
      </p:sp>
    </p:spTree>
    <p:extLst>
      <p:ext uri="{BB962C8B-B14F-4D97-AF65-F5344CB8AC3E}">
        <p14:creationId xmlns:p14="http://schemas.microsoft.com/office/powerpoint/2010/main" val="328831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5171" y="326985"/>
            <a:ext cx="9223058" cy="713538"/>
          </a:xfrm>
        </p:spPr>
        <p:txBody>
          <a:bodyPr>
            <a:normAutofit/>
          </a:bodyPr>
          <a:lstStyle/>
          <a:p>
            <a:r>
              <a:rPr lang="ja-JP" altLang="en-US" sz="3200" b="1" dirty="0">
                <a:latin typeface="BIZ UDPゴシック" panose="020B0400000000000000" pitchFamily="50" charset="-128"/>
                <a:ea typeface="BIZ UDPゴシック" panose="020B0400000000000000" pitchFamily="50" charset="-128"/>
              </a:rPr>
              <a:t>４</a:t>
            </a:r>
            <a:r>
              <a:rPr kumimoji="1" lang="ja-JP" altLang="en-US" sz="3200" b="1" dirty="0">
                <a:latin typeface="BIZ UDPゴシック" panose="020B0400000000000000" pitchFamily="50" charset="-128"/>
                <a:ea typeface="BIZ UDPゴシック" panose="020B0400000000000000" pitchFamily="50" charset="-128"/>
              </a:rPr>
              <a:t>．回答者の</a:t>
            </a:r>
            <a:r>
              <a:rPr lang="ja-JP" altLang="en-US" sz="3200" b="1" dirty="0">
                <a:latin typeface="BIZ UDPゴシック" panose="020B0400000000000000" pitchFamily="50" charset="-128"/>
                <a:ea typeface="BIZ UDPゴシック" panose="020B0400000000000000" pitchFamily="50" charset="-128"/>
              </a:rPr>
              <a:t>障害種別</a:t>
            </a:r>
            <a:endParaRPr kumimoji="1" lang="ja-JP" altLang="en-US" sz="3200" b="1" dirty="0">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8752715" y="2343638"/>
            <a:ext cx="933558" cy="307777"/>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N</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116</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7" name="フッター プレースホルダー 6">
            <a:extLst>
              <a:ext uri="{FF2B5EF4-FFF2-40B4-BE49-F238E27FC236}">
                <a16:creationId xmlns:a16="http://schemas.microsoft.com/office/drawing/2014/main" id="{BB975831-7AEF-AE1F-7865-25AA2F987A4D}"/>
              </a:ext>
            </a:extLst>
          </p:cNvPr>
          <p:cNvSpPr>
            <a:spLocks noGrp="1"/>
          </p:cNvSpPr>
          <p:nvPr>
            <p:ph type="ftr" sz="quarter" idx="11"/>
          </p:nvPr>
        </p:nvSpPr>
        <p:spPr/>
        <p:txBody>
          <a:bodyPr/>
          <a:lstStyle/>
          <a:p>
            <a:r>
              <a:rPr kumimoji="1" lang="en-US" altLang="ja-JP" dirty="0">
                <a:solidFill>
                  <a:schemeClr val="tx1"/>
                </a:solidFill>
                <a:latin typeface="BIZ UDPゴシック" panose="020B0400000000000000" pitchFamily="50" charset="-128"/>
                <a:ea typeface="BIZ UDPゴシック" panose="020B0400000000000000" pitchFamily="50" charset="-128"/>
              </a:rPr>
              <a:t>5</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8" name="グラフ 7">
            <a:extLst>
              <a:ext uri="{FF2B5EF4-FFF2-40B4-BE49-F238E27FC236}">
                <a16:creationId xmlns:a16="http://schemas.microsoft.com/office/drawing/2014/main" id="{5C72E790-752B-5255-E5E0-3300412A0E0D}"/>
              </a:ext>
            </a:extLst>
          </p:cNvPr>
          <p:cNvGraphicFramePr>
            <a:graphicFrameLocks/>
          </p:cNvGraphicFramePr>
          <p:nvPr>
            <p:extLst>
              <p:ext uri="{D42A27DB-BD31-4B8C-83A1-F6EECF244321}">
                <p14:modId xmlns:p14="http://schemas.microsoft.com/office/powerpoint/2010/main" val="2240415995"/>
              </p:ext>
            </p:extLst>
          </p:nvPr>
        </p:nvGraphicFramePr>
        <p:xfrm>
          <a:off x="-534992" y="2086593"/>
          <a:ext cx="8416490" cy="48493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表 10">
            <a:extLst>
              <a:ext uri="{FF2B5EF4-FFF2-40B4-BE49-F238E27FC236}">
                <a16:creationId xmlns:a16="http://schemas.microsoft.com/office/drawing/2014/main" id="{A271ECA8-3141-905A-8F20-84C547F07EFC}"/>
              </a:ext>
            </a:extLst>
          </p:cNvPr>
          <p:cNvGraphicFramePr>
            <a:graphicFrameLocks noGrp="1"/>
          </p:cNvGraphicFramePr>
          <p:nvPr>
            <p:extLst>
              <p:ext uri="{D42A27DB-BD31-4B8C-83A1-F6EECF244321}">
                <p14:modId xmlns:p14="http://schemas.microsoft.com/office/powerpoint/2010/main" val="725635591"/>
              </p:ext>
            </p:extLst>
          </p:nvPr>
        </p:nvGraphicFramePr>
        <p:xfrm>
          <a:off x="6213061" y="2710285"/>
          <a:ext cx="3336874" cy="3962400"/>
        </p:xfrm>
        <a:graphic>
          <a:graphicData uri="http://schemas.openxmlformats.org/drawingml/2006/table">
            <a:tbl>
              <a:tblPr firstRow="1" bandRow="1">
                <a:tableStyleId>{5C22544A-7EE6-4342-B048-85BDC9FD1C3A}</a:tableStyleId>
              </a:tblPr>
              <a:tblGrid>
                <a:gridCol w="1536667">
                  <a:extLst>
                    <a:ext uri="{9D8B030D-6E8A-4147-A177-3AD203B41FA5}">
                      <a16:colId xmlns:a16="http://schemas.microsoft.com/office/drawing/2014/main" val="1818535400"/>
                    </a:ext>
                  </a:extLst>
                </a:gridCol>
                <a:gridCol w="983467">
                  <a:extLst>
                    <a:ext uri="{9D8B030D-6E8A-4147-A177-3AD203B41FA5}">
                      <a16:colId xmlns:a16="http://schemas.microsoft.com/office/drawing/2014/main" val="3443897945"/>
                    </a:ext>
                  </a:extLst>
                </a:gridCol>
                <a:gridCol w="816740">
                  <a:extLst>
                    <a:ext uri="{9D8B030D-6E8A-4147-A177-3AD203B41FA5}">
                      <a16:colId xmlns:a16="http://schemas.microsoft.com/office/drawing/2014/main" val="1438711311"/>
                    </a:ext>
                  </a:extLst>
                </a:gridCol>
              </a:tblGrid>
              <a:tr h="304800">
                <a:tc>
                  <a:txBody>
                    <a:bodyPr/>
                    <a:lstStyle/>
                    <a:p>
                      <a:pPr algn="ctr"/>
                      <a:r>
                        <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rPr>
                        <a:t>年齢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rPr>
                        <a:t>回答数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rPr>
                        <a:t>割合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677584569"/>
                  </a:ext>
                </a:extLst>
              </a:tr>
              <a:tr h="304800">
                <a:tc>
                  <a:txBody>
                    <a:bodyPr/>
                    <a:lstStyle/>
                    <a:p>
                      <a:pPr algn="ctr" fontAlgn="b"/>
                      <a:r>
                        <a:rPr lang="ja-JP" altLang="en-US" sz="1400" b="0" i="0" u="none" strike="noStrike" dirty="0">
                          <a:effectLst/>
                          <a:latin typeface="BIZ UDPゴシック" panose="020B0400000000000000" pitchFamily="50" charset="-128"/>
                          <a:ea typeface="BIZ UDPゴシック" panose="020B0400000000000000" pitchFamily="50" charset="-128"/>
                        </a:rPr>
                        <a:t>視覚障害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3600123"/>
                  </a:ext>
                </a:extLst>
              </a:tr>
              <a:tr h="304800">
                <a:tc>
                  <a:txBody>
                    <a:bodyPr/>
                    <a:lstStyle/>
                    <a:p>
                      <a:pPr algn="ctr" fontAlgn="b"/>
                      <a:r>
                        <a:rPr lang="ja-JP" altLang="en-US" sz="1400" b="0" i="0" u="none" strike="noStrike" dirty="0">
                          <a:effectLst/>
                          <a:latin typeface="BIZ UDPゴシック" panose="020B0400000000000000" pitchFamily="50" charset="-128"/>
                          <a:ea typeface="BIZ UDPゴシック" panose="020B0400000000000000" pitchFamily="50" charset="-128"/>
                        </a:rPr>
                        <a:t>聴覚障害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7675114"/>
                  </a:ext>
                </a:extLst>
              </a:tr>
              <a:tr h="304800">
                <a:tc>
                  <a:txBody>
                    <a:bodyPr/>
                    <a:lstStyle/>
                    <a:p>
                      <a:pPr algn="ctr" fontAlgn="b"/>
                      <a:r>
                        <a:rPr lang="ja-JP" altLang="en-US" sz="1400" b="0" i="0" u="none" strike="noStrike">
                          <a:effectLst/>
                          <a:latin typeface="BIZ UDPゴシック" panose="020B0400000000000000" pitchFamily="50" charset="-128"/>
                          <a:ea typeface="BIZ UDPゴシック" panose="020B0400000000000000" pitchFamily="50" charset="-128"/>
                        </a:rPr>
                        <a:t>肢体不自由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60119"/>
                  </a:ext>
                </a:extLst>
              </a:tr>
              <a:tr h="304800">
                <a:tc>
                  <a:txBody>
                    <a:bodyPr/>
                    <a:lstStyle/>
                    <a:p>
                      <a:pPr algn="ctr" fontAlgn="b"/>
                      <a:r>
                        <a:rPr lang="ja-JP" altLang="en-US" sz="1400" b="0" i="0" u="none" strike="noStrike" dirty="0">
                          <a:effectLst/>
                          <a:latin typeface="BIZ UDPゴシック" panose="020B0400000000000000" pitchFamily="50" charset="-128"/>
                          <a:ea typeface="BIZ UDPゴシック" panose="020B0400000000000000" pitchFamily="50" charset="-128"/>
                        </a:rPr>
                        <a:t>内部障害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4737254"/>
                  </a:ext>
                </a:extLst>
              </a:tr>
              <a:tr h="304800">
                <a:tc>
                  <a:txBody>
                    <a:bodyPr/>
                    <a:lstStyle/>
                    <a:p>
                      <a:pPr algn="ctr" fontAlgn="b"/>
                      <a:r>
                        <a:rPr lang="ja-JP" altLang="en-US" sz="1400" b="0" i="0" u="none" strike="noStrike" dirty="0">
                          <a:effectLst/>
                          <a:latin typeface="BIZ UDPゴシック" panose="020B0400000000000000" pitchFamily="50" charset="-128"/>
                          <a:ea typeface="BIZ UDPゴシック" panose="020B0400000000000000" pitchFamily="50" charset="-128"/>
                        </a:rPr>
                        <a:t>知的障害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87644"/>
                  </a:ext>
                </a:extLst>
              </a:tr>
              <a:tr h="304800">
                <a:tc>
                  <a:txBody>
                    <a:bodyPr/>
                    <a:lstStyle/>
                    <a:p>
                      <a:pPr algn="ctr" fontAlgn="b"/>
                      <a:r>
                        <a:rPr lang="ja-JP" altLang="en-US" sz="1400" b="0" i="0" u="none" strike="noStrike" dirty="0">
                          <a:effectLst/>
                          <a:latin typeface="BIZ UDPゴシック" panose="020B0400000000000000" pitchFamily="50" charset="-128"/>
                          <a:ea typeface="BIZ UDPゴシック" panose="020B0400000000000000" pitchFamily="50" charset="-128"/>
                        </a:rPr>
                        <a:t>精神障害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7563423"/>
                  </a:ext>
                </a:extLst>
              </a:tr>
              <a:tr h="304800">
                <a:tc>
                  <a:txBody>
                    <a:bodyPr/>
                    <a:lstStyle/>
                    <a:p>
                      <a:pPr algn="ctr" fontAlgn="b"/>
                      <a:r>
                        <a:rPr lang="ja-JP" altLang="en-US" sz="1400" b="0" i="0" u="none" strike="noStrike" dirty="0">
                          <a:effectLst/>
                          <a:latin typeface="BIZ UDPゴシック" panose="020B0400000000000000" pitchFamily="50" charset="-128"/>
                          <a:ea typeface="BIZ UDPゴシック" panose="020B0400000000000000" pitchFamily="50" charset="-128"/>
                        </a:rPr>
                        <a:t>発達障害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9283261"/>
                  </a:ext>
                </a:extLst>
              </a:tr>
              <a:tr h="304800">
                <a:tc>
                  <a:txBody>
                    <a:bodyPr/>
                    <a:lstStyle/>
                    <a:p>
                      <a:pPr algn="ctr" fontAlgn="b"/>
                      <a:r>
                        <a:rPr lang="zh-TW" altLang="en-US" sz="1400" b="0" i="0" u="none" strike="noStrike">
                          <a:effectLst/>
                          <a:latin typeface="BIZ UDPゴシック" panose="020B0400000000000000" pitchFamily="50" charset="-128"/>
                          <a:ea typeface="BIZ UDPゴシック" panose="020B0400000000000000" pitchFamily="50" charset="-128"/>
                        </a:rPr>
                        <a:t>高次脳機能障害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4575049"/>
                  </a:ext>
                </a:extLst>
              </a:tr>
              <a:tr h="304800">
                <a:tc>
                  <a:txBody>
                    <a:bodyPr/>
                    <a:lstStyle/>
                    <a:p>
                      <a:pPr algn="ctr" fontAlgn="b"/>
                      <a:r>
                        <a:rPr lang="ja-JP" altLang="en-US" sz="1400" b="0" i="0" u="none" strike="noStrike" dirty="0">
                          <a:effectLst/>
                          <a:latin typeface="BIZ UDPゴシック" panose="020B0400000000000000" pitchFamily="50" charset="-128"/>
                          <a:ea typeface="BIZ UDPゴシック" panose="020B0400000000000000" pitchFamily="50" charset="-128"/>
                        </a:rPr>
                        <a:t>難病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0120592"/>
                  </a:ext>
                </a:extLst>
              </a:tr>
              <a:tr h="304800">
                <a:tc>
                  <a:txBody>
                    <a:bodyPr/>
                    <a:lstStyle/>
                    <a:p>
                      <a:pPr algn="ctr" fontAlgn="b"/>
                      <a:r>
                        <a:rPr lang="ja-JP" altLang="en-US" sz="1400" b="0" i="0" u="none" strike="noStrike" dirty="0">
                          <a:effectLst/>
                          <a:latin typeface="BIZ UDPゴシック" panose="020B0400000000000000" pitchFamily="50" charset="-128"/>
                          <a:ea typeface="BIZ UDPゴシック" panose="020B0400000000000000" pitchFamily="50" charset="-128"/>
                        </a:rPr>
                        <a:t>その他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7866164"/>
                  </a:ext>
                </a:extLst>
              </a:tr>
              <a:tr h="304800">
                <a:tc>
                  <a:txBody>
                    <a:bodyPr/>
                    <a:lstStyle/>
                    <a:p>
                      <a:pPr algn="ctr" fontAlgn="b"/>
                      <a:r>
                        <a:rPr lang="ja-JP" altLang="en-US" sz="1400" b="0" i="0" u="none" strike="noStrike">
                          <a:effectLst/>
                          <a:latin typeface="BIZ UDPゴシック" panose="020B0400000000000000" pitchFamily="50" charset="-128"/>
                          <a:ea typeface="BIZ UDPゴシック" panose="020B0400000000000000" pitchFamily="50" charset="-128"/>
                        </a:rPr>
                        <a:t>なし</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9803331"/>
                  </a:ext>
                </a:extLst>
              </a:tr>
              <a:tr h="304800">
                <a:tc>
                  <a:txBody>
                    <a:bodyPr/>
                    <a:lstStyle/>
                    <a:p>
                      <a:pPr algn="ctr" fontAlgn="b"/>
                      <a:r>
                        <a:rPr lang="ja-JP" altLang="en-US" sz="1400" b="0" i="0" u="none" strike="noStrike">
                          <a:effectLst/>
                          <a:latin typeface="BIZ UDPゴシック" panose="020B0400000000000000" pitchFamily="50" charset="-128"/>
                          <a:ea typeface="BIZ UDPゴシック" panose="020B0400000000000000" pitchFamily="50" charset="-128"/>
                        </a:rPr>
                        <a:t>無回答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6799100"/>
                  </a:ext>
                </a:extLst>
              </a:tr>
            </a:tbl>
          </a:graphicData>
        </a:graphic>
      </p:graphicFrame>
      <p:sp>
        <p:nvSpPr>
          <p:cNvPr id="14" name="タイトル 1">
            <a:extLst>
              <a:ext uri="{FF2B5EF4-FFF2-40B4-BE49-F238E27FC236}">
                <a16:creationId xmlns:a16="http://schemas.microsoft.com/office/drawing/2014/main" id="{5D3EFA0D-A392-A8D4-3231-2077EDDBF74A}"/>
              </a:ext>
            </a:extLst>
          </p:cNvPr>
          <p:cNvSpPr txBox="1">
            <a:spLocks/>
          </p:cNvSpPr>
          <p:nvPr/>
        </p:nvSpPr>
        <p:spPr>
          <a:xfrm>
            <a:off x="1100087" y="1300795"/>
            <a:ext cx="9223058" cy="713538"/>
          </a:xfrm>
          <a:prstGeom prst="rect">
            <a:avLst/>
          </a:prstGeom>
        </p:spPr>
        <p:txBody>
          <a:bodyPr vert="horz" lIns="91440" tIns="45720" rIns="91440" bIns="45720" rtlCol="0" anchor="ctr">
            <a:normAutofit/>
          </a:bodyPr>
          <a:lstStyle>
            <a:lvl1pPr algn="l" defTabSz="802020" rtl="0" eaLnBrk="1" latinLnBrk="0" hangingPunct="1">
              <a:lnSpc>
                <a:spcPct val="90000"/>
              </a:lnSpc>
              <a:spcBef>
                <a:spcPct val="0"/>
              </a:spcBef>
              <a:buNone/>
              <a:defRPr kumimoji="1" sz="3859" kern="1200">
                <a:solidFill>
                  <a:schemeClr val="tx1"/>
                </a:solidFill>
                <a:latin typeface="+mj-lt"/>
                <a:ea typeface="+mj-ea"/>
                <a:cs typeface="+mj-cs"/>
              </a:defRPr>
            </a:lvl1pPr>
          </a:lstStyle>
          <a:p>
            <a:r>
              <a:rPr lang="en-US" altLang="ja-JP" sz="2000" b="1" dirty="0">
                <a:latin typeface="BIZ UDPゴシック" panose="020B0400000000000000" pitchFamily="50" charset="-128"/>
                <a:ea typeface="BIZ UDPゴシック" panose="020B0400000000000000" pitchFamily="50" charset="-128"/>
              </a:rPr>
              <a:t>Q</a:t>
            </a:r>
            <a:r>
              <a:rPr lang="ja-JP" altLang="en-US" sz="2000" b="1" dirty="0">
                <a:latin typeface="BIZ UDPゴシック" panose="020B0400000000000000" pitchFamily="50" charset="-128"/>
                <a:ea typeface="BIZ UDPゴシック" panose="020B0400000000000000" pitchFamily="50" charset="-128"/>
              </a:rPr>
              <a:t>　あなたの障害種別を教えてください。（当てはまるもの全てを選択）</a:t>
            </a:r>
          </a:p>
        </p:txBody>
      </p:sp>
      <p:sp>
        <p:nvSpPr>
          <p:cNvPr id="4" name="テキスト ボックス 2">
            <a:extLst>
              <a:ext uri="{FF2B5EF4-FFF2-40B4-BE49-F238E27FC236}">
                <a16:creationId xmlns:a16="http://schemas.microsoft.com/office/drawing/2014/main" id="{EF1D1AE5-E930-99BE-A56C-0415B55DB29D}"/>
              </a:ext>
            </a:extLst>
          </p:cNvPr>
          <p:cNvSpPr txBox="1"/>
          <p:nvPr/>
        </p:nvSpPr>
        <p:spPr>
          <a:xfrm>
            <a:off x="6213061" y="6633193"/>
            <a:ext cx="3745168"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複数回答可のため、</a:t>
            </a:r>
            <a:r>
              <a:rPr lang="ja-JP" altLang="en-US" sz="1200" dirty="0">
                <a:latin typeface="BIZ UDPゴシック" panose="020B0400000000000000" pitchFamily="50" charset="-128"/>
                <a:ea typeface="BIZ UDPゴシック" panose="020B0400000000000000" pitchFamily="50" charset="-128"/>
              </a:rPr>
              <a:t>回答数の合計が</a:t>
            </a:r>
            <a:r>
              <a:rPr kumimoji="1" lang="en-US" altLang="ja-JP" sz="1200" dirty="0">
                <a:latin typeface="BIZ UDPゴシック" panose="020B0400000000000000" pitchFamily="50" charset="-128"/>
                <a:ea typeface="BIZ UDPゴシック" panose="020B0400000000000000" pitchFamily="50" charset="-128"/>
              </a:rPr>
              <a:t>116</a:t>
            </a:r>
            <a:r>
              <a:rPr kumimoji="1" lang="ja-JP" altLang="en-US" sz="1200" dirty="0">
                <a:latin typeface="BIZ UDPゴシック" panose="020B0400000000000000" pitchFamily="50" charset="-128"/>
                <a:ea typeface="BIZ UDPゴシック" panose="020B0400000000000000" pitchFamily="50" charset="-128"/>
              </a:rPr>
              <a:t>及び</a:t>
            </a:r>
            <a:r>
              <a:rPr lang="en-US" altLang="ja-JP" sz="1200" dirty="0">
                <a:latin typeface="BIZ UDPゴシック" panose="020B0400000000000000" pitchFamily="50" charset="-128"/>
                <a:ea typeface="BIZ UDPゴシック" panose="020B0400000000000000" pitchFamily="50" charset="-128"/>
              </a:rPr>
              <a:t> </a:t>
            </a:r>
          </a:p>
          <a:p>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割合の合計が１００％</a:t>
            </a:r>
            <a:r>
              <a:rPr kumimoji="1" lang="ja-JP" altLang="en-US" sz="1200" dirty="0">
                <a:latin typeface="BIZ UDPゴシック" panose="020B0400000000000000" pitchFamily="50" charset="-128"/>
                <a:ea typeface="BIZ UDPゴシック" panose="020B0400000000000000" pitchFamily="50" charset="-128"/>
              </a:rPr>
              <a:t>にはならない。</a:t>
            </a:r>
          </a:p>
        </p:txBody>
      </p:sp>
    </p:spTree>
    <p:extLst>
      <p:ext uri="{BB962C8B-B14F-4D97-AF65-F5344CB8AC3E}">
        <p14:creationId xmlns:p14="http://schemas.microsoft.com/office/powerpoint/2010/main" val="850677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0650" y="285412"/>
            <a:ext cx="8822055" cy="798429"/>
          </a:xfrm>
        </p:spPr>
        <p:txBody>
          <a:bodyPr>
            <a:normAutofit/>
          </a:bodyPr>
          <a:lstStyle/>
          <a:p>
            <a:r>
              <a:rPr kumimoji="1" lang="en-US" altLang="ja-JP" sz="3200" b="1" dirty="0">
                <a:latin typeface="BIZ UDPゴシック" panose="020B0400000000000000" pitchFamily="50" charset="-128"/>
                <a:ea typeface="BIZ UDPゴシック" panose="020B0400000000000000" pitchFamily="50" charset="-128"/>
              </a:rPr>
              <a:t>5</a:t>
            </a:r>
            <a:r>
              <a:rPr kumimoji="1" lang="ja-JP" altLang="en-US" sz="3200" b="1" dirty="0">
                <a:latin typeface="BIZ UDPゴシック" panose="020B0400000000000000" pitchFamily="50" charset="-128"/>
                <a:ea typeface="BIZ UDPゴシック" panose="020B0400000000000000" pitchFamily="50" charset="-128"/>
              </a:rPr>
              <a:t>．みんなのお店ひろしまの認知度</a:t>
            </a:r>
          </a:p>
        </p:txBody>
      </p:sp>
      <p:sp>
        <p:nvSpPr>
          <p:cNvPr id="3" name="コンテンツ プレースホルダー 2"/>
          <p:cNvSpPr>
            <a:spLocks noGrp="1"/>
          </p:cNvSpPr>
          <p:nvPr>
            <p:ph idx="1"/>
          </p:nvPr>
        </p:nvSpPr>
        <p:spPr>
          <a:xfrm>
            <a:off x="619443" y="1446326"/>
            <a:ext cx="9267445" cy="5199360"/>
          </a:xfrm>
        </p:spPr>
        <p:txBody>
          <a:bodyPr/>
          <a:lstStyle/>
          <a:p>
            <a:pPr marL="0" indent="0">
              <a:buNone/>
            </a:pPr>
            <a:endParaRPr lang="en-US" altLang="ja-JP" dirty="0">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　　</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フッター プレースホルダー 3">
            <a:extLst>
              <a:ext uri="{FF2B5EF4-FFF2-40B4-BE49-F238E27FC236}">
                <a16:creationId xmlns:a16="http://schemas.microsoft.com/office/drawing/2014/main" id="{3A7949A0-943F-5BE7-FF69-DC989E52845C}"/>
              </a:ext>
            </a:extLst>
          </p:cNvPr>
          <p:cNvSpPr>
            <a:spLocks noGrp="1"/>
          </p:cNvSpPr>
          <p:nvPr>
            <p:ph type="ftr" sz="quarter" idx="11"/>
          </p:nvPr>
        </p:nvSpPr>
        <p:spPr/>
        <p:txBody>
          <a:bodyPr/>
          <a:lstStyle/>
          <a:p>
            <a:r>
              <a:rPr kumimoji="1" lang="en-US" altLang="ja-JP" dirty="0">
                <a:solidFill>
                  <a:schemeClr val="tx1"/>
                </a:solidFill>
                <a:latin typeface="BIZ UDPゴシック" panose="020B0400000000000000" pitchFamily="50" charset="-128"/>
                <a:ea typeface="BIZ UDPゴシック" panose="020B0400000000000000" pitchFamily="50" charset="-128"/>
              </a:rPr>
              <a:t>6</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5" name="グラフ 4">
            <a:extLst>
              <a:ext uri="{FF2B5EF4-FFF2-40B4-BE49-F238E27FC236}">
                <a16:creationId xmlns:a16="http://schemas.microsoft.com/office/drawing/2014/main" id="{9E6889D1-C086-7BA8-5449-105330287123}"/>
              </a:ext>
            </a:extLst>
          </p:cNvPr>
          <p:cNvGraphicFramePr>
            <a:graphicFrameLocks/>
          </p:cNvGraphicFramePr>
          <p:nvPr>
            <p:extLst>
              <p:ext uri="{D42A27DB-BD31-4B8C-83A1-F6EECF244321}">
                <p14:modId xmlns:p14="http://schemas.microsoft.com/office/powerpoint/2010/main" val="227465019"/>
              </p:ext>
            </p:extLst>
          </p:nvPr>
        </p:nvGraphicFramePr>
        <p:xfrm>
          <a:off x="-460285" y="2139497"/>
          <a:ext cx="7392176" cy="4868674"/>
        </p:xfrm>
        <a:graphic>
          <a:graphicData uri="http://schemas.openxmlformats.org/drawingml/2006/chart">
            <c:chart xmlns:c="http://schemas.openxmlformats.org/drawingml/2006/chart" xmlns:r="http://schemas.openxmlformats.org/officeDocument/2006/relationships" r:id="rId2"/>
          </a:graphicData>
        </a:graphic>
      </p:graphicFrame>
      <p:sp>
        <p:nvSpPr>
          <p:cNvPr id="6" name="タイトル 1">
            <a:extLst>
              <a:ext uri="{FF2B5EF4-FFF2-40B4-BE49-F238E27FC236}">
                <a16:creationId xmlns:a16="http://schemas.microsoft.com/office/drawing/2014/main" id="{F7F35D84-2EEC-3529-0C04-F09F58559D5F}"/>
              </a:ext>
            </a:extLst>
          </p:cNvPr>
          <p:cNvSpPr txBox="1">
            <a:spLocks/>
          </p:cNvSpPr>
          <p:nvPr/>
        </p:nvSpPr>
        <p:spPr>
          <a:xfrm>
            <a:off x="1071212" y="1083841"/>
            <a:ext cx="9223058" cy="1664749"/>
          </a:xfrm>
          <a:prstGeom prst="rect">
            <a:avLst/>
          </a:prstGeom>
        </p:spPr>
        <p:txBody>
          <a:bodyPr vert="horz" lIns="91440" tIns="45720" rIns="91440" bIns="45720" rtlCol="0" anchor="ctr">
            <a:normAutofit/>
          </a:bodyPr>
          <a:lstStyle>
            <a:lvl1pPr algn="l" defTabSz="802020" rtl="0" eaLnBrk="1" latinLnBrk="0" hangingPunct="1">
              <a:lnSpc>
                <a:spcPct val="90000"/>
              </a:lnSpc>
              <a:spcBef>
                <a:spcPct val="0"/>
              </a:spcBef>
              <a:buNone/>
              <a:defRPr kumimoji="1" sz="3859" kern="1200">
                <a:solidFill>
                  <a:schemeClr val="tx1"/>
                </a:solidFill>
                <a:latin typeface="+mj-lt"/>
                <a:ea typeface="+mj-ea"/>
                <a:cs typeface="+mj-cs"/>
              </a:defRPr>
            </a:lvl1pPr>
          </a:lstStyle>
          <a:p>
            <a:r>
              <a:rPr lang="en-US" altLang="ja-JP" sz="2000" b="1" dirty="0">
                <a:latin typeface="BIZ UDPゴシック" panose="020B0400000000000000" pitchFamily="50" charset="-128"/>
                <a:ea typeface="BIZ UDPゴシック" panose="020B0400000000000000" pitchFamily="50" charset="-128"/>
              </a:rPr>
              <a:t>Q</a:t>
            </a:r>
            <a:r>
              <a:rPr lang="ja-JP" altLang="en-US" sz="2000" b="1" dirty="0">
                <a:latin typeface="BIZ UDPゴシック" panose="020B0400000000000000" pitchFamily="50" charset="-128"/>
                <a:ea typeface="BIZ UDPゴシック" panose="020B0400000000000000" pitchFamily="50" charset="-128"/>
              </a:rPr>
              <a:t>　広島市では、障害のある人が安心してサービスを利用できるよう取り組んで　</a:t>
            </a:r>
            <a:endParaRPr lang="en-US" altLang="ja-JP" sz="2000" b="1" dirty="0">
              <a:latin typeface="BIZ UDPゴシック" panose="020B0400000000000000" pitchFamily="50" charset="-128"/>
              <a:ea typeface="BIZ UDPゴシック" panose="020B0400000000000000" pitchFamily="50" charset="-128"/>
            </a:endParaRPr>
          </a:p>
          <a:p>
            <a:r>
              <a:rPr lang="ja-JP" altLang="en-US" sz="2000" b="1" dirty="0">
                <a:latin typeface="BIZ UDPゴシック" panose="020B0400000000000000" pitchFamily="50" charset="-128"/>
                <a:ea typeface="BIZ UDPゴシック" panose="020B0400000000000000" pitchFamily="50" charset="-128"/>
              </a:rPr>
              <a:t>　いることを宣言する事業者を「みんなのお店ひろしま」として募集し、取組内容等</a:t>
            </a:r>
            <a:endParaRPr lang="en-US" altLang="ja-JP" sz="2000" b="1" dirty="0">
              <a:latin typeface="BIZ UDPゴシック" panose="020B0400000000000000" pitchFamily="50" charset="-128"/>
              <a:ea typeface="BIZ UDPゴシック" panose="020B0400000000000000" pitchFamily="50" charset="-128"/>
            </a:endParaRPr>
          </a:p>
          <a:p>
            <a:r>
              <a:rPr lang="ja-JP" altLang="en-US" sz="2000" b="1" dirty="0">
                <a:latin typeface="BIZ UDPゴシック" panose="020B0400000000000000" pitchFamily="50" charset="-128"/>
                <a:ea typeface="BIZ UDPゴシック" panose="020B0400000000000000" pitchFamily="50" charset="-128"/>
              </a:rPr>
              <a:t>　を広島市のホームページ等で周知し、応援する事業を行っています。</a:t>
            </a:r>
            <a:endParaRPr lang="en-US" altLang="ja-JP" sz="2000" b="1" dirty="0">
              <a:latin typeface="BIZ UDPゴシック" panose="020B0400000000000000" pitchFamily="50" charset="-128"/>
              <a:ea typeface="BIZ UDPゴシック" panose="020B0400000000000000" pitchFamily="50" charset="-128"/>
            </a:endParaRPr>
          </a:p>
          <a:p>
            <a:r>
              <a:rPr lang="ja-JP" altLang="en-US" sz="2000" b="1" dirty="0">
                <a:latin typeface="BIZ UDPゴシック" panose="020B0400000000000000" pitchFamily="50" charset="-128"/>
                <a:ea typeface="BIZ UDPゴシック" panose="020B0400000000000000" pitchFamily="50" charset="-128"/>
              </a:rPr>
              <a:t>　   この事業を知っていますか。（当てはまるもの１つを選択）</a:t>
            </a:r>
          </a:p>
        </p:txBody>
      </p:sp>
      <p:graphicFrame>
        <p:nvGraphicFramePr>
          <p:cNvPr id="7" name="表 6">
            <a:extLst>
              <a:ext uri="{FF2B5EF4-FFF2-40B4-BE49-F238E27FC236}">
                <a16:creationId xmlns:a16="http://schemas.microsoft.com/office/drawing/2014/main" id="{D21BDE5D-7FD9-53D1-8B28-A2FD1954B19F}"/>
              </a:ext>
            </a:extLst>
          </p:cNvPr>
          <p:cNvGraphicFramePr>
            <a:graphicFrameLocks noGrp="1"/>
          </p:cNvGraphicFramePr>
          <p:nvPr>
            <p:extLst>
              <p:ext uri="{D42A27DB-BD31-4B8C-83A1-F6EECF244321}">
                <p14:modId xmlns:p14="http://schemas.microsoft.com/office/powerpoint/2010/main" val="3477943200"/>
              </p:ext>
            </p:extLst>
          </p:nvPr>
        </p:nvGraphicFramePr>
        <p:xfrm>
          <a:off x="5909912" y="3441761"/>
          <a:ext cx="3768671" cy="2043189"/>
        </p:xfrm>
        <a:graphic>
          <a:graphicData uri="http://schemas.openxmlformats.org/drawingml/2006/table">
            <a:tbl>
              <a:tblPr firstRow="1" bandRow="1">
                <a:tableStyleId>{5C22544A-7EE6-4342-B048-85BDC9FD1C3A}</a:tableStyleId>
              </a:tblPr>
              <a:tblGrid>
                <a:gridCol w="1735514">
                  <a:extLst>
                    <a:ext uri="{9D8B030D-6E8A-4147-A177-3AD203B41FA5}">
                      <a16:colId xmlns:a16="http://schemas.microsoft.com/office/drawing/2014/main" val="1818535400"/>
                    </a:ext>
                  </a:extLst>
                </a:gridCol>
                <a:gridCol w="1110729">
                  <a:extLst>
                    <a:ext uri="{9D8B030D-6E8A-4147-A177-3AD203B41FA5}">
                      <a16:colId xmlns:a16="http://schemas.microsoft.com/office/drawing/2014/main" val="3443897945"/>
                    </a:ext>
                  </a:extLst>
                </a:gridCol>
                <a:gridCol w="922428">
                  <a:extLst>
                    <a:ext uri="{9D8B030D-6E8A-4147-A177-3AD203B41FA5}">
                      <a16:colId xmlns:a16="http://schemas.microsoft.com/office/drawing/2014/main" val="1438711311"/>
                    </a:ext>
                  </a:extLst>
                </a:gridCol>
              </a:tblGrid>
              <a:tr h="410043">
                <a:tc>
                  <a:txBody>
                    <a:bodyPr/>
                    <a:lstStyle/>
                    <a:p>
                      <a:pPr algn="ctr"/>
                      <a:r>
                        <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rPr>
                        <a:t>年齢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rPr>
                        <a:t>回答数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rPr>
                        <a:t>割合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677584569"/>
                  </a:ext>
                </a:extLst>
              </a:tr>
              <a:tr h="402142">
                <a:tc>
                  <a:txBody>
                    <a:bodyPr/>
                    <a:lstStyle/>
                    <a:p>
                      <a:pPr algn="ctr" fontAlgn="b"/>
                      <a:r>
                        <a:rPr lang="ja-JP" altLang="en-US" sz="1400" b="0" i="0" u="none" strike="noStrike">
                          <a:effectLst/>
                          <a:latin typeface="BIZ UDPゴシック" panose="020B0400000000000000" pitchFamily="50" charset="-128"/>
                          <a:ea typeface="BIZ UDPゴシック" panose="020B0400000000000000" pitchFamily="50" charset="-128"/>
                        </a:rPr>
                        <a:t>よく知っている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3600123"/>
                  </a:ext>
                </a:extLst>
              </a:tr>
              <a:tr h="402142">
                <a:tc>
                  <a:txBody>
                    <a:bodyPr/>
                    <a:lstStyle/>
                    <a:p>
                      <a:pPr algn="ctr" fontAlgn="b"/>
                      <a:r>
                        <a:rPr lang="ja-JP" altLang="en-US" sz="1400" b="0" i="0" u="none" strike="noStrike">
                          <a:effectLst/>
                          <a:latin typeface="BIZ UDPゴシック" panose="020B0400000000000000" pitchFamily="50" charset="-128"/>
                          <a:ea typeface="BIZ UDPゴシック" panose="020B0400000000000000" pitchFamily="50" charset="-128"/>
                        </a:rPr>
                        <a:t>言葉は聞いたことがある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7675114"/>
                  </a:ext>
                </a:extLst>
              </a:tr>
              <a:tr h="402142">
                <a:tc>
                  <a:txBody>
                    <a:bodyPr/>
                    <a:lstStyle/>
                    <a:p>
                      <a:pPr algn="ctr" fontAlgn="b"/>
                      <a:r>
                        <a:rPr lang="ja-JP" altLang="en-US" sz="1400" b="0" i="0" u="none" strike="noStrike">
                          <a:effectLst/>
                          <a:latin typeface="BIZ UDPゴシック" panose="020B0400000000000000" pitchFamily="50" charset="-128"/>
                          <a:ea typeface="BIZ UDPゴシック" panose="020B0400000000000000" pitchFamily="50" charset="-128"/>
                        </a:rPr>
                        <a:t>知らない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60119"/>
                  </a:ext>
                </a:extLst>
              </a:tr>
              <a:tr h="402142">
                <a:tc>
                  <a:txBody>
                    <a:bodyPr/>
                    <a:lstStyle/>
                    <a:p>
                      <a:pPr algn="ctr" fontAlgn="b"/>
                      <a:r>
                        <a:rPr lang="ja-JP" altLang="en-US" sz="1400" b="0" i="0" u="none" strike="noStrike">
                          <a:effectLst/>
                          <a:latin typeface="BIZ UDPゴシック" panose="020B0400000000000000" pitchFamily="50" charset="-128"/>
                          <a:ea typeface="BIZ UDPゴシック" panose="020B0400000000000000" pitchFamily="50" charset="-128"/>
                        </a:rPr>
                        <a:t>無回答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4737254"/>
                  </a:ext>
                </a:extLst>
              </a:tr>
            </a:tbl>
          </a:graphicData>
        </a:graphic>
      </p:graphicFrame>
      <p:sp>
        <p:nvSpPr>
          <p:cNvPr id="8" name="テキスト ボックス 7">
            <a:extLst>
              <a:ext uri="{FF2B5EF4-FFF2-40B4-BE49-F238E27FC236}">
                <a16:creationId xmlns:a16="http://schemas.microsoft.com/office/drawing/2014/main" id="{009B3AAF-F293-A148-B03F-68B22F555546}"/>
              </a:ext>
            </a:extLst>
          </p:cNvPr>
          <p:cNvSpPr txBox="1"/>
          <p:nvPr/>
        </p:nvSpPr>
        <p:spPr>
          <a:xfrm>
            <a:off x="8849178" y="3133984"/>
            <a:ext cx="933558" cy="307777"/>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N</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116</a:t>
            </a:r>
            <a:endParaRPr kumimoji="1"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20197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0650" y="285412"/>
            <a:ext cx="8822055" cy="798429"/>
          </a:xfrm>
        </p:spPr>
        <p:txBody>
          <a:bodyPr>
            <a:normAutofit/>
          </a:bodyPr>
          <a:lstStyle/>
          <a:p>
            <a:r>
              <a:rPr lang="en-US" altLang="ja-JP" sz="3200" b="1" dirty="0">
                <a:latin typeface="BIZ UDPゴシック" panose="020B0400000000000000" pitchFamily="50" charset="-128"/>
                <a:ea typeface="BIZ UDPゴシック" panose="020B0400000000000000" pitchFamily="50" charset="-128"/>
              </a:rPr>
              <a:t>6</a:t>
            </a:r>
            <a:r>
              <a:rPr kumimoji="1" lang="ja-JP" altLang="en-US" sz="3200" b="1"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宣言店に対する印象</a:t>
            </a:r>
            <a:endParaRPr kumimoji="1" lang="ja-JP" altLang="en-US" sz="3200" b="1" dirty="0">
              <a:latin typeface="BIZ UDPゴシック" panose="020B0400000000000000" pitchFamily="50" charset="-128"/>
              <a:ea typeface="BIZ UDPゴシック" panose="020B0400000000000000" pitchFamily="50" charset="-128"/>
            </a:endParaRPr>
          </a:p>
        </p:txBody>
      </p:sp>
      <p:sp>
        <p:nvSpPr>
          <p:cNvPr id="3" name="コンテンツ プレースホルダー 2"/>
          <p:cNvSpPr>
            <a:spLocks noGrp="1"/>
          </p:cNvSpPr>
          <p:nvPr>
            <p:ph idx="1"/>
          </p:nvPr>
        </p:nvSpPr>
        <p:spPr>
          <a:xfrm>
            <a:off x="619443" y="1446326"/>
            <a:ext cx="9267445" cy="5199360"/>
          </a:xfrm>
        </p:spPr>
        <p:txBody>
          <a:bodyPr/>
          <a:lstStyle/>
          <a:p>
            <a:pPr marL="0" indent="0">
              <a:buNone/>
            </a:pPr>
            <a:endParaRPr lang="en-US" altLang="ja-JP" dirty="0">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　　</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フッター プレースホルダー 3">
            <a:extLst>
              <a:ext uri="{FF2B5EF4-FFF2-40B4-BE49-F238E27FC236}">
                <a16:creationId xmlns:a16="http://schemas.microsoft.com/office/drawing/2014/main" id="{3A7949A0-943F-5BE7-FF69-DC989E52845C}"/>
              </a:ext>
            </a:extLst>
          </p:cNvPr>
          <p:cNvSpPr>
            <a:spLocks noGrp="1"/>
          </p:cNvSpPr>
          <p:nvPr>
            <p:ph type="ftr" sz="quarter" idx="11"/>
          </p:nvPr>
        </p:nvSpPr>
        <p:spPr/>
        <p:txBody>
          <a:bodyPr/>
          <a:lstStyle/>
          <a:p>
            <a:r>
              <a:rPr kumimoji="1" lang="en-US" altLang="ja-JP" dirty="0">
                <a:solidFill>
                  <a:schemeClr val="tx1"/>
                </a:solidFill>
                <a:latin typeface="BIZ UDPゴシック" panose="020B0400000000000000" pitchFamily="50" charset="-128"/>
                <a:ea typeface="BIZ UDPゴシック" panose="020B0400000000000000" pitchFamily="50" charset="-128"/>
              </a:rPr>
              <a:t>7</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F7F35D84-2EEC-3529-0C04-F09F58559D5F}"/>
              </a:ext>
            </a:extLst>
          </p:cNvPr>
          <p:cNvSpPr txBox="1">
            <a:spLocks/>
          </p:cNvSpPr>
          <p:nvPr/>
        </p:nvSpPr>
        <p:spPr>
          <a:xfrm>
            <a:off x="1071212" y="1083841"/>
            <a:ext cx="9223058" cy="1664749"/>
          </a:xfrm>
          <a:prstGeom prst="rect">
            <a:avLst/>
          </a:prstGeom>
        </p:spPr>
        <p:txBody>
          <a:bodyPr vert="horz" lIns="91440" tIns="45720" rIns="91440" bIns="45720" rtlCol="0" anchor="ctr">
            <a:normAutofit/>
          </a:bodyPr>
          <a:lstStyle>
            <a:lvl1pPr algn="l" defTabSz="802020" rtl="0" eaLnBrk="1" latinLnBrk="0" hangingPunct="1">
              <a:lnSpc>
                <a:spcPct val="90000"/>
              </a:lnSpc>
              <a:spcBef>
                <a:spcPct val="0"/>
              </a:spcBef>
              <a:buNone/>
              <a:defRPr kumimoji="1" sz="3859" kern="1200">
                <a:solidFill>
                  <a:schemeClr val="tx1"/>
                </a:solidFill>
                <a:latin typeface="+mj-lt"/>
                <a:ea typeface="+mj-ea"/>
                <a:cs typeface="+mj-cs"/>
              </a:defRPr>
            </a:lvl1pPr>
          </a:lstStyle>
          <a:p>
            <a:r>
              <a:rPr lang="en-US" altLang="ja-JP" sz="2000" b="1" dirty="0">
                <a:latin typeface="BIZ UDPゴシック" panose="020B0400000000000000" pitchFamily="50" charset="-128"/>
                <a:ea typeface="BIZ UDPゴシック" panose="020B0400000000000000" pitchFamily="50" charset="-128"/>
              </a:rPr>
              <a:t>Q</a:t>
            </a:r>
            <a:r>
              <a:rPr lang="ja-JP" altLang="en-US" sz="2000" b="1" dirty="0">
                <a:latin typeface="BIZ UDPゴシック" panose="020B0400000000000000" pitchFamily="50" charset="-128"/>
                <a:ea typeface="BIZ UDPゴシック" panose="020B0400000000000000" pitchFamily="50" charset="-128"/>
              </a:rPr>
              <a:t>　宣言店に対してどのような印象をもちますか。（当てはまるもの１つを選択）</a:t>
            </a:r>
          </a:p>
        </p:txBody>
      </p:sp>
      <p:graphicFrame>
        <p:nvGraphicFramePr>
          <p:cNvPr id="7" name="表 6">
            <a:extLst>
              <a:ext uri="{FF2B5EF4-FFF2-40B4-BE49-F238E27FC236}">
                <a16:creationId xmlns:a16="http://schemas.microsoft.com/office/drawing/2014/main" id="{D21BDE5D-7FD9-53D1-8B28-A2FD1954B19F}"/>
              </a:ext>
            </a:extLst>
          </p:cNvPr>
          <p:cNvGraphicFramePr>
            <a:graphicFrameLocks noGrp="1"/>
          </p:cNvGraphicFramePr>
          <p:nvPr>
            <p:extLst>
              <p:ext uri="{D42A27DB-BD31-4B8C-83A1-F6EECF244321}">
                <p14:modId xmlns:p14="http://schemas.microsoft.com/office/powerpoint/2010/main" val="2246138601"/>
              </p:ext>
            </p:extLst>
          </p:nvPr>
        </p:nvGraphicFramePr>
        <p:xfrm>
          <a:off x="6167858" y="3084619"/>
          <a:ext cx="3556916" cy="3225037"/>
        </p:xfrm>
        <a:graphic>
          <a:graphicData uri="http://schemas.openxmlformats.org/drawingml/2006/table">
            <a:tbl>
              <a:tblPr firstRow="1" bandRow="1">
                <a:tableStyleId>{5C22544A-7EE6-4342-B048-85BDC9FD1C3A}</a:tableStyleId>
              </a:tblPr>
              <a:tblGrid>
                <a:gridCol w="1840361">
                  <a:extLst>
                    <a:ext uri="{9D8B030D-6E8A-4147-A177-3AD203B41FA5}">
                      <a16:colId xmlns:a16="http://schemas.microsoft.com/office/drawing/2014/main" val="1818535400"/>
                    </a:ext>
                  </a:extLst>
                </a:gridCol>
                <a:gridCol w="899815">
                  <a:extLst>
                    <a:ext uri="{9D8B030D-6E8A-4147-A177-3AD203B41FA5}">
                      <a16:colId xmlns:a16="http://schemas.microsoft.com/office/drawing/2014/main" val="3443897945"/>
                    </a:ext>
                  </a:extLst>
                </a:gridCol>
                <a:gridCol w="816740">
                  <a:extLst>
                    <a:ext uri="{9D8B030D-6E8A-4147-A177-3AD203B41FA5}">
                      <a16:colId xmlns:a16="http://schemas.microsoft.com/office/drawing/2014/main" val="1438711311"/>
                    </a:ext>
                  </a:extLst>
                </a:gridCol>
              </a:tblGrid>
              <a:tr h="410043">
                <a:tc>
                  <a:txBody>
                    <a:bodyPr/>
                    <a:lstStyle/>
                    <a:p>
                      <a:pPr algn="ctr"/>
                      <a:r>
                        <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rPr>
                        <a:t>年齢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rPr>
                        <a:t>回答数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rPr>
                        <a:t>割合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677584569"/>
                  </a:ext>
                </a:extLst>
              </a:tr>
              <a:tr h="402142">
                <a:tc>
                  <a:txBody>
                    <a:bodyPr/>
                    <a:lstStyle/>
                    <a:p>
                      <a:pPr algn="ctr" fontAlgn="ctr"/>
                      <a:r>
                        <a:rPr lang="ja-JP" altLang="en-US" sz="1400" b="0" i="0" u="none" strike="noStrike" dirty="0">
                          <a:effectLst/>
                          <a:latin typeface="BIZ UDPゴシック" panose="020B0400000000000000" pitchFamily="50" charset="-128"/>
                          <a:ea typeface="BIZ UDPゴシック" panose="020B0400000000000000" pitchFamily="50" charset="-128"/>
                        </a:rPr>
                        <a:t>利用してみたい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3600123"/>
                  </a:ext>
                </a:extLst>
              </a:tr>
              <a:tr h="402142">
                <a:tc>
                  <a:txBody>
                    <a:bodyPr/>
                    <a:lstStyle/>
                    <a:p>
                      <a:pPr algn="ctr" fontAlgn="ctr"/>
                      <a:r>
                        <a:rPr lang="ja-JP" altLang="en-US" sz="1400" b="0" i="0" u="none" strike="noStrike" dirty="0">
                          <a:effectLst/>
                          <a:latin typeface="BIZ UDPゴシック" panose="020B0400000000000000" pitchFamily="50" charset="-128"/>
                          <a:ea typeface="BIZ UDPゴシック" panose="020B0400000000000000" pitchFamily="50" charset="-128"/>
                        </a:rPr>
                        <a:t>安心して利用できそう</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7675114"/>
                  </a:ext>
                </a:extLst>
              </a:tr>
              <a:tr h="402142">
                <a:tc>
                  <a:txBody>
                    <a:bodyPr/>
                    <a:lstStyle/>
                    <a:p>
                      <a:pPr algn="ctr" fontAlgn="ctr"/>
                      <a:r>
                        <a:rPr lang="ja-JP" altLang="en-US" sz="1400" b="0" i="0" u="none" strike="noStrike" dirty="0">
                          <a:effectLst/>
                          <a:latin typeface="BIZ UDPゴシック" panose="020B0400000000000000" pitchFamily="50" charset="-128"/>
                          <a:ea typeface="BIZ UDPゴシック" panose="020B0400000000000000" pitchFamily="50" charset="-128"/>
                        </a:rPr>
                        <a:t>もっと増えてほしい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60119"/>
                  </a:ext>
                </a:extLst>
              </a:tr>
              <a:tr h="402142">
                <a:tc>
                  <a:txBody>
                    <a:bodyPr/>
                    <a:lstStyle/>
                    <a:p>
                      <a:pPr algn="ctr" fontAlgn="ctr"/>
                      <a:r>
                        <a:rPr lang="ja-JP" altLang="en-US" sz="1400" b="0" i="0" u="none" strike="noStrike">
                          <a:effectLst/>
                          <a:latin typeface="BIZ UDPゴシック" panose="020B0400000000000000" pitchFamily="50" charset="-128"/>
                          <a:ea typeface="BIZ UDPゴシック" panose="020B0400000000000000" pitchFamily="50" charset="-128"/>
                        </a:rPr>
                        <a:t>社会貢献をしている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4737254"/>
                  </a:ext>
                </a:extLst>
              </a:tr>
              <a:tr h="402142">
                <a:tc>
                  <a:txBody>
                    <a:bodyPr/>
                    <a:lstStyle/>
                    <a:p>
                      <a:pPr algn="ctr" fontAlgn="ctr"/>
                      <a:r>
                        <a:rPr lang="ja-JP" altLang="en-US" sz="1400" b="0" i="0" u="none" strike="noStrike">
                          <a:effectLst/>
                          <a:latin typeface="BIZ UDPゴシック" panose="020B0400000000000000" pitchFamily="50" charset="-128"/>
                          <a:ea typeface="BIZ UDPゴシック" panose="020B0400000000000000" pitchFamily="50" charset="-128"/>
                        </a:rPr>
                        <a:t>特に印象はない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2768345"/>
                  </a:ext>
                </a:extLst>
              </a:tr>
              <a:tr h="402142">
                <a:tc>
                  <a:txBody>
                    <a:bodyPr/>
                    <a:lstStyle/>
                    <a:p>
                      <a:pPr algn="ctr" fontAlgn="ctr"/>
                      <a:r>
                        <a:rPr lang="ja-JP" altLang="en-US" sz="1400" b="0" i="0" u="none" strike="noStrike">
                          <a:effectLst/>
                          <a:latin typeface="BIZ UDPゴシック" panose="020B0400000000000000" pitchFamily="50" charset="-128"/>
                          <a:ea typeface="BIZ UDPゴシック" panose="020B0400000000000000" pitchFamily="50" charset="-128"/>
                        </a:rPr>
                        <a:t>その他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0759850"/>
                  </a:ext>
                </a:extLst>
              </a:tr>
              <a:tr h="402142">
                <a:tc>
                  <a:txBody>
                    <a:bodyPr/>
                    <a:lstStyle/>
                    <a:p>
                      <a:pPr algn="ctr" fontAlgn="ctr"/>
                      <a:r>
                        <a:rPr lang="ja-JP" altLang="en-US" sz="1400" b="0" i="0" u="none" strike="noStrike">
                          <a:effectLst/>
                          <a:latin typeface="BIZ UDPゴシック" panose="020B0400000000000000" pitchFamily="50" charset="-128"/>
                          <a:ea typeface="BIZ UDPゴシック" panose="020B0400000000000000" pitchFamily="50" charset="-128"/>
                        </a:rPr>
                        <a:t>無回答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a:effectLst/>
                          <a:latin typeface="BIZ UDPゴシック" panose="020B0400000000000000" pitchFamily="50" charset="-128"/>
                          <a:ea typeface="BIZ UDPゴシック" panose="020B0400000000000000" pitchFamily="50" charset="-128"/>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ja-JP" sz="1400" b="0" i="0" u="none" strike="noStrike" dirty="0">
                          <a:effectLst/>
                          <a:latin typeface="BIZ UDPゴシック" panose="020B0400000000000000" pitchFamily="50" charset="-128"/>
                          <a:ea typeface="BIZ UDPゴシック" panose="020B0400000000000000" pitchFamily="50" charset="-128"/>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8261291"/>
                  </a:ext>
                </a:extLst>
              </a:tr>
            </a:tbl>
          </a:graphicData>
        </a:graphic>
      </p:graphicFrame>
      <p:sp>
        <p:nvSpPr>
          <p:cNvPr id="8" name="テキスト ボックス 7">
            <a:extLst>
              <a:ext uri="{FF2B5EF4-FFF2-40B4-BE49-F238E27FC236}">
                <a16:creationId xmlns:a16="http://schemas.microsoft.com/office/drawing/2014/main" id="{009B3AAF-F293-A148-B03F-68B22F555546}"/>
              </a:ext>
            </a:extLst>
          </p:cNvPr>
          <p:cNvSpPr txBox="1"/>
          <p:nvPr/>
        </p:nvSpPr>
        <p:spPr>
          <a:xfrm>
            <a:off x="8791216" y="2659656"/>
            <a:ext cx="933558" cy="307777"/>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N</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116</a:t>
            </a:r>
            <a:endParaRPr kumimoji="1" lang="ja-JP" altLang="en-US" sz="1400" dirty="0">
              <a:latin typeface="BIZ UDPゴシック" panose="020B0400000000000000" pitchFamily="50" charset="-128"/>
              <a:ea typeface="BIZ UDPゴシック" panose="020B0400000000000000" pitchFamily="50" charset="-128"/>
            </a:endParaRPr>
          </a:p>
        </p:txBody>
      </p:sp>
      <p:graphicFrame>
        <p:nvGraphicFramePr>
          <p:cNvPr id="9" name="グラフ 8">
            <a:extLst>
              <a:ext uri="{FF2B5EF4-FFF2-40B4-BE49-F238E27FC236}">
                <a16:creationId xmlns:a16="http://schemas.microsoft.com/office/drawing/2014/main" id="{57B187F8-6D61-5F71-0BC6-5F9CD4FAE92D}"/>
              </a:ext>
            </a:extLst>
          </p:cNvPr>
          <p:cNvGraphicFramePr>
            <a:graphicFrameLocks/>
          </p:cNvGraphicFramePr>
          <p:nvPr>
            <p:extLst>
              <p:ext uri="{D42A27DB-BD31-4B8C-83A1-F6EECF244321}">
                <p14:modId xmlns:p14="http://schemas.microsoft.com/office/powerpoint/2010/main" val="2920602341"/>
              </p:ext>
            </p:extLst>
          </p:nvPr>
        </p:nvGraphicFramePr>
        <p:xfrm>
          <a:off x="399130" y="2343695"/>
          <a:ext cx="5683649" cy="4483233"/>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2">
            <a:extLst>
              <a:ext uri="{FF2B5EF4-FFF2-40B4-BE49-F238E27FC236}">
                <a16:creationId xmlns:a16="http://schemas.microsoft.com/office/drawing/2014/main" id="{DDE7A0EE-110C-7DF5-BD1D-83BC9A03AD94}"/>
              </a:ext>
            </a:extLst>
          </p:cNvPr>
          <p:cNvSpPr txBox="1"/>
          <p:nvPr/>
        </p:nvSpPr>
        <p:spPr>
          <a:xfrm>
            <a:off x="6167858" y="6353588"/>
            <a:ext cx="3745168"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複数回答者がいたため、</a:t>
            </a:r>
            <a:r>
              <a:rPr lang="ja-JP" altLang="en-US" sz="1200" dirty="0">
                <a:latin typeface="BIZ UDPゴシック" panose="020B0400000000000000" pitchFamily="50" charset="-128"/>
                <a:ea typeface="BIZ UDPゴシック" panose="020B0400000000000000" pitchFamily="50" charset="-128"/>
              </a:rPr>
              <a:t>回答数の合計が</a:t>
            </a:r>
            <a:r>
              <a:rPr kumimoji="1" lang="en-US" altLang="ja-JP" sz="1200" dirty="0">
                <a:latin typeface="BIZ UDPゴシック" panose="020B0400000000000000" pitchFamily="50" charset="-128"/>
                <a:ea typeface="BIZ UDPゴシック" panose="020B0400000000000000" pitchFamily="50" charset="-128"/>
              </a:rPr>
              <a:t>116</a:t>
            </a:r>
            <a:r>
              <a:rPr kumimoji="1" lang="ja-JP" altLang="en-US" sz="1200" dirty="0">
                <a:latin typeface="BIZ UDPゴシック" panose="020B0400000000000000" pitchFamily="50" charset="-128"/>
                <a:ea typeface="BIZ UDPゴシック" panose="020B0400000000000000" pitchFamily="50" charset="-128"/>
              </a:rPr>
              <a:t>及び</a:t>
            </a:r>
            <a:r>
              <a:rPr lang="en-US" altLang="ja-JP" sz="1200" dirty="0">
                <a:latin typeface="BIZ UDPゴシック" panose="020B0400000000000000" pitchFamily="50" charset="-128"/>
                <a:ea typeface="BIZ UDPゴシック" panose="020B0400000000000000" pitchFamily="50" charset="-128"/>
              </a:rPr>
              <a:t> </a:t>
            </a:r>
          </a:p>
          <a:p>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割合の合計が１００％</a:t>
            </a:r>
            <a:r>
              <a:rPr kumimoji="1" lang="ja-JP" altLang="en-US" sz="1200" dirty="0">
                <a:latin typeface="BIZ UDPゴシック" panose="020B0400000000000000" pitchFamily="50" charset="-128"/>
                <a:ea typeface="BIZ UDPゴシック" panose="020B0400000000000000" pitchFamily="50" charset="-128"/>
              </a:rPr>
              <a:t>にはならない。</a:t>
            </a:r>
          </a:p>
        </p:txBody>
      </p:sp>
    </p:spTree>
    <p:extLst>
      <p:ext uri="{BB962C8B-B14F-4D97-AF65-F5344CB8AC3E}">
        <p14:creationId xmlns:p14="http://schemas.microsoft.com/office/powerpoint/2010/main" val="3601654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FDFC97A3-28B1-5F2B-B1F3-66878AD8F76E}"/>
              </a:ext>
            </a:extLst>
          </p:cNvPr>
          <p:cNvGraphicFramePr>
            <a:graphicFrameLocks/>
          </p:cNvGraphicFramePr>
          <p:nvPr>
            <p:extLst>
              <p:ext uri="{D42A27DB-BD31-4B8C-83A1-F6EECF244321}">
                <p14:modId xmlns:p14="http://schemas.microsoft.com/office/powerpoint/2010/main" val="2745589882"/>
              </p:ext>
            </p:extLst>
          </p:nvPr>
        </p:nvGraphicFramePr>
        <p:xfrm>
          <a:off x="662548" y="1657564"/>
          <a:ext cx="6845158" cy="5299967"/>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a:xfrm>
            <a:off x="735171" y="302556"/>
            <a:ext cx="9223058" cy="711857"/>
          </a:xfrm>
        </p:spPr>
        <p:txBody>
          <a:bodyPr>
            <a:normAutofit fontScale="90000"/>
          </a:bodyPr>
          <a:lstStyle/>
          <a:p>
            <a:r>
              <a:rPr lang="ja-JP" altLang="en-US" sz="3600" b="1" dirty="0">
                <a:latin typeface="BIZ UDPゴシック" panose="020B0400000000000000" pitchFamily="50" charset="-128"/>
                <a:ea typeface="BIZ UDPゴシック" panose="020B0400000000000000" pitchFamily="50" charset="-128"/>
              </a:rPr>
              <a:t>７．お店で受けられたらうれしいサポートや配慮</a:t>
            </a:r>
            <a:endParaRPr kumimoji="1" lang="ja-JP" altLang="en-US" sz="3600" b="1" dirty="0">
              <a:latin typeface="BIZ UDPゴシック" panose="020B0400000000000000" pitchFamily="50" charset="-128"/>
              <a:ea typeface="BIZ UDPゴシック" panose="020B0400000000000000" pitchFamily="50" charset="-128"/>
            </a:endParaRPr>
          </a:p>
        </p:txBody>
      </p:sp>
      <p:sp>
        <p:nvSpPr>
          <p:cNvPr id="5" name="フッター プレースホルダー 4">
            <a:extLst>
              <a:ext uri="{FF2B5EF4-FFF2-40B4-BE49-F238E27FC236}">
                <a16:creationId xmlns:a16="http://schemas.microsoft.com/office/drawing/2014/main" id="{3B593C2C-BB34-3A48-B2FB-4C5C16EE7593}"/>
              </a:ext>
            </a:extLst>
          </p:cNvPr>
          <p:cNvSpPr>
            <a:spLocks noGrp="1"/>
          </p:cNvSpPr>
          <p:nvPr>
            <p:ph type="ftr" sz="quarter" idx="11"/>
          </p:nvPr>
        </p:nvSpPr>
        <p:spPr/>
        <p:txBody>
          <a:bodyPr/>
          <a:lstStyle/>
          <a:p>
            <a:r>
              <a:rPr lang="en-US" altLang="ja-JP" dirty="0">
                <a:solidFill>
                  <a:schemeClr val="tx1"/>
                </a:solidFill>
                <a:latin typeface="BIZ UDPゴシック" panose="020B0400000000000000" pitchFamily="50" charset="-128"/>
                <a:ea typeface="BIZ UDPゴシック" panose="020B0400000000000000" pitchFamily="50" charset="-128"/>
              </a:rPr>
              <a:t>8</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3C030F2B-681E-7470-3796-6CB40DB15337}"/>
              </a:ext>
            </a:extLst>
          </p:cNvPr>
          <p:cNvSpPr txBox="1">
            <a:spLocks/>
          </p:cNvSpPr>
          <p:nvPr/>
        </p:nvSpPr>
        <p:spPr>
          <a:xfrm>
            <a:off x="1080837" y="1250155"/>
            <a:ext cx="8077065" cy="713538"/>
          </a:xfrm>
          <a:prstGeom prst="rect">
            <a:avLst/>
          </a:prstGeom>
          <a:ln>
            <a:noFill/>
          </a:ln>
        </p:spPr>
        <p:txBody>
          <a:bodyPr vert="horz" lIns="91440" tIns="45720" rIns="91440" bIns="45720" rtlCol="0" anchor="ctr">
            <a:normAutofit/>
          </a:bodyPr>
          <a:lstStyle>
            <a:lvl1pPr algn="l" defTabSz="802020" rtl="0" eaLnBrk="1" latinLnBrk="0" hangingPunct="1">
              <a:lnSpc>
                <a:spcPct val="90000"/>
              </a:lnSpc>
              <a:spcBef>
                <a:spcPct val="0"/>
              </a:spcBef>
              <a:buNone/>
              <a:defRPr kumimoji="1" sz="3859" kern="1200">
                <a:solidFill>
                  <a:schemeClr val="tx1"/>
                </a:solidFill>
                <a:latin typeface="+mj-lt"/>
                <a:ea typeface="+mj-ea"/>
                <a:cs typeface="+mj-cs"/>
              </a:defRPr>
            </a:lvl1pPr>
          </a:lstStyle>
          <a:p>
            <a:r>
              <a:rPr lang="en-US" altLang="ja-JP" sz="2000" b="1" dirty="0">
                <a:latin typeface="BIZ UDPゴシック" panose="020B0400000000000000" pitchFamily="50" charset="-128"/>
                <a:ea typeface="BIZ UDPゴシック" panose="020B0400000000000000" pitchFamily="50" charset="-128"/>
              </a:rPr>
              <a:t>Q</a:t>
            </a:r>
            <a:r>
              <a:rPr lang="ja-JP" altLang="en-US" sz="2000" b="1" dirty="0">
                <a:latin typeface="BIZ UDPゴシック" panose="020B0400000000000000" pitchFamily="50" charset="-128"/>
                <a:ea typeface="BIZ UDPゴシック" panose="020B0400000000000000" pitchFamily="50" charset="-128"/>
              </a:rPr>
              <a:t>　あなたがお店に行く際に、あると嬉しいサポートや配慮は何ですか。</a:t>
            </a:r>
            <a:endParaRPr lang="en-US" altLang="ja-JP" sz="2000" b="1" dirty="0">
              <a:latin typeface="BIZ UDPゴシック" panose="020B0400000000000000" pitchFamily="50" charset="-128"/>
              <a:ea typeface="BIZ UDPゴシック" panose="020B0400000000000000" pitchFamily="50" charset="-128"/>
            </a:endParaRPr>
          </a:p>
          <a:p>
            <a:r>
              <a:rPr lang="ja-JP" altLang="en-US" sz="2000" b="1" dirty="0">
                <a:latin typeface="BIZ UDPゴシック" panose="020B0400000000000000" pitchFamily="50" charset="-128"/>
                <a:ea typeface="BIZ UDPゴシック" panose="020B0400000000000000" pitchFamily="50" charset="-128"/>
              </a:rPr>
              <a:t>　　 （当てはまるものを２つまで選択）</a:t>
            </a:r>
          </a:p>
        </p:txBody>
      </p:sp>
      <p:sp>
        <p:nvSpPr>
          <p:cNvPr id="4" name="テキスト ボックス 2">
            <a:extLst>
              <a:ext uri="{FF2B5EF4-FFF2-40B4-BE49-F238E27FC236}">
                <a16:creationId xmlns:a16="http://schemas.microsoft.com/office/drawing/2014/main" id="{D97FB018-9B9F-4D2C-E535-F724B9B7C794}"/>
              </a:ext>
            </a:extLst>
          </p:cNvPr>
          <p:cNvSpPr txBox="1"/>
          <p:nvPr/>
        </p:nvSpPr>
        <p:spPr>
          <a:xfrm>
            <a:off x="6201020" y="6880856"/>
            <a:ext cx="4241771"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複数回答可のため、</a:t>
            </a:r>
            <a:r>
              <a:rPr lang="ja-JP" altLang="en-US" sz="1000" dirty="0">
                <a:latin typeface="BIZ UDPゴシック" panose="020B0400000000000000" pitchFamily="50" charset="-128"/>
                <a:ea typeface="BIZ UDPゴシック" panose="020B0400000000000000" pitchFamily="50" charset="-128"/>
              </a:rPr>
              <a:t>回答数の合計が</a:t>
            </a:r>
            <a:r>
              <a:rPr kumimoji="1" lang="en-US" altLang="ja-JP" sz="1000" dirty="0">
                <a:latin typeface="BIZ UDPゴシック" panose="020B0400000000000000" pitchFamily="50" charset="-128"/>
                <a:ea typeface="BIZ UDPゴシック" panose="020B0400000000000000" pitchFamily="50" charset="-128"/>
              </a:rPr>
              <a:t>116</a:t>
            </a:r>
            <a:r>
              <a:rPr kumimoji="1" lang="ja-JP" altLang="en-US" sz="1000" dirty="0">
                <a:latin typeface="BIZ UDPゴシック" panose="020B0400000000000000" pitchFamily="50" charset="-128"/>
                <a:ea typeface="BIZ UDPゴシック" panose="020B0400000000000000" pitchFamily="50" charset="-128"/>
              </a:rPr>
              <a:t>にはならない。</a:t>
            </a:r>
          </a:p>
        </p:txBody>
      </p:sp>
      <p:graphicFrame>
        <p:nvGraphicFramePr>
          <p:cNvPr id="9" name="表 10">
            <a:extLst>
              <a:ext uri="{FF2B5EF4-FFF2-40B4-BE49-F238E27FC236}">
                <a16:creationId xmlns:a16="http://schemas.microsoft.com/office/drawing/2014/main" id="{C8CC1BEC-3B35-BE3D-6A9B-EF91B56A9173}"/>
              </a:ext>
            </a:extLst>
          </p:cNvPr>
          <p:cNvGraphicFramePr>
            <a:graphicFrameLocks noGrp="1"/>
          </p:cNvGraphicFramePr>
          <p:nvPr>
            <p:extLst>
              <p:ext uri="{D42A27DB-BD31-4B8C-83A1-F6EECF244321}">
                <p14:modId xmlns:p14="http://schemas.microsoft.com/office/powerpoint/2010/main" val="1448651807"/>
              </p:ext>
            </p:extLst>
          </p:nvPr>
        </p:nvGraphicFramePr>
        <p:xfrm>
          <a:off x="6260140" y="2199435"/>
          <a:ext cx="3527999" cy="4753892"/>
        </p:xfrm>
        <a:graphic>
          <a:graphicData uri="http://schemas.openxmlformats.org/drawingml/2006/table">
            <a:tbl>
              <a:tblPr firstRow="1" bandRow="1">
                <a:tableStyleId>{5C22544A-7EE6-4342-B048-85BDC9FD1C3A}</a:tableStyleId>
              </a:tblPr>
              <a:tblGrid>
                <a:gridCol w="2334876">
                  <a:extLst>
                    <a:ext uri="{9D8B030D-6E8A-4147-A177-3AD203B41FA5}">
                      <a16:colId xmlns:a16="http://schemas.microsoft.com/office/drawing/2014/main" val="2186138787"/>
                    </a:ext>
                  </a:extLst>
                </a:gridCol>
                <a:gridCol w="607457">
                  <a:extLst>
                    <a:ext uri="{9D8B030D-6E8A-4147-A177-3AD203B41FA5}">
                      <a16:colId xmlns:a16="http://schemas.microsoft.com/office/drawing/2014/main" val="1865825826"/>
                    </a:ext>
                  </a:extLst>
                </a:gridCol>
                <a:gridCol w="585666">
                  <a:extLst>
                    <a:ext uri="{9D8B030D-6E8A-4147-A177-3AD203B41FA5}">
                      <a16:colId xmlns:a16="http://schemas.microsoft.com/office/drawing/2014/main" val="3800723924"/>
                    </a:ext>
                  </a:extLst>
                </a:gridCol>
              </a:tblGrid>
              <a:tr h="249564">
                <a:tc>
                  <a:txBody>
                    <a:bodyPr/>
                    <a:lstStyle/>
                    <a:p>
                      <a:pPr algn="ctr" fontAlgn="b"/>
                      <a:r>
                        <a:rPr lang="ja-JP" altLang="en-US" sz="1050" b="0" i="0" u="none" strike="noStrike" dirty="0">
                          <a:solidFill>
                            <a:sysClr val="windowText" lastClr="000000"/>
                          </a:solidFill>
                          <a:effectLst/>
                          <a:latin typeface="BIZ UDPゴシック" panose="020B0400000000000000" pitchFamily="50" charset="-128"/>
                          <a:ea typeface="BIZ UDPゴシック" panose="020B0400000000000000" pitchFamily="50" charset="-128"/>
                        </a:rPr>
                        <a:t>内容</a:t>
                      </a:r>
                      <a:endParaRPr lang="en-US" altLang="ja-JP" sz="1050" b="0" i="0" u="none" strike="noStrike" dirty="0">
                        <a:solidFill>
                          <a:sysClr val="windowText" lastClr="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ja-JP" altLang="en-US" sz="1050" b="0" i="0" u="none" strike="noStrike" dirty="0">
                          <a:solidFill>
                            <a:sysClr val="windowText" lastClr="000000"/>
                          </a:solidFill>
                          <a:effectLst/>
                          <a:latin typeface="BIZ UDPゴシック" panose="020B0400000000000000" pitchFamily="50" charset="-128"/>
                          <a:ea typeface="BIZ UDPゴシック" panose="020B0400000000000000" pitchFamily="50" charset="-128"/>
                        </a:rPr>
                        <a:t>回答数</a:t>
                      </a:r>
                      <a:endParaRPr lang="en-US" altLang="ja-JP" sz="1050" b="0" i="0" u="none" strike="noStrike" dirty="0">
                        <a:solidFill>
                          <a:sysClr val="windowText" lastClr="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a:solidFill>
                            <a:sysClr val="windowText" lastClr="000000"/>
                          </a:solidFill>
                          <a:latin typeface="BIZ UDPゴシック" panose="020B0400000000000000" pitchFamily="50" charset="-128"/>
                          <a:ea typeface="BIZ UDPゴシック" panose="020B0400000000000000" pitchFamily="50" charset="-128"/>
                        </a:rPr>
                        <a:t>割合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4568402"/>
                  </a:ext>
                </a:extLst>
              </a:tr>
              <a:tr h="281402">
                <a:tc>
                  <a:txBody>
                    <a:bodyPr/>
                    <a:lstStyle/>
                    <a:p>
                      <a:pPr algn="l" fontAlgn="b"/>
                      <a:r>
                        <a:rPr lang="ja-JP" altLang="en-US" sz="1000" b="0" i="0" u="none" strike="noStrike" dirty="0">
                          <a:effectLst/>
                          <a:latin typeface="BIZ UDPゴシック" panose="020B0400000000000000" pitchFamily="50" charset="-128"/>
                          <a:ea typeface="BIZ UDPゴシック" panose="020B0400000000000000" pitchFamily="50" charset="-128"/>
                        </a:rPr>
                        <a:t> ベンチなどの休憩するスペースが多い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16</a:t>
                      </a:r>
                      <a:r>
                        <a:rPr lang="ja-JP" altLang="en-US" sz="1000" b="0" i="0" u="none" strike="noStrike" dirty="0">
                          <a:effectLst/>
                          <a:latin typeface="BIZ UDPゴシック" panose="020B0400000000000000" pitchFamily="50" charset="-128"/>
                          <a:ea typeface="BIZ UDPゴシック" panose="020B0400000000000000" pitchFamily="50" charset="-128"/>
                        </a:rPr>
                        <a:t>％</a:t>
                      </a:r>
                      <a:endParaRPr lang="en-US" altLang="ja-JP" sz="1000" b="0" i="0" u="none" strike="noStrike" dirty="0">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0052661"/>
                  </a:ext>
                </a:extLst>
              </a:tr>
              <a:tr h="281402">
                <a:tc>
                  <a:txBody>
                    <a:bodyPr/>
                    <a:lstStyle/>
                    <a:p>
                      <a:pPr algn="l" fontAlgn="b"/>
                      <a:r>
                        <a:rPr lang="ja-JP" altLang="en-US" sz="1000" b="0" i="0" u="none" strike="noStrike" dirty="0">
                          <a:effectLst/>
                          <a:latin typeface="BIZ UDPゴシック" panose="020B0400000000000000" pitchFamily="50" charset="-128"/>
                          <a:ea typeface="BIZ UDPゴシック" panose="020B0400000000000000" pitchFamily="50" charset="-128"/>
                        </a:rPr>
                        <a:t> 書類の記入の代行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9</a:t>
                      </a:r>
                      <a:r>
                        <a:rPr lang="ja-JP" altLang="en-US" sz="1000" b="0" i="0" u="none" strike="noStrike" dirty="0">
                          <a:effectLst/>
                          <a:latin typeface="BIZ UDPゴシック" panose="020B0400000000000000" pitchFamily="50" charset="-128"/>
                          <a:ea typeface="BIZ UDPゴシック" panose="020B0400000000000000" pitchFamily="50" charset="-128"/>
                        </a:rPr>
                        <a:t>％</a:t>
                      </a:r>
                      <a:endParaRPr lang="en-US" altLang="ja-JP" sz="1000" b="0" i="0" u="none" strike="noStrike" dirty="0">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2546405"/>
                  </a:ext>
                </a:extLst>
              </a:tr>
              <a:tr h="281402">
                <a:tc>
                  <a:txBody>
                    <a:bodyPr/>
                    <a:lstStyle/>
                    <a:p>
                      <a:pPr algn="l" fontAlgn="b"/>
                      <a:r>
                        <a:rPr lang="ja-JP" altLang="en-US" sz="1000" b="0" i="0" u="none" strike="noStrike" dirty="0">
                          <a:effectLst/>
                          <a:latin typeface="BIZ UDPゴシック" panose="020B0400000000000000" pitchFamily="50" charset="-128"/>
                          <a:ea typeface="BIZ UDPゴシック" panose="020B0400000000000000" pitchFamily="50" charset="-128"/>
                        </a:rPr>
                        <a:t> コミュニケーションボードでの対応</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7008883"/>
                  </a:ext>
                </a:extLst>
              </a:tr>
              <a:tr h="281402">
                <a:tc>
                  <a:txBody>
                    <a:bodyPr/>
                    <a:lstStyle/>
                    <a:p>
                      <a:pPr algn="l" fontAlgn="b"/>
                      <a:r>
                        <a:rPr lang="ja-JP" altLang="en-US" sz="1000" b="0" i="0" u="none" strike="noStrike" dirty="0">
                          <a:effectLst/>
                          <a:latin typeface="BIZ UDPゴシック" panose="020B0400000000000000" pitchFamily="50" charset="-128"/>
                          <a:ea typeface="BIZ UDPゴシック" panose="020B0400000000000000" pitchFamily="50" charset="-128"/>
                        </a:rPr>
                        <a:t> 実物、写真、絵等による説明</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a:effectLst/>
                          <a:latin typeface="BIZ UDPゴシック" panose="020B0400000000000000" pitchFamily="50" charset="-128"/>
                          <a:ea typeface="BIZ UDPゴシック" panose="020B0400000000000000" pitchFamily="50" charset="-128"/>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344410"/>
                  </a:ext>
                </a:extLst>
              </a:tr>
              <a:tr h="281402">
                <a:tc>
                  <a:txBody>
                    <a:bodyPr/>
                    <a:lstStyle/>
                    <a:p>
                      <a:pPr algn="l" fontAlgn="b"/>
                      <a:r>
                        <a:rPr lang="ja-JP" altLang="en-US" sz="1000" b="0" i="0" u="none" strike="noStrike" dirty="0">
                          <a:effectLst/>
                          <a:latin typeface="BIZ UDPゴシック" panose="020B0400000000000000" pitchFamily="50" charset="-128"/>
                          <a:ea typeface="BIZ UDPゴシック" panose="020B0400000000000000" pitchFamily="50" charset="-128"/>
                        </a:rPr>
                        <a:t> 店内の音や光などの刺激が少ない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a:effectLst/>
                          <a:latin typeface="BIZ UDPゴシック" panose="020B0400000000000000" pitchFamily="50" charset="-128"/>
                          <a:ea typeface="BIZ UDPゴシック" panose="020B0400000000000000" pitchFamily="50" charset="-128"/>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a:effectLst/>
                          <a:latin typeface="BIZ UDPゴシック" panose="020B0400000000000000" pitchFamily="50" charset="-128"/>
                          <a:ea typeface="BIZ UDPゴシック" panose="020B0400000000000000" pitchFamily="50" charset="-128"/>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9396014"/>
                  </a:ext>
                </a:extLst>
              </a:tr>
              <a:tr h="281402">
                <a:tc>
                  <a:txBody>
                    <a:bodyPr/>
                    <a:lstStyle/>
                    <a:p>
                      <a:pPr algn="l" fontAlgn="b"/>
                      <a:r>
                        <a:rPr lang="ja-JP" altLang="en-US" sz="1000" b="0" i="0" u="none" strike="noStrike" dirty="0">
                          <a:effectLst/>
                          <a:latin typeface="BIZ UDPゴシック" panose="020B0400000000000000" pitchFamily="50" charset="-128"/>
                          <a:ea typeface="BIZ UDPゴシック" panose="020B0400000000000000" pitchFamily="50" charset="-128"/>
                        </a:rPr>
                        <a:t> カームダウンスペースが用意されている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a:effectLst/>
                          <a:latin typeface="BIZ UDPゴシック" panose="020B0400000000000000" pitchFamily="50" charset="-128"/>
                          <a:ea typeface="BIZ UDPゴシック" panose="020B0400000000000000" pitchFamily="50" charset="-128"/>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a:effectLst/>
                          <a:latin typeface="BIZ UDPゴシック" panose="020B0400000000000000" pitchFamily="50" charset="-128"/>
                          <a:ea typeface="BIZ UDPゴシック" panose="020B0400000000000000" pitchFamily="50" charset="-128"/>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0986340"/>
                  </a:ext>
                </a:extLst>
              </a:tr>
              <a:tr h="281402">
                <a:tc>
                  <a:txBody>
                    <a:bodyPr/>
                    <a:lstStyle/>
                    <a:p>
                      <a:pPr algn="l" fontAlgn="b"/>
                      <a:r>
                        <a:rPr lang="ja-JP" altLang="en-US" sz="1000" b="0" i="0" u="none" strike="noStrike" dirty="0">
                          <a:effectLst/>
                          <a:latin typeface="BIZ UDPゴシック" panose="020B0400000000000000" pitchFamily="50" charset="-128"/>
                          <a:ea typeface="BIZ UDPゴシック" panose="020B0400000000000000" pitchFamily="50" charset="-128"/>
                        </a:rPr>
                        <a:t> 従業員による読み上げ</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6741207"/>
                  </a:ext>
                </a:extLst>
              </a:tr>
              <a:tr h="281402">
                <a:tc>
                  <a:txBody>
                    <a:bodyPr/>
                    <a:lstStyle/>
                    <a:p>
                      <a:pPr algn="l" fontAlgn="b"/>
                      <a:r>
                        <a:rPr lang="ja-JP" altLang="en-US" sz="1000" b="0" i="0" u="none" strike="noStrike" dirty="0">
                          <a:effectLst/>
                          <a:latin typeface="BIZ UDPゴシック" panose="020B0400000000000000" pitchFamily="50" charset="-128"/>
                          <a:ea typeface="BIZ UDPゴシック" panose="020B0400000000000000" pitchFamily="50" charset="-128"/>
                        </a:rPr>
                        <a:t> 個室対応</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a:effectLst/>
                          <a:latin typeface="BIZ UDPゴシック" panose="020B0400000000000000" pitchFamily="50" charset="-128"/>
                          <a:ea typeface="BIZ UDPゴシック" panose="020B0400000000000000" pitchFamily="50" charset="-128"/>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5956674"/>
                  </a:ext>
                </a:extLst>
              </a:tr>
              <a:tr h="281402">
                <a:tc>
                  <a:txBody>
                    <a:bodyPr/>
                    <a:lstStyle/>
                    <a:p>
                      <a:pPr algn="l" fontAlgn="b"/>
                      <a:r>
                        <a:rPr lang="ja-JP" altLang="en-US" sz="1000" b="0" i="0" u="none" strike="noStrike" dirty="0">
                          <a:effectLst/>
                          <a:latin typeface="BIZ UDPゴシック" panose="020B0400000000000000" pitchFamily="50" charset="-128"/>
                          <a:ea typeface="BIZ UDPゴシック" panose="020B0400000000000000" pitchFamily="50" charset="-128"/>
                        </a:rPr>
                        <a:t> 同性による支援が受けられる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3450997"/>
                  </a:ext>
                </a:extLst>
              </a:tr>
              <a:tr h="281402">
                <a:tc>
                  <a:txBody>
                    <a:bodyPr/>
                    <a:lstStyle/>
                    <a:p>
                      <a:pPr algn="l" fontAlgn="b"/>
                      <a:r>
                        <a:rPr lang="ja-JP" altLang="en-US" sz="1000" b="0" i="0" u="none" strike="noStrike" dirty="0">
                          <a:effectLst/>
                          <a:latin typeface="BIZ UDPゴシック" panose="020B0400000000000000" pitchFamily="50" charset="-128"/>
                          <a:ea typeface="BIZ UDPゴシック" panose="020B0400000000000000" pitchFamily="50" charset="-128"/>
                        </a:rPr>
                        <a:t> アプリやデジタルサポート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5414641"/>
                  </a:ext>
                </a:extLst>
              </a:tr>
              <a:tr h="281402">
                <a:tc>
                  <a:txBody>
                    <a:bodyPr/>
                    <a:lstStyle/>
                    <a:p>
                      <a:pPr algn="l" fontAlgn="b"/>
                      <a:r>
                        <a:rPr lang="ja-JP" altLang="en-US" sz="1000" b="0" i="0" u="none" strike="noStrike" dirty="0">
                          <a:effectLst/>
                          <a:latin typeface="BIZ UDPゴシック" panose="020B0400000000000000" pitchFamily="50" charset="-128"/>
                          <a:ea typeface="BIZ UDPゴシック" panose="020B0400000000000000" pitchFamily="50" charset="-128"/>
                        </a:rPr>
                        <a:t> 音声案内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8026792"/>
                  </a:ext>
                </a:extLst>
              </a:tr>
              <a:tr h="281402">
                <a:tc>
                  <a:txBody>
                    <a:bodyPr/>
                    <a:lstStyle/>
                    <a:p>
                      <a:pPr algn="l" fontAlgn="b"/>
                      <a:r>
                        <a:rPr lang="ja-JP" altLang="en-US" sz="1000" b="0" i="0" u="none" strike="noStrike" dirty="0">
                          <a:effectLst/>
                          <a:latin typeface="BIZ UDPゴシック" panose="020B0400000000000000" pitchFamily="50" charset="-128"/>
                          <a:ea typeface="BIZ UDPゴシック" panose="020B0400000000000000" pitchFamily="50" charset="-128"/>
                        </a:rPr>
                        <a:t> オストメイト対応トイレ</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8786599"/>
                  </a:ext>
                </a:extLst>
              </a:tr>
              <a:tr h="281402">
                <a:tc>
                  <a:txBody>
                    <a:bodyPr/>
                    <a:lstStyle/>
                    <a:p>
                      <a:pPr algn="l" fontAlgn="b"/>
                      <a:r>
                        <a:rPr lang="ja-JP" altLang="en-US" sz="1000" b="0" i="0" u="none" strike="noStrike" dirty="0">
                          <a:effectLst/>
                          <a:latin typeface="BIZ UDPゴシック" panose="020B0400000000000000" pitchFamily="50" charset="-128"/>
                          <a:ea typeface="BIZ UDPゴシック" panose="020B0400000000000000" pitchFamily="50" charset="-128"/>
                        </a:rPr>
                        <a:t> わかりやすい資料が用意されている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0757679"/>
                  </a:ext>
                </a:extLst>
              </a:tr>
              <a:tr h="281402">
                <a:tc>
                  <a:txBody>
                    <a:bodyPr/>
                    <a:lstStyle/>
                    <a:p>
                      <a:pPr algn="l" fontAlgn="b"/>
                      <a:r>
                        <a:rPr lang="ja-JP" altLang="en-US" sz="1000" b="0" i="0" u="none" strike="noStrike" dirty="0">
                          <a:effectLst/>
                          <a:latin typeface="BIZ UDPゴシック" panose="020B0400000000000000" pitchFamily="50" charset="-128"/>
                          <a:ea typeface="BIZ UDPゴシック" panose="020B0400000000000000" pitchFamily="50" charset="-128"/>
                        </a:rPr>
                        <a:t> 点字表示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5700905"/>
                  </a:ext>
                </a:extLst>
              </a:tr>
              <a:tr h="281402">
                <a:tc>
                  <a:txBody>
                    <a:bodyPr/>
                    <a:lstStyle/>
                    <a:p>
                      <a:pPr algn="l" fontAlgn="b"/>
                      <a:r>
                        <a:rPr lang="ja-JP" altLang="en-US" sz="1000" b="0" i="0" u="none" strike="noStrike" dirty="0">
                          <a:effectLst/>
                          <a:latin typeface="BIZ UDPゴシック" panose="020B0400000000000000" pitchFamily="50" charset="-128"/>
                          <a:ea typeface="BIZ UDPゴシック" panose="020B0400000000000000" pitchFamily="50" charset="-128"/>
                        </a:rPr>
                        <a:t> その他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9871628"/>
                  </a:ext>
                </a:extLst>
              </a:tr>
              <a:tr h="281402">
                <a:tc>
                  <a:txBody>
                    <a:bodyPr/>
                    <a:lstStyle/>
                    <a:p>
                      <a:pPr algn="l" fontAlgn="b"/>
                      <a:r>
                        <a:rPr lang="ja-JP" altLang="en-US" sz="1000" b="0" i="0" u="none" strike="noStrike" dirty="0">
                          <a:effectLst/>
                          <a:latin typeface="BIZ UDPゴシック" panose="020B0400000000000000" pitchFamily="50" charset="-128"/>
                          <a:ea typeface="BIZ UDPゴシック" panose="020B0400000000000000" pitchFamily="50" charset="-128"/>
                        </a:rPr>
                        <a:t> 無回答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ja-JP" sz="1000" b="0" i="0" u="none" strike="noStrike" dirty="0">
                          <a:effectLst/>
                          <a:latin typeface="BIZ UDPゴシック" panose="020B0400000000000000" pitchFamily="50" charset="-128"/>
                          <a:ea typeface="BIZ UDPゴシック" panose="020B0400000000000000" pitchFamily="50" charset="-128"/>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4296038"/>
                  </a:ext>
                </a:extLst>
              </a:tr>
            </a:tbl>
          </a:graphicData>
        </a:graphic>
      </p:graphicFrame>
    </p:spTree>
    <p:extLst>
      <p:ext uri="{BB962C8B-B14F-4D97-AF65-F5344CB8AC3E}">
        <p14:creationId xmlns:p14="http://schemas.microsoft.com/office/powerpoint/2010/main" val="4138098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5170" y="232741"/>
            <a:ext cx="9223058" cy="811870"/>
          </a:xfrm>
        </p:spPr>
        <p:txBody>
          <a:bodyPr>
            <a:normAutofit/>
          </a:bodyPr>
          <a:lstStyle/>
          <a:p>
            <a:r>
              <a:rPr kumimoji="1" lang="ja-JP" altLang="en-US" sz="3200" b="1" dirty="0">
                <a:latin typeface="BIZ UDPゴシック" panose="020B0400000000000000" pitchFamily="50" charset="-128"/>
                <a:ea typeface="BIZ UDPゴシック" panose="020B0400000000000000" pitchFamily="50" charset="-128"/>
              </a:rPr>
              <a:t>８．宣言店に入っているといい</a:t>
            </a:r>
            <a:r>
              <a:rPr lang="ja-JP" altLang="en-US" sz="3200" b="1" dirty="0">
                <a:latin typeface="BIZ UDPゴシック" panose="020B0400000000000000" pitchFamily="50" charset="-128"/>
                <a:ea typeface="BIZ UDPゴシック" panose="020B0400000000000000" pitchFamily="50" charset="-128"/>
              </a:rPr>
              <a:t>お店</a:t>
            </a:r>
            <a:endParaRPr kumimoji="1" lang="ja-JP" altLang="en-US" sz="3200" b="1" dirty="0">
              <a:latin typeface="BIZ UDPゴシック" panose="020B0400000000000000" pitchFamily="50" charset="-128"/>
              <a:ea typeface="BIZ UDPゴシック" panose="020B0400000000000000" pitchFamily="50" charset="-128"/>
            </a:endParaRPr>
          </a:p>
        </p:txBody>
      </p:sp>
      <p:graphicFrame>
        <p:nvGraphicFramePr>
          <p:cNvPr id="6" name="表 5">
            <a:extLst>
              <a:ext uri="{FF2B5EF4-FFF2-40B4-BE49-F238E27FC236}">
                <a16:creationId xmlns:a16="http://schemas.microsoft.com/office/drawing/2014/main" id="{07F25B97-61A0-D983-E374-F4B86DF4FDB2}"/>
              </a:ext>
            </a:extLst>
          </p:cNvPr>
          <p:cNvGraphicFramePr>
            <a:graphicFrameLocks noGrp="1"/>
          </p:cNvGraphicFramePr>
          <p:nvPr>
            <p:extLst>
              <p:ext uri="{D42A27DB-BD31-4B8C-83A1-F6EECF244321}">
                <p14:modId xmlns:p14="http://schemas.microsoft.com/office/powerpoint/2010/main" val="931134748"/>
              </p:ext>
            </p:extLst>
          </p:nvPr>
        </p:nvGraphicFramePr>
        <p:xfrm>
          <a:off x="954700" y="2014333"/>
          <a:ext cx="8783999" cy="3744000"/>
        </p:xfrm>
        <a:graphic>
          <a:graphicData uri="http://schemas.openxmlformats.org/drawingml/2006/table">
            <a:tbl>
              <a:tblPr firstRow="1" bandRow="1">
                <a:tableStyleId>{5C22544A-7EE6-4342-B048-85BDC9FD1C3A}</a:tableStyleId>
              </a:tblPr>
              <a:tblGrid>
                <a:gridCol w="1057454">
                  <a:extLst>
                    <a:ext uri="{9D8B030D-6E8A-4147-A177-3AD203B41FA5}">
                      <a16:colId xmlns:a16="http://schemas.microsoft.com/office/drawing/2014/main" val="815195195"/>
                    </a:ext>
                  </a:extLst>
                </a:gridCol>
                <a:gridCol w="3505881">
                  <a:extLst>
                    <a:ext uri="{9D8B030D-6E8A-4147-A177-3AD203B41FA5}">
                      <a16:colId xmlns:a16="http://schemas.microsoft.com/office/drawing/2014/main" val="409632760"/>
                    </a:ext>
                  </a:extLst>
                </a:gridCol>
                <a:gridCol w="2110332">
                  <a:extLst>
                    <a:ext uri="{9D8B030D-6E8A-4147-A177-3AD203B41FA5}">
                      <a16:colId xmlns:a16="http://schemas.microsoft.com/office/drawing/2014/main" val="1087763232"/>
                    </a:ext>
                  </a:extLst>
                </a:gridCol>
                <a:gridCol w="2110332">
                  <a:extLst>
                    <a:ext uri="{9D8B030D-6E8A-4147-A177-3AD203B41FA5}">
                      <a16:colId xmlns:a16="http://schemas.microsoft.com/office/drawing/2014/main" val="3360982023"/>
                    </a:ext>
                  </a:extLst>
                </a:gridCol>
              </a:tblGrid>
              <a:tr h="614258">
                <a:tc>
                  <a:txBody>
                    <a:bodyPr/>
                    <a:lstStyle/>
                    <a:p>
                      <a:pPr algn="ctr"/>
                      <a:r>
                        <a:rPr kumimoji="1" lang="ja-JP" altLang="en-US" sz="2800" dirty="0"/>
                        <a:t>順位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2800" dirty="0"/>
                        <a:t>業種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802020" rtl="0" eaLnBrk="1" fontAlgn="auto" latinLnBrk="0" hangingPunct="1">
                        <a:lnSpc>
                          <a:spcPct val="100000"/>
                        </a:lnSpc>
                        <a:spcBef>
                          <a:spcPts val="0"/>
                        </a:spcBef>
                        <a:spcAft>
                          <a:spcPts val="0"/>
                        </a:spcAft>
                        <a:buClrTx/>
                        <a:buSzTx/>
                        <a:buFontTx/>
                        <a:buNone/>
                        <a:tabLst/>
                        <a:defRPr/>
                      </a:pPr>
                      <a:r>
                        <a:rPr kumimoji="1" lang="ja-JP" altLang="en-US" sz="2800" dirty="0">
                          <a:latin typeface="BIZ UDPゴシック" panose="020B0400000000000000" pitchFamily="50" charset="-128"/>
                          <a:ea typeface="BIZ UDPゴシック" panose="020B0400000000000000" pitchFamily="50" charset="-128"/>
                        </a:rPr>
                        <a:t>回答数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802020" rtl="0" eaLnBrk="1" fontAlgn="auto" latinLnBrk="0" hangingPunct="1">
                        <a:lnSpc>
                          <a:spcPct val="100000"/>
                        </a:lnSpc>
                        <a:spcBef>
                          <a:spcPts val="0"/>
                        </a:spcBef>
                        <a:spcAft>
                          <a:spcPts val="0"/>
                        </a:spcAft>
                        <a:buClrTx/>
                        <a:buSzTx/>
                        <a:buFontTx/>
                        <a:buNone/>
                        <a:tabLst/>
                        <a:defRPr/>
                      </a:pPr>
                      <a:r>
                        <a:rPr kumimoji="1" lang="ja-JP" altLang="en-US" sz="2800" dirty="0">
                          <a:latin typeface="BIZ UDPゴシック" panose="020B0400000000000000" pitchFamily="50" charset="-128"/>
                          <a:ea typeface="BIZ UDPゴシック" panose="020B0400000000000000" pitchFamily="50" charset="-128"/>
                        </a:rPr>
                        <a:t>割合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250933489"/>
                  </a:ext>
                </a:extLst>
              </a:tr>
              <a:tr h="614258">
                <a:tc>
                  <a:txBody>
                    <a:bodyPr/>
                    <a:lstStyle/>
                    <a:p>
                      <a:pPr algn="ctr"/>
                      <a:r>
                        <a:rPr kumimoji="1" lang="ja-JP" altLang="en-US" sz="2800" dirty="0">
                          <a:latin typeface="BIZ UDPゴシック" panose="020B0400000000000000" pitchFamily="50" charset="-128"/>
                          <a:ea typeface="BIZ UDPゴシック" panose="020B0400000000000000" pitchFamily="50"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latin typeface="BIZ UDPゴシック" panose="020B0400000000000000" pitchFamily="50" charset="-128"/>
                          <a:ea typeface="BIZ UDPゴシック" panose="020B0400000000000000" pitchFamily="50" charset="-128"/>
                        </a:rPr>
                        <a:t>ファミリーレストラン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49</a:t>
                      </a:r>
                      <a:endParaRPr kumimoji="1" lang="ja-JP" altLang="en-US" sz="2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42</a:t>
                      </a:r>
                      <a:r>
                        <a:rPr kumimoji="1" lang="ja-JP" altLang="en-US" sz="2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076316"/>
                  </a:ext>
                </a:extLst>
              </a:tr>
              <a:tr h="614258">
                <a:tc>
                  <a:txBody>
                    <a:bodyPr/>
                    <a:lstStyle/>
                    <a:p>
                      <a:pPr algn="ctr"/>
                      <a:r>
                        <a:rPr kumimoji="1" lang="ja-JP" altLang="en-US" sz="2800" dirty="0">
                          <a:latin typeface="BIZ UDPゴシック" panose="020B0400000000000000" pitchFamily="50" charset="-128"/>
                          <a:ea typeface="BIZ UDPゴシック" panose="020B0400000000000000" pitchFamily="50"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latin typeface="BIZ UDPゴシック" panose="020B0400000000000000" pitchFamily="50" charset="-128"/>
                          <a:ea typeface="BIZ UDPゴシック" panose="020B0400000000000000" pitchFamily="50" charset="-128"/>
                        </a:rPr>
                        <a:t>コンビニエンスストア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latin typeface="BIZ UDPゴシック" panose="020B0400000000000000" pitchFamily="50" charset="-128"/>
                          <a:ea typeface="BIZ UDPゴシック" panose="020B0400000000000000" pitchFamily="50" charset="-128"/>
                        </a:rPr>
                        <a:t>４２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36</a:t>
                      </a:r>
                      <a:r>
                        <a:rPr kumimoji="1" lang="ja-JP" altLang="en-US" sz="2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55549"/>
                  </a:ext>
                </a:extLst>
              </a:tr>
              <a:tr h="614258">
                <a:tc>
                  <a:txBody>
                    <a:bodyPr/>
                    <a:lstStyle/>
                    <a:p>
                      <a:pPr algn="ctr"/>
                      <a:r>
                        <a:rPr kumimoji="1" lang="ja-JP" altLang="en-US" sz="2800" dirty="0">
                          <a:latin typeface="BIZ UDPゴシック" panose="020B0400000000000000" pitchFamily="50" charset="-128"/>
                          <a:ea typeface="BIZ UDPゴシック" panose="020B0400000000000000" pitchFamily="50"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latin typeface="BIZ UDPゴシック" panose="020B0400000000000000" pitchFamily="50" charset="-128"/>
                          <a:ea typeface="BIZ UDPゴシック" panose="020B0400000000000000" pitchFamily="50" charset="-128"/>
                        </a:rPr>
                        <a:t>スーパーマーケット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latin typeface="BIZ UDPゴシック" panose="020B0400000000000000" pitchFamily="50" charset="-128"/>
                          <a:ea typeface="BIZ UDPゴシック" panose="020B0400000000000000" pitchFamily="50" charset="-128"/>
                        </a:rPr>
                        <a:t>４１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35</a:t>
                      </a:r>
                      <a:r>
                        <a:rPr kumimoji="1" lang="ja-JP" altLang="en-US" sz="2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7214177"/>
                  </a:ext>
                </a:extLst>
              </a:tr>
              <a:tr h="672710">
                <a:tc>
                  <a:txBody>
                    <a:bodyPr/>
                    <a:lstStyle/>
                    <a:p>
                      <a:pPr algn="ctr"/>
                      <a:r>
                        <a:rPr kumimoji="1" lang="ja-JP" altLang="en-US" sz="2800" dirty="0">
                          <a:latin typeface="BIZ UDPゴシック" panose="020B0400000000000000" pitchFamily="50" charset="-128"/>
                          <a:ea typeface="BIZ UDPゴシック" panose="020B0400000000000000" pitchFamily="50"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latin typeface="BIZ UDPゴシック" panose="020B0400000000000000" pitchFamily="50" charset="-128"/>
                          <a:ea typeface="BIZ UDPゴシック" panose="020B0400000000000000" pitchFamily="50" charset="-128"/>
                        </a:rPr>
                        <a:t>病院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latin typeface="BIZ UDPゴシック" panose="020B0400000000000000" pitchFamily="50" charset="-128"/>
                          <a:ea typeface="BIZ UDPゴシック" panose="020B0400000000000000" pitchFamily="50" charset="-128"/>
                        </a:rPr>
                        <a:t>３６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31</a:t>
                      </a:r>
                      <a:r>
                        <a:rPr kumimoji="1" lang="ja-JP" altLang="en-US" sz="2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7655728"/>
                  </a:ext>
                </a:extLst>
              </a:tr>
              <a:tr h="614258">
                <a:tc>
                  <a:txBody>
                    <a:bodyPr/>
                    <a:lstStyle/>
                    <a:p>
                      <a:pPr algn="ctr"/>
                      <a:r>
                        <a:rPr kumimoji="1" lang="ja-JP" altLang="en-US" sz="2800" dirty="0">
                          <a:latin typeface="BIZ UDPゴシック" panose="020B0400000000000000" pitchFamily="50" charset="-128"/>
                          <a:ea typeface="BIZ UDPゴシック" panose="020B0400000000000000" pitchFamily="50" charset="-128"/>
                        </a:rPr>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latin typeface="BIZ UDPゴシック" panose="020B0400000000000000" pitchFamily="50" charset="-128"/>
                          <a:ea typeface="BIZ UDPゴシック" panose="020B0400000000000000" pitchFamily="50" charset="-128"/>
                        </a:rPr>
                        <a:t>カフェ・喫茶店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a:latin typeface="BIZ UDPゴシック" panose="020B0400000000000000" pitchFamily="50" charset="-128"/>
                          <a:ea typeface="BIZ UDPゴシック" panose="020B0400000000000000" pitchFamily="50" charset="-128"/>
                        </a:rPr>
                        <a:t>３２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28</a:t>
                      </a:r>
                      <a:r>
                        <a:rPr kumimoji="1" lang="ja-JP" altLang="en-US" sz="2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768254"/>
                  </a:ext>
                </a:extLst>
              </a:tr>
            </a:tbl>
          </a:graphicData>
        </a:graphic>
      </p:graphicFrame>
      <p:sp>
        <p:nvSpPr>
          <p:cNvPr id="3" name="フッター プレースホルダー 2">
            <a:extLst>
              <a:ext uri="{FF2B5EF4-FFF2-40B4-BE49-F238E27FC236}">
                <a16:creationId xmlns:a16="http://schemas.microsoft.com/office/drawing/2014/main" id="{F87CFE0F-5755-9F29-61FC-53844B985A1E}"/>
              </a:ext>
            </a:extLst>
          </p:cNvPr>
          <p:cNvSpPr>
            <a:spLocks noGrp="1"/>
          </p:cNvSpPr>
          <p:nvPr>
            <p:ph type="ftr" sz="quarter" idx="11"/>
          </p:nvPr>
        </p:nvSpPr>
        <p:spPr/>
        <p:txBody>
          <a:bodyPr/>
          <a:lstStyle/>
          <a:p>
            <a:r>
              <a:rPr lang="en-US" altLang="ja-JP" dirty="0">
                <a:solidFill>
                  <a:schemeClr val="tx1"/>
                </a:solidFill>
                <a:latin typeface="BIZ UDPゴシック" panose="020B0400000000000000" pitchFamily="50" charset="-128"/>
                <a:ea typeface="BIZ UDPゴシック" panose="020B0400000000000000" pitchFamily="50" charset="-128"/>
              </a:rPr>
              <a:t>9</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 name="コンテンツ プレースホルダー 2">
            <a:extLst>
              <a:ext uri="{FF2B5EF4-FFF2-40B4-BE49-F238E27FC236}">
                <a16:creationId xmlns:a16="http://schemas.microsoft.com/office/drawing/2014/main" id="{B211B056-133A-4B18-C00E-208EE9BC5BCD}"/>
              </a:ext>
            </a:extLst>
          </p:cNvPr>
          <p:cNvSpPr>
            <a:spLocks noGrp="1"/>
          </p:cNvSpPr>
          <p:nvPr>
            <p:ph idx="1"/>
          </p:nvPr>
        </p:nvSpPr>
        <p:spPr>
          <a:xfrm>
            <a:off x="954700" y="6196300"/>
            <a:ext cx="9637554" cy="811871"/>
          </a:xfrm>
        </p:spPr>
        <p:txBody>
          <a:bodyPr>
            <a:normAutofit/>
          </a:bodyPr>
          <a:lstStyle/>
          <a:p>
            <a:pPr marL="0" indent="0">
              <a:buNone/>
            </a:pPr>
            <a:r>
              <a:rPr kumimoji="1" lang="ja-JP" altLang="en-US" sz="2400" dirty="0">
                <a:latin typeface="BIZ UDPゴシック" panose="020B0400000000000000" pitchFamily="50" charset="-128"/>
                <a:ea typeface="BIZ UDPゴシック" panose="020B0400000000000000" pitchFamily="50" charset="-128"/>
              </a:rPr>
              <a:t>→１～５位について、それぞれの広島市内に展開する店舗数が多い</a:t>
            </a:r>
            <a:endParaRPr kumimoji="1" lang="en-US" altLang="ja-JP" sz="2400" dirty="0">
              <a:latin typeface="BIZ UDPゴシック" panose="020B0400000000000000" pitchFamily="50" charset="-128"/>
              <a:ea typeface="BIZ UDPゴシック" panose="020B0400000000000000" pitchFamily="50" charset="-128"/>
            </a:endParaRPr>
          </a:p>
          <a:p>
            <a:pPr marL="0" indent="0">
              <a:spcBef>
                <a:spcPts val="300"/>
              </a:spcBef>
              <a:buNone/>
            </a:pPr>
            <a:r>
              <a:rPr kumimoji="1" lang="ja-JP" altLang="en-US" sz="2400" dirty="0">
                <a:latin typeface="BIZ UDPゴシック" panose="020B0400000000000000" pitchFamily="50" charset="-128"/>
                <a:ea typeface="BIZ UDPゴシック" panose="020B0400000000000000" pitchFamily="50" charset="-128"/>
              </a:rPr>
              <a:t>　 事業者を個別説明先とする。</a:t>
            </a:r>
          </a:p>
        </p:txBody>
      </p:sp>
      <p:sp>
        <p:nvSpPr>
          <p:cNvPr id="5" name="タイトル 1">
            <a:extLst>
              <a:ext uri="{FF2B5EF4-FFF2-40B4-BE49-F238E27FC236}">
                <a16:creationId xmlns:a16="http://schemas.microsoft.com/office/drawing/2014/main" id="{0D7CC6F0-0167-E2F8-C8A5-B47DBE653E26}"/>
              </a:ext>
            </a:extLst>
          </p:cNvPr>
          <p:cNvSpPr txBox="1">
            <a:spLocks/>
          </p:cNvSpPr>
          <p:nvPr/>
        </p:nvSpPr>
        <p:spPr>
          <a:xfrm>
            <a:off x="954700" y="1172703"/>
            <a:ext cx="8783999" cy="713538"/>
          </a:xfrm>
          <a:prstGeom prst="rect">
            <a:avLst/>
          </a:prstGeom>
          <a:ln>
            <a:noFill/>
          </a:ln>
        </p:spPr>
        <p:txBody>
          <a:bodyPr vert="horz" lIns="91440" tIns="45720" rIns="91440" bIns="45720" rtlCol="0" anchor="ctr">
            <a:normAutofit/>
          </a:bodyPr>
          <a:lstStyle>
            <a:lvl1pPr algn="l" defTabSz="802020" rtl="0" eaLnBrk="1" latinLnBrk="0" hangingPunct="1">
              <a:lnSpc>
                <a:spcPct val="90000"/>
              </a:lnSpc>
              <a:spcBef>
                <a:spcPct val="0"/>
              </a:spcBef>
              <a:buNone/>
              <a:defRPr kumimoji="1" sz="3859" kern="1200">
                <a:solidFill>
                  <a:schemeClr val="tx1"/>
                </a:solidFill>
                <a:latin typeface="+mj-lt"/>
                <a:ea typeface="+mj-ea"/>
                <a:cs typeface="+mj-cs"/>
              </a:defRPr>
            </a:lvl1pPr>
          </a:lstStyle>
          <a:p>
            <a:r>
              <a:rPr lang="en-US" altLang="ja-JP" sz="2000" b="1" dirty="0">
                <a:latin typeface="BIZ UDPゴシック" panose="020B0400000000000000" pitchFamily="50" charset="-128"/>
                <a:ea typeface="BIZ UDPゴシック" panose="020B0400000000000000" pitchFamily="50" charset="-128"/>
              </a:rPr>
              <a:t>Q</a:t>
            </a:r>
            <a:r>
              <a:rPr lang="ja-JP" altLang="en-US" sz="2000" b="1" dirty="0">
                <a:latin typeface="BIZ UDPゴシック" panose="020B0400000000000000" pitchFamily="50" charset="-128"/>
                <a:ea typeface="BIZ UDPゴシック" panose="020B0400000000000000" pitchFamily="50" charset="-128"/>
              </a:rPr>
              <a:t>　どのようなお店が宣言店に入っているといいと思いますか。</a:t>
            </a:r>
            <a:endParaRPr lang="en-US" altLang="ja-JP" sz="2000" b="1" dirty="0">
              <a:latin typeface="BIZ UDPゴシック" panose="020B0400000000000000" pitchFamily="50" charset="-128"/>
              <a:ea typeface="BIZ UDPゴシック" panose="020B0400000000000000" pitchFamily="50" charset="-128"/>
            </a:endParaRPr>
          </a:p>
          <a:p>
            <a:r>
              <a:rPr lang="ja-JP" altLang="en-US" sz="2000" b="1" dirty="0">
                <a:latin typeface="BIZ UDPゴシック" panose="020B0400000000000000" pitchFamily="50" charset="-128"/>
                <a:ea typeface="BIZ UDPゴシック" panose="020B0400000000000000" pitchFamily="50" charset="-128"/>
              </a:rPr>
              <a:t>　　 （当てはまるものを５つまで選択）</a:t>
            </a:r>
          </a:p>
        </p:txBody>
      </p:sp>
      <p:sp>
        <p:nvSpPr>
          <p:cNvPr id="7" name="タイトル 1">
            <a:extLst>
              <a:ext uri="{FF2B5EF4-FFF2-40B4-BE49-F238E27FC236}">
                <a16:creationId xmlns:a16="http://schemas.microsoft.com/office/drawing/2014/main" id="{2E48F4B2-980D-C079-3D5B-7B5F06D97F52}"/>
              </a:ext>
            </a:extLst>
          </p:cNvPr>
          <p:cNvSpPr txBox="1">
            <a:spLocks/>
          </p:cNvSpPr>
          <p:nvPr/>
        </p:nvSpPr>
        <p:spPr>
          <a:xfrm>
            <a:off x="954700" y="5758333"/>
            <a:ext cx="2312772" cy="388743"/>
          </a:xfrm>
          <a:prstGeom prst="rect">
            <a:avLst/>
          </a:prstGeom>
        </p:spPr>
        <p:txBody>
          <a:bodyPr vert="horz" lIns="91440" tIns="45720" rIns="91440" bIns="45720" rtlCol="0" anchor="ctr">
            <a:normAutofit/>
          </a:bodyPr>
          <a:lstStyle>
            <a:lvl1pPr algn="l" defTabSz="802020" rtl="0" eaLnBrk="1" latinLnBrk="0" hangingPunct="1">
              <a:lnSpc>
                <a:spcPct val="90000"/>
              </a:lnSpc>
              <a:spcBef>
                <a:spcPct val="0"/>
              </a:spcBef>
              <a:buNone/>
              <a:defRPr kumimoji="1" sz="3859"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（６位から３８位は省略）</a:t>
            </a:r>
          </a:p>
        </p:txBody>
      </p:sp>
    </p:spTree>
    <p:extLst>
      <p:ext uri="{BB962C8B-B14F-4D97-AF65-F5344CB8AC3E}">
        <p14:creationId xmlns:p14="http://schemas.microsoft.com/office/powerpoint/2010/main" val="25713163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
  <TotalTime>2417</TotalTime>
  <Words>1171</Words>
  <PresentationFormat>ユーザー設定</PresentationFormat>
  <Paragraphs>344</Paragraphs>
  <Slides>9</Slides>
  <Notes>0</Notes>
  <HiddenSlides>0</HiddenSlides>
  <MMClips>0</MMClips>
  <ScaleCrop>false</ScaleCrop>
  <HeadingPairs>
    <vt:vector baseType="variant" size="6">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baseType="lpstr" size="15">
      <vt:lpstr>BIZ UDPゴシック</vt:lpstr>
      <vt:lpstr>游ゴシック</vt:lpstr>
      <vt:lpstr>游ゴシック Light</vt:lpstr>
      <vt:lpstr>Arial</vt:lpstr>
      <vt:lpstr>Calibri</vt:lpstr>
      <vt:lpstr>Office テーマ</vt:lpstr>
      <vt:lpstr>「みんなのお店ひろしま」宣言に関する アンケート調査集計結果</vt:lpstr>
      <vt:lpstr>１．回答者の年齢</vt:lpstr>
      <vt:lpstr>２．回答者の性別</vt:lpstr>
      <vt:lpstr>３．回答者の在住区</vt:lpstr>
      <vt:lpstr>４．回答者の障害種別</vt:lpstr>
      <vt:lpstr>5．みんなのお店ひろしまの認知度</vt:lpstr>
      <vt:lpstr>6．宣言店に対する印象</vt:lpstr>
      <vt:lpstr>７．お店で受けられたらうれしいサポートや配慮</vt:lpstr>
      <vt:lpstr>８．宣言店に入っているといいお店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cp:lastPrinted>2025-08-07T07:59:08Z</cp:lastPrinted>
  <dcterms:created xsi:type="dcterms:W3CDTF">2017-05-02T10:33:22Z</dcterms:created>
  <dcterms:modified xsi:type="dcterms:W3CDTF">2025-08-07T07:59:16Z</dcterms:modified>
</cp:coreProperties>
</file>