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6" r:id="rId1"/>
  </p:sldMasterIdLst>
  <p:notesMasterIdLst>
    <p:notesMasterId r:id="rId4"/>
  </p:notesMasterIdLst>
  <p:sldIdLst>
    <p:sldId id="263" r:id="rId2"/>
    <p:sldId id="262" r:id="rId3"/>
  </p:sldIdLst>
  <p:sldSz cx="7559675" cy="10691813"/>
  <p:notesSz cx="6797675" cy="9926638"/>
  <p:defaultTextStyle>
    <a:defPPr>
      <a:defRPr lang="ja-JP"/>
    </a:defPPr>
    <a:lvl1pPr marL="0" algn="l" defTabSz="995366" rtl="0" eaLnBrk="1" latinLnBrk="0" hangingPunct="1">
      <a:defRPr kumimoji="1" sz="1959" kern="1200">
        <a:solidFill>
          <a:schemeClr val="tx1"/>
        </a:solidFill>
        <a:latin typeface="+mn-lt"/>
        <a:ea typeface="+mn-ea"/>
        <a:cs typeface="+mn-cs"/>
      </a:defRPr>
    </a:lvl1pPr>
    <a:lvl2pPr marL="497684" algn="l" defTabSz="995366" rtl="0" eaLnBrk="1" latinLnBrk="0" hangingPunct="1">
      <a:defRPr kumimoji="1" sz="1959" kern="1200">
        <a:solidFill>
          <a:schemeClr val="tx1"/>
        </a:solidFill>
        <a:latin typeface="+mn-lt"/>
        <a:ea typeface="+mn-ea"/>
        <a:cs typeface="+mn-cs"/>
      </a:defRPr>
    </a:lvl2pPr>
    <a:lvl3pPr marL="995366" algn="l" defTabSz="995366" rtl="0" eaLnBrk="1" latinLnBrk="0" hangingPunct="1">
      <a:defRPr kumimoji="1" sz="1959" kern="1200">
        <a:solidFill>
          <a:schemeClr val="tx1"/>
        </a:solidFill>
        <a:latin typeface="+mn-lt"/>
        <a:ea typeface="+mn-ea"/>
        <a:cs typeface="+mn-cs"/>
      </a:defRPr>
    </a:lvl3pPr>
    <a:lvl4pPr marL="1493050" algn="l" defTabSz="995366" rtl="0" eaLnBrk="1" latinLnBrk="0" hangingPunct="1">
      <a:defRPr kumimoji="1" sz="1959" kern="1200">
        <a:solidFill>
          <a:schemeClr val="tx1"/>
        </a:solidFill>
        <a:latin typeface="+mn-lt"/>
        <a:ea typeface="+mn-ea"/>
        <a:cs typeface="+mn-cs"/>
      </a:defRPr>
    </a:lvl4pPr>
    <a:lvl5pPr marL="1990733" algn="l" defTabSz="995366" rtl="0" eaLnBrk="1" latinLnBrk="0" hangingPunct="1">
      <a:defRPr kumimoji="1" sz="1959" kern="1200">
        <a:solidFill>
          <a:schemeClr val="tx1"/>
        </a:solidFill>
        <a:latin typeface="+mn-lt"/>
        <a:ea typeface="+mn-ea"/>
        <a:cs typeface="+mn-cs"/>
      </a:defRPr>
    </a:lvl5pPr>
    <a:lvl6pPr marL="2488416" algn="l" defTabSz="995366" rtl="0" eaLnBrk="1" latinLnBrk="0" hangingPunct="1">
      <a:defRPr kumimoji="1" sz="1959" kern="1200">
        <a:solidFill>
          <a:schemeClr val="tx1"/>
        </a:solidFill>
        <a:latin typeface="+mn-lt"/>
        <a:ea typeface="+mn-ea"/>
        <a:cs typeface="+mn-cs"/>
      </a:defRPr>
    </a:lvl6pPr>
    <a:lvl7pPr marL="2986099" algn="l" defTabSz="995366" rtl="0" eaLnBrk="1" latinLnBrk="0" hangingPunct="1">
      <a:defRPr kumimoji="1" sz="1959" kern="1200">
        <a:solidFill>
          <a:schemeClr val="tx1"/>
        </a:solidFill>
        <a:latin typeface="+mn-lt"/>
        <a:ea typeface="+mn-ea"/>
        <a:cs typeface="+mn-cs"/>
      </a:defRPr>
    </a:lvl7pPr>
    <a:lvl8pPr marL="3483783" algn="l" defTabSz="995366" rtl="0" eaLnBrk="1" latinLnBrk="0" hangingPunct="1">
      <a:defRPr kumimoji="1" sz="1959" kern="1200">
        <a:solidFill>
          <a:schemeClr val="tx1"/>
        </a:solidFill>
        <a:latin typeface="+mn-lt"/>
        <a:ea typeface="+mn-ea"/>
        <a:cs typeface="+mn-cs"/>
      </a:defRPr>
    </a:lvl8pPr>
    <a:lvl9pPr marL="3981465" algn="l" defTabSz="995366" rtl="0" eaLnBrk="1" latinLnBrk="0" hangingPunct="1">
      <a:defRPr kumimoji="1" sz="195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7" userDrawn="1">
          <p15:clr>
            <a:srgbClr val="A4A3A4"/>
          </p15:clr>
        </p15:guide>
        <p15:guide id="2" pos="23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7613"/>
    <a:srgbClr val="F53C17"/>
    <a:srgbClr val="00A0E8"/>
    <a:srgbClr val="FFF000"/>
    <a:srgbClr val="EF8200"/>
    <a:srgbClr val="FFF9B0"/>
    <a:srgbClr val="E94708"/>
    <a:srgbClr val="906E30"/>
    <a:srgbClr val="82582D"/>
    <a:srgbClr val="A472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647" autoAdjust="0"/>
    <p:restoredTop sz="94660" autoAdjust="0"/>
  </p:normalViewPr>
  <p:slideViewPr>
    <p:cSldViewPr snapToGrid="0">
      <p:cViewPr varScale="1">
        <p:scale>
          <a:sx n="63" d="100"/>
          <a:sy n="63" d="100"/>
        </p:scale>
        <p:origin x="2477" y="67"/>
      </p:cViewPr>
      <p:guideLst>
        <p:guide orient="horz" pos="3367"/>
        <p:guide pos="238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4" y="1"/>
            <a:ext cx="2945659" cy="498056"/>
          </a:xfrm>
          <a:prstGeom prst="rect">
            <a:avLst/>
          </a:prstGeom>
        </p:spPr>
        <p:txBody>
          <a:bodyPr vert="horz" lIns="91417" tIns="45708" rIns="91417" bIns="45708" rtlCol="0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6" y="1"/>
            <a:ext cx="2945659" cy="498056"/>
          </a:xfrm>
          <a:prstGeom prst="rect">
            <a:avLst/>
          </a:prstGeom>
        </p:spPr>
        <p:txBody>
          <a:bodyPr vert="horz" lIns="91417" tIns="45708" rIns="91417" bIns="45708" rtlCol="0"/>
          <a:lstStyle>
            <a:lvl1pPr algn="r">
              <a:defRPr sz="1100"/>
            </a:lvl1pPr>
          </a:lstStyle>
          <a:p>
            <a:fld id="{70F99883-74AE-4A2C-81B7-5B86A08198C0}" type="datetimeFigureOut">
              <a:rPr kumimoji="1" lang="ja-JP" altLang="en-US" smtClean="0"/>
              <a:t>2025/9/1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2975" y="1239838"/>
            <a:ext cx="2371725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7" tIns="45708" rIns="91417" bIns="4570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3"/>
          </a:xfrm>
          <a:prstGeom prst="rect">
            <a:avLst/>
          </a:prstGeom>
        </p:spPr>
        <p:txBody>
          <a:bodyPr vert="horz" lIns="91417" tIns="45708" rIns="91417" bIns="4570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4" y="9428586"/>
            <a:ext cx="2945659" cy="498055"/>
          </a:xfrm>
          <a:prstGeom prst="rect">
            <a:avLst/>
          </a:prstGeom>
        </p:spPr>
        <p:txBody>
          <a:bodyPr vert="horz" lIns="91417" tIns="45708" rIns="91417" bIns="45708" rtlCol="0" anchor="b"/>
          <a:lstStyle>
            <a:lvl1pPr algn="l">
              <a:defRPr sz="11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6" y="9428586"/>
            <a:ext cx="2945659" cy="498055"/>
          </a:xfrm>
          <a:prstGeom prst="rect">
            <a:avLst/>
          </a:prstGeom>
        </p:spPr>
        <p:txBody>
          <a:bodyPr vert="horz" lIns="91417" tIns="45708" rIns="91417" bIns="45708" rtlCol="0" anchor="b"/>
          <a:lstStyle>
            <a:lvl1pPr algn="r">
              <a:defRPr sz="1100"/>
            </a:lvl1pPr>
          </a:lstStyle>
          <a:p>
            <a:fld id="{ACD93CC5-A9B8-46A1-B8C3-70AA73E05D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0022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95366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1pPr>
    <a:lvl2pPr marL="497684" algn="l" defTabSz="995366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2pPr>
    <a:lvl3pPr marL="995366" algn="l" defTabSz="995366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3pPr>
    <a:lvl4pPr marL="1493050" algn="l" defTabSz="995366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4pPr>
    <a:lvl5pPr marL="1990733" algn="l" defTabSz="995366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5pPr>
    <a:lvl6pPr marL="2488416" algn="l" defTabSz="995366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6pPr>
    <a:lvl7pPr marL="2986099" algn="l" defTabSz="995366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7pPr>
    <a:lvl8pPr marL="3483783" algn="l" defTabSz="995366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8pPr>
    <a:lvl9pPr marL="3981465" algn="l" defTabSz="995366" rtl="0" eaLnBrk="1" latinLnBrk="0" hangingPunct="1">
      <a:defRPr kumimoji="1" sz="1306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  <a:prstGeom prst="rect">
            <a:avLst/>
          </a:prstGeom>
        </p:spPr>
        <p:txBody>
          <a:bodyPr anchor="b"/>
          <a:lstStyle>
            <a:lvl1pPr algn="ctr"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41"/>
            </a:lvl1pPr>
            <a:lvl2pPr marL="388757" indent="0" algn="ctr">
              <a:buNone/>
              <a:defRPr sz="1701"/>
            </a:lvl2pPr>
            <a:lvl3pPr marL="777514" indent="0" algn="ctr">
              <a:buNone/>
              <a:defRPr sz="1531"/>
            </a:lvl3pPr>
            <a:lvl4pPr marL="1166271" indent="0" algn="ctr">
              <a:buNone/>
              <a:defRPr sz="1360"/>
            </a:lvl4pPr>
            <a:lvl5pPr marL="1555029" indent="0" algn="ctr">
              <a:buNone/>
              <a:defRPr sz="1360"/>
            </a:lvl5pPr>
            <a:lvl6pPr marL="1943786" indent="0" algn="ctr">
              <a:buNone/>
              <a:defRPr sz="1360"/>
            </a:lvl6pPr>
            <a:lvl7pPr marL="2332543" indent="0" algn="ctr">
              <a:buNone/>
              <a:defRPr sz="1360"/>
            </a:lvl7pPr>
            <a:lvl8pPr marL="2721300" indent="0" algn="ctr">
              <a:buNone/>
              <a:defRPr sz="1360"/>
            </a:lvl8pPr>
            <a:lvl9pPr marL="3110057" indent="0" algn="ctr">
              <a:buNone/>
              <a:defRPr sz="136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20134" y="9909106"/>
            <a:ext cx="1700850" cy="5695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4A3B7E-DD21-4048-88F3-59665D8E8CD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03429" y="9909106"/>
            <a:ext cx="2552818" cy="5695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38693" y="9909106"/>
            <a:ext cx="1700850" cy="5695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903F17-9641-4B84-A974-7D55D06F1897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0892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133" y="569524"/>
            <a:ext cx="6519409" cy="2066472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20133" y="2846068"/>
            <a:ext cx="6519409" cy="67845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20134" y="9909106"/>
            <a:ext cx="1700850" cy="5695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294DBB-917B-4186-A703-7409F7CF8E5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03429" y="9909106"/>
            <a:ext cx="2552818" cy="5695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38693" y="9909106"/>
            <a:ext cx="1700850" cy="5695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2B72EE-4B45-425F-B500-026DA88CB77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6521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2" y="569241"/>
            <a:ext cx="1630055" cy="9060818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1"/>
            <a:ext cx="4795668" cy="906081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20134" y="9909106"/>
            <a:ext cx="1700850" cy="5695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4D20DD-EE55-4DDE-BB8B-8D151B9371C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03429" y="9909106"/>
            <a:ext cx="2552818" cy="5695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38693" y="9909106"/>
            <a:ext cx="1700850" cy="5695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60586A-009D-4946-86B1-6BEB0D580BF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2806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32877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133" y="569524"/>
            <a:ext cx="6519409" cy="2066472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0133" y="2846068"/>
            <a:ext cx="6519409" cy="67845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20134" y="9909106"/>
            <a:ext cx="1700850" cy="5695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E7DE13-46BE-4B37-9FBB-8FA2A87D722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03429" y="9909106"/>
            <a:ext cx="2552818" cy="5695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38693" y="9909106"/>
            <a:ext cx="1700850" cy="5695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7FC707-0A99-4B85-9C38-B64E72987C1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5207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2" y="2665532"/>
            <a:ext cx="6520219" cy="4447497"/>
          </a:xfrm>
          <a:prstGeom prst="rect">
            <a:avLst/>
          </a:prstGeom>
        </p:spPr>
        <p:txBody>
          <a:bodyPr anchor="b"/>
          <a:lstStyle>
            <a:lvl1pPr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2" y="7155103"/>
            <a:ext cx="6520219" cy="233883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41">
                <a:solidFill>
                  <a:schemeClr val="tx1"/>
                </a:solidFill>
              </a:defRPr>
            </a:lvl1pPr>
            <a:lvl2pPr marL="388757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2pPr>
            <a:lvl3pPr marL="777514" indent="0">
              <a:buNone/>
              <a:defRPr sz="1531">
                <a:solidFill>
                  <a:schemeClr val="tx1">
                    <a:tint val="75000"/>
                  </a:schemeClr>
                </a:solidFill>
              </a:defRPr>
            </a:lvl3pPr>
            <a:lvl4pPr marL="1166271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5029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786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2543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13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10057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20134" y="9909106"/>
            <a:ext cx="1700850" cy="5695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84D596-71CB-401C-BE2A-FF96587D8E9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03429" y="9909106"/>
            <a:ext cx="2552818" cy="5695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38693" y="9909106"/>
            <a:ext cx="1700850" cy="5695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9CCBC2-8C21-4C9A-A2A0-C4F7CFD13B61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2403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133" y="569524"/>
            <a:ext cx="6519409" cy="2066472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6" y="2846200"/>
            <a:ext cx="3212862" cy="678385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20134" y="9909106"/>
            <a:ext cx="1700850" cy="5695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3FDC24-657B-46BD-9F76-F6EB56EE60B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03429" y="9909106"/>
            <a:ext cx="2552818" cy="5695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38693" y="9909106"/>
            <a:ext cx="1700850" cy="5695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8B99DA-1B7B-4D03-B44C-EA0B6BFD2A8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31695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3" y="569242"/>
            <a:ext cx="6520219" cy="2066589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1"/>
            <a:ext cx="3198096" cy="574437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6" cy="128450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1"/>
            <a:ext cx="3213846" cy="574437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520134" y="9909106"/>
            <a:ext cx="1700850" cy="5695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244564-11C5-49CA-A6C6-0EFA5B9EEF5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03429" y="9909106"/>
            <a:ext cx="2552818" cy="5695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38693" y="9909106"/>
            <a:ext cx="1700850" cy="5695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0FB411-F8C4-4E71-AA2F-EFB8BA585732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328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133" y="569524"/>
            <a:ext cx="6519409" cy="2066472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520134" y="9909106"/>
            <a:ext cx="1700850" cy="5695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3C5F0A-E814-4F5B-8509-4826EF6EAFAD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03429" y="9909106"/>
            <a:ext cx="2552818" cy="5695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38693" y="9909106"/>
            <a:ext cx="1700850" cy="5695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C3135D-753B-4641-9B40-F5C756AB03B8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5906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520134" y="9909106"/>
            <a:ext cx="1700850" cy="5695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49F838-D727-4C3D-981F-C91357BA9725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03429" y="9909106"/>
            <a:ext cx="2552818" cy="5695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38693" y="9909106"/>
            <a:ext cx="1700850" cy="5695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37CFDE-7B0F-4037-894D-A6CABA6358C6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6309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3" y="712788"/>
            <a:ext cx="2438192" cy="2494756"/>
          </a:xfrm>
          <a:prstGeom prst="rect">
            <a:avLst/>
          </a:prstGeo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6" cy="7598117"/>
          </a:xfrm>
          <a:prstGeom prst="rect">
            <a:avLst/>
          </a:prstGeom>
        </p:spPr>
        <p:txBody>
          <a:bodyPr/>
          <a:lstStyle>
            <a:lvl1pPr>
              <a:defRPr sz="2721"/>
            </a:lvl1pPr>
            <a:lvl2pPr>
              <a:defRPr sz="2381"/>
            </a:lvl2pPr>
            <a:lvl3pPr>
              <a:defRPr sz="2041"/>
            </a:lvl3pPr>
            <a:lvl4pPr>
              <a:defRPr sz="1701"/>
            </a:lvl4pPr>
            <a:lvl5pPr>
              <a:defRPr sz="1701"/>
            </a:lvl5pPr>
            <a:lvl6pPr>
              <a:defRPr sz="1701"/>
            </a:lvl6pPr>
            <a:lvl7pPr>
              <a:defRPr sz="1701"/>
            </a:lvl7pPr>
            <a:lvl8pPr>
              <a:defRPr sz="1701"/>
            </a:lvl8pPr>
            <a:lvl9pPr>
              <a:defRPr sz="1701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3" y="3207544"/>
            <a:ext cx="2438192" cy="594237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20134" y="9909106"/>
            <a:ext cx="1700850" cy="5695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578700-CC02-43A7-8D67-617F0C9B34C3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03429" y="9909106"/>
            <a:ext cx="2552818" cy="5695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38693" y="9909106"/>
            <a:ext cx="1700850" cy="5695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7CBD56-090A-4AA6-BB18-0A87B6BE4240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1046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3" y="712788"/>
            <a:ext cx="2438192" cy="2494756"/>
          </a:xfrm>
          <a:prstGeom prst="rect">
            <a:avLst/>
          </a:prstGeo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6" cy="759811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721"/>
            </a:lvl1pPr>
            <a:lvl2pPr marL="388757" indent="0">
              <a:buNone/>
              <a:defRPr sz="2381"/>
            </a:lvl2pPr>
            <a:lvl3pPr marL="777514" indent="0">
              <a:buNone/>
              <a:defRPr sz="2041"/>
            </a:lvl3pPr>
            <a:lvl4pPr marL="1166271" indent="0">
              <a:buNone/>
              <a:defRPr sz="1701"/>
            </a:lvl4pPr>
            <a:lvl5pPr marL="1555029" indent="0">
              <a:buNone/>
              <a:defRPr sz="1701"/>
            </a:lvl5pPr>
            <a:lvl6pPr marL="1943786" indent="0">
              <a:buNone/>
              <a:defRPr sz="1701"/>
            </a:lvl6pPr>
            <a:lvl7pPr marL="2332543" indent="0">
              <a:buNone/>
              <a:defRPr sz="1701"/>
            </a:lvl7pPr>
            <a:lvl8pPr marL="2721300" indent="0">
              <a:buNone/>
              <a:defRPr sz="1701"/>
            </a:lvl8pPr>
            <a:lvl9pPr marL="3110057" indent="0">
              <a:buNone/>
              <a:defRPr sz="1701"/>
            </a:lvl9pPr>
          </a:lstStyle>
          <a:p>
            <a:pPr lvl="0"/>
            <a:r>
              <a:rPr lang="ja-JP" altLang="en-US" noProof="0"/>
              <a:t>図を追加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3" y="3207544"/>
            <a:ext cx="2438192" cy="594237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20134" y="9909106"/>
            <a:ext cx="1700850" cy="5695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CF08AA-2110-42CD-8773-E3A4EF59A3C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9/1/2025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03429" y="9909106"/>
            <a:ext cx="2552818" cy="5695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38693" y="9909106"/>
            <a:ext cx="1700850" cy="5695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69A334-02AD-4810-8742-6DB93C5EA25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4634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4746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</p:sldLayoutIdLst>
  <p:txStyles>
    <p:titleStyle>
      <a:lvl1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2pPr>
      <a:lvl3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3pPr>
      <a:lvl4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4pPr>
      <a:lvl5pPr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5pPr>
      <a:lvl6pPr marL="4572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6pPr>
      <a:lvl7pPr marL="9144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7pPr>
      <a:lvl8pPr marL="13716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8pPr>
      <a:lvl9pPr marL="1828800" algn="l" defTabSz="776288" rtl="0" fontAlgn="base">
        <a:lnSpc>
          <a:spcPct val="90000"/>
        </a:lnSpc>
        <a:spcBef>
          <a:spcPct val="0"/>
        </a:spcBef>
        <a:spcAft>
          <a:spcPct val="0"/>
        </a:spcAft>
        <a:defRPr kumimoji="1" sz="3700">
          <a:solidFill>
            <a:schemeClr val="tx1"/>
          </a:solidFill>
          <a:latin typeface="Calibri Light"/>
          <a:ea typeface="ＭＳ Ｐゴシック" pitchFamily="50" charset="-128"/>
        </a:defRPr>
      </a:lvl9pPr>
    </p:titleStyle>
    <p:bodyStyle>
      <a:lvl1pPr marL="193675" indent="-193675" algn="l" defTabSz="776288" rtl="0" fontAlgn="base">
        <a:lnSpc>
          <a:spcPct val="90000"/>
        </a:lnSpc>
        <a:spcBef>
          <a:spcPts val="850"/>
        </a:spcBef>
        <a:spcAft>
          <a:spcPct val="0"/>
        </a:spcAft>
        <a:buFont typeface="Arial" pitchFamily="34" charset="0"/>
        <a:buChar char="•"/>
        <a:defRPr kumimoji="1"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2613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488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747838" indent="-193675" algn="l" defTabSz="776288" rtl="0" fontAlgn="base">
        <a:lnSpc>
          <a:spcPct val="90000"/>
        </a:lnSpc>
        <a:spcBef>
          <a:spcPts val="425"/>
        </a:spcBef>
        <a:spcAft>
          <a:spcPct val="0"/>
        </a:spcAft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2138164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526922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915679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3044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1pPr>
      <a:lvl2pPr marL="3887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2pPr>
      <a:lvl3pPr marL="777514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3pPr>
      <a:lvl4pPr marL="1166271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555029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1943786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332543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72130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1100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9A4FA643-1D21-CBD1-AAD0-8BBCF30F2519}"/>
              </a:ext>
            </a:extLst>
          </p:cNvPr>
          <p:cNvSpPr txBox="1"/>
          <p:nvPr/>
        </p:nvSpPr>
        <p:spPr>
          <a:xfrm>
            <a:off x="-482" y="9938113"/>
            <a:ext cx="7559675" cy="76710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pic>
        <p:nvPicPr>
          <p:cNvPr id="5" name="図 4" descr="背景パターン&#10;&#10;自動的に生成された説明">
            <a:extLst>
              <a:ext uri="{FF2B5EF4-FFF2-40B4-BE49-F238E27FC236}">
                <a16:creationId xmlns:a16="http://schemas.microsoft.com/office/drawing/2014/main" id="{FEF8D080-545E-55B7-8E14-20C68F6853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142" y="0"/>
            <a:ext cx="7583062" cy="1072352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-482" y="518596"/>
            <a:ext cx="74739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000" b="1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大切な方を自死で亡くされたあなたへ</a:t>
            </a:r>
            <a:endParaRPr lang="en-US" altLang="ja-JP" sz="2000" b="1" dirty="0"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987297" y="2905880"/>
            <a:ext cx="47189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800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広島市精神保健福祉センター３階大会議室</a:t>
            </a:r>
            <a:endParaRPr lang="en-US" altLang="ja-JP" sz="1800" dirty="0"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  <a:p>
            <a:r>
              <a:rPr lang="ja-JP" altLang="en-US" sz="1800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（広島市中区富士見町１１番２７号）</a:t>
            </a:r>
            <a:endParaRPr lang="zh-CN" altLang="en-US" sz="1800" dirty="0"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1987297" y="1876745"/>
            <a:ext cx="42720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令和７</a:t>
            </a:r>
            <a:r>
              <a:rPr lang="zh-CN" altLang="en-US" sz="2000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年</a:t>
            </a:r>
            <a:r>
              <a:rPr lang="ja-JP" altLang="en-US" sz="3200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１１</a:t>
            </a:r>
            <a:r>
              <a:rPr lang="zh-CN" altLang="en-US" sz="2800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月</a:t>
            </a:r>
            <a:r>
              <a:rPr lang="ja-JP" altLang="en-US" sz="3200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１８</a:t>
            </a:r>
            <a:r>
              <a:rPr lang="zh-CN" altLang="en-US" sz="2800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日 </a:t>
            </a:r>
            <a:r>
              <a:rPr lang="zh-CN" altLang="en-US" sz="2000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（</a:t>
            </a:r>
            <a:r>
              <a:rPr lang="ja-JP" altLang="en-US" sz="2000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火</a:t>
            </a:r>
            <a:r>
              <a:rPr lang="zh-CN" altLang="en-US" sz="2000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）</a:t>
            </a:r>
            <a:endParaRPr lang="en-US" altLang="zh-CN" sz="2800" dirty="0"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  <a:p>
            <a:r>
              <a:rPr lang="ja-JP" altLang="en-US" sz="1600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１３</a:t>
            </a:r>
            <a:r>
              <a:rPr lang="en-US" altLang="ja-JP" sz="1600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:</a:t>
            </a:r>
            <a:r>
              <a:rPr lang="ja-JP" altLang="en-US" sz="1600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３０～１６</a:t>
            </a:r>
            <a:r>
              <a:rPr lang="en-US" altLang="ja-JP" sz="1600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:</a:t>
            </a:r>
            <a:r>
              <a:rPr lang="ja-JP" altLang="en-US" sz="1600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００</a:t>
            </a:r>
            <a:r>
              <a:rPr lang="en-US" altLang="ja-JP" sz="1600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 </a:t>
            </a:r>
            <a:r>
              <a:rPr lang="ja-JP" altLang="en-US" sz="1600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（受付１３</a:t>
            </a:r>
            <a:r>
              <a:rPr lang="en-US" altLang="ja-JP" sz="1600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:</a:t>
            </a:r>
            <a:r>
              <a:rPr lang="ja-JP" altLang="en-US" sz="1600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００～）</a:t>
            </a:r>
            <a:endParaRPr lang="zh-CN" altLang="en-US" sz="1600" dirty="0"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900166" y="2063796"/>
            <a:ext cx="887294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ja-JP" altLang="en-US" sz="18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日 時</a:t>
            </a:r>
            <a:endParaRPr lang="zh-CN" altLang="en-US" sz="1800" dirty="0">
              <a:solidFill>
                <a:schemeClr val="tx1"/>
              </a:solidFill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900166" y="2903453"/>
            <a:ext cx="903525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ja-JP" altLang="en-US" sz="18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会 場</a:t>
            </a:r>
            <a:endParaRPr lang="zh-CN" altLang="en-US" sz="1800" dirty="0">
              <a:solidFill>
                <a:schemeClr val="tx1"/>
              </a:solidFill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  <p:sp>
        <p:nvSpPr>
          <p:cNvPr id="11" name="角丸四角形 10"/>
          <p:cNvSpPr/>
          <p:nvPr/>
        </p:nvSpPr>
        <p:spPr>
          <a:xfrm>
            <a:off x="700096" y="6191025"/>
            <a:ext cx="6325890" cy="2180385"/>
          </a:xfrm>
          <a:prstGeom prst="roundRect">
            <a:avLst/>
          </a:prstGeom>
          <a:noFill/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ja-JP" altLang="en-US" sz="1050" dirty="0">
              <a:solidFill>
                <a:schemeClr val="tx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18072" y="1088249"/>
            <a:ext cx="6444692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ja-JP" altLang="en-US" sz="3600" b="1" dirty="0">
                <a:ln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講演会・交流会のご案内</a:t>
            </a:r>
            <a:endParaRPr lang="en-US" altLang="ja-JP" sz="3600" b="1" dirty="0">
              <a:ln/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722815" y="6141014"/>
            <a:ext cx="6141281" cy="12157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ja-JP" altLang="en-US" sz="1300" kern="100" dirty="0"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◆◇</a:t>
            </a:r>
            <a:r>
              <a:rPr lang="ja-JP" altLang="ja-JP" sz="1300" b="1" kern="100" dirty="0"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プロフィール</a:t>
            </a:r>
            <a:r>
              <a:rPr lang="ja-JP" altLang="en-US" sz="1300" kern="100" dirty="0"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◇◆</a:t>
            </a:r>
            <a:endParaRPr lang="en-US" altLang="ja-JP" sz="1300" kern="100" dirty="0">
              <a:latin typeface="游ゴシック" panose="020B0400000000000000" pitchFamily="50" charset="-128"/>
              <a:ea typeface="游ゴシック" panose="020B0400000000000000" pitchFamily="50" charset="-128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ja-JP" altLang="en-US" sz="1200" kern="100" dirty="0"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　</a:t>
            </a:r>
            <a:r>
              <a:rPr lang="en-US" altLang="ja-JP" sz="1200" kern="100" dirty="0"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12</a:t>
            </a:r>
            <a:r>
              <a:rPr lang="ja-JP" altLang="en-US" sz="1200" kern="100" dirty="0"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歳の時、交通事故により父親と死別。大学卒業後、遺児支援団体に就職。阪神・淡路大震災時にダギーセンターのグリーフサポートに出会い、それをモデルにしたレインボーハウス事業に従事。</a:t>
            </a:r>
            <a:r>
              <a:rPr lang="en-US" altLang="ja-JP" sz="1200" kern="100" dirty="0"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2000</a:t>
            </a:r>
            <a:r>
              <a:rPr lang="ja-JP" altLang="en-US" sz="1200" kern="100" dirty="0"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年以降、自死遺児、東日本大震災遺児支援に携わり、グリーフとの対話をサポートしてきた。今年の</a:t>
            </a:r>
            <a:r>
              <a:rPr lang="en-US" altLang="ja-JP" sz="1200" kern="100" dirty="0"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6</a:t>
            </a:r>
            <a:r>
              <a:rPr lang="ja-JP" altLang="en-US" sz="1200" kern="100" dirty="0">
                <a:latin typeface="游ゴシック" panose="020B0400000000000000" pitchFamily="50" charset="-128"/>
                <a:ea typeface="游ゴシック" panose="020B0400000000000000" pitchFamily="50" charset="-128"/>
                <a:cs typeface="Times New Roman" panose="02020603050405020304" pitchFamily="18" charset="0"/>
              </a:rPr>
              <a:t>月末あしなが育英会を定年退職後、非常勤でグリーフサポートプログラムに従事。</a:t>
            </a:r>
            <a:endParaRPr lang="ja-JP" altLang="ja-JP" sz="1200" kern="1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  <a:cs typeface="Times New Roman" panose="02020603050405020304" pitchFamily="18" charset="0"/>
            </a:endParaRP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EB34ADB5-CEB2-A8A2-B38E-6C7AD0A8436E}"/>
              </a:ext>
            </a:extLst>
          </p:cNvPr>
          <p:cNvGrpSpPr/>
          <p:nvPr/>
        </p:nvGrpSpPr>
        <p:grpSpPr>
          <a:xfrm>
            <a:off x="1126642" y="4521880"/>
            <a:ext cx="6056108" cy="1553814"/>
            <a:chOff x="682621" y="5351169"/>
            <a:chExt cx="6056108" cy="1553814"/>
          </a:xfrm>
        </p:grpSpPr>
        <p:sp>
          <p:nvSpPr>
            <p:cNvPr id="61" name="TextBox 60"/>
            <p:cNvSpPr txBox="1"/>
            <p:nvPr/>
          </p:nvSpPr>
          <p:spPr>
            <a:xfrm>
              <a:off x="1917998" y="5492000"/>
              <a:ext cx="965720" cy="36933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ja-JP" altLang="en-US" sz="1800" b="1" dirty="0">
                  <a:solidFill>
                    <a:schemeClr val="tx1"/>
                  </a:solidFill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講 師</a:t>
              </a:r>
              <a:endParaRPr lang="zh-CN" altLang="en-US" sz="1800" b="1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endParaRP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2191107" y="5885196"/>
              <a:ext cx="4547622" cy="9290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ts val="3360"/>
                </a:lnSpc>
              </a:pPr>
              <a:r>
                <a:rPr lang="ja-JP" altLang="en-US" sz="2800" b="1" dirty="0">
                  <a:solidFill>
                    <a:schemeClr val="accent1">
                      <a:lumMod val="75000"/>
                    </a:schemeClr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　</a:t>
              </a:r>
              <a:r>
                <a:rPr lang="ja-JP" altLang="en-US" sz="2800" b="1" dirty="0"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西田　正弘 氏</a:t>
              </a:r>
              <a:endParaRPr lang="en-US" altLang="ja-JP" sz="2800" b="1" dirty="0">
                <a:latin typeface="游明朝 Demibold" panose="02020600000000000000" pitchFamily="18" charset="-128"/>
                <a:ea typeface="游明朝 Demibold" panose="02020600000000000000" pitchFamily="18" charset="-128"/>
              </a:endParaRPr>
            </a:p>
            <a:p>
              <a:pPr>
                <a:lnSpc>
                  <a:spcPts val="3360"/>
                </a:lnSpc>
              </a:pPr>
              <a:r>
                <a:rPr lang="ja-JP" altLang="en-US" sz="1600" b="1" dirty="0">
                  <a:latin typeface="游明朝 Demibold" panose="02020600000000000000" pitchFamily="18" charset="-128"/>
                  <a:ea typeface="游明朝 Demibold" panose="02020600000000000000" pitchFamily="18" charset="-128"/>
                </a:rPr>
                <a:t>　（グリーフピアファシリテーター）</a:t>
              </a:r>
              <a:endParaRPr lang="zh-CN" altLang="en-US" sz="1100" b="1" dirty="0">
                <a:latin typeface="游明朝 Demibold" panose="02020600000000000000" pitchFamily="18" charset="-128"/>
                <a:ea typeface="游明朝 Demibold" panose="02020600000000000000" pitchFamily="18" charset="-128"/>
              </a:endParaRPr>
            </a:p>
          </p:txBody>
        </p:sp>
        <p:pic>
          <p:nvPicPr>
            <p:cNvPr id="10" name="図 9">
              <a:extLst>
                <a:ext uri="{FF2B5EF4-FFF2-40B4-BE49-F238E27FC236}">
                  <a16:creationId xmlns:a16="http://schemas.microsoft.com/office/drawing/2014/main" id="{F09AFD47-E01A-6EBC-0342-767E3FF11249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7471" r="7471"/>
            <a:stretch/>
          </p:blipFill>
          <p:spPr bwMode="auto">
            <a:xfrm>
              <a:off x="682621" y="5351169"/>
              <a:ext cx="1321636" cy="1553814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</p:grpSp>
      <p:sp>
        <p:nvSpPr>
          <p:cNvPr id="16" name="TextBox 59">
            <a:extLst>
              <a:ext uri="{FF2B5EF4-FFF2-40B4-BE49-F238E27FC236}">
                <a16:creationId xmlns:a16="http://schemas.microsoft.com/office/drawing/2014/main" id="{CDA1EBE3-44F3-CA7D-BD3B-954FA38F540E}"/>
              </a:ext>
            </a:extLst>
          </p:cNvPr>
          <p:cNvSpPr txBox="1"/>
          <p:nvPr/>
        </p:nvSpPr>
        <p:spPr>
          <a:xfrm>
            <a:off x="900166" y="3797121"/>
            <a:ext cx="903525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ja-JP" altLang="en-US" sz="18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講 演</a:t>
            </a:r>
            <a:endParaRPr lang="zh-CN" altLang="en-US" sz="1800" dirty="0">
              <a:solidFill>
                <a:schemeClr val="tx1"/>
              </a:solidFill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  <p:sp>
        <p:nvSpPr>
          <p:cNvPr id="17" name="TextBox 41">
            <a:extLst>
              <a:ext uri="{FF2B5EF4-FFF2-40B4-BE49-F238E27FC236}">
                <a16:creationId xmlns:a16="http://schemas.microsoft.com/office/drawing/2014/main" id="{3E17B56B-B40C-70CA-FD3A-8B938CF44987}"/>
              </a:ext>
            </a:extLst>
          </p:cNvPr>
          <p:cNvSpPr txBox="1"/>
          <p:nvPr/>
        </p:nvSpPr>
        <p:spPr>
          <a:xfrm>
            <a:off x="1987297" y="3821496"/>
            <a:ext cx="50386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800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「</a:t>
            </a:r>
            <a:r>
              <a:rPr lang="en-US" altLang="ja-JP" sz="1800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『</a:t>
            </a:r>
            <a:r>
              <a:rPr lang="ja-JP" altLang="en-US" sz="1800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自殺って言えない</a:t>
            </a:r>
            <a:r>
              <a:rPr lang="en-US" altLang="ja-JP" sz="1800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』</a:t>
            </a:r>
            <a:r>
              <a:rPr lang="ja-JP" altLang="en-US" sz="1800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遺児たちと歩んで」</a:t>
            </a:r>
            <a:endParaRPr lang="en-US" altLang="ja-JP" sz="1800" dirty="0"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  <p:sp>
        <p:nvSpPr>
          <p:cNvPr id="19" name="TextBox 59">
            <a:extLst>
              <a:ext uri="{FF2B5EF4-FFF2-40B4-BE49-F238E27FC236}">
                <a16:creationId xmlns:a16="http://schemas.microsoft.com/office/drawing/2014/main" id="{756870B4-3207-B762-B25C-92C7D29D0EC3}"/>
              </a:ext>
            </a:extLst>
          </p:cNvPr>
          <p:cNvSpPr txBox="1"/>
          <p:nvPr/>
        </p:nvSpPr>
        <p:spPr>
          <a:xfrm>
            <a:off x="900166" y="7945345"/>
            <a:ext cx="903525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ja-JP" altLang="en-US" sz="18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対 象</a:t>
            </a:r>
            <a:endParaRPr lang="zh-CN" altLang="en-US" sz="1800" dirty="0">
              <a:solidFill>
                <a:schemeClr val="tx1"/>
              </a:solidFill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  <p:sp>
        <p:nvSpPr>
          <p:cNvPr id="20" name="TextBox 41">
            <a:extLst>
              <a:ext uri="{FF2B5EF4-FFF2-40B4-BE49-F238E27FC236}">
                <a16:creationId xmlns:a16="http://schemas.microsoft.com/office/drawing/2014/main" id="{1103981E-ACED-1177-913C-5F2A393050EA}"/>
              </a:ext>
            </a:extLst>
          </p:cNvPr>
          <p:cNvSpPr txBox="1"/>
          <p:nvPr/>
        </p:nvSpPr>
        <p:spPr>
          <a:xfrm>
            <a:off x="1851255" y="7926695"/>
            <a:ext cx="503868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800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ご家族を自死で亡くされたご遺族等に限ります</a:t>
            </a:r>
            <a:endParaRPr lang="en-US" altLang="ja-JP" sz="1800" dirty="0"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  <a:p>
            <a:r>
              <a:rPr lang="en-US" altLang="ja-JP" sz="1400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※</a:t>
            </a:r>
            <a:r>
              <a:rPr lang="ja-JP" altLang="en-US" sz="1400" u="sng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対象者以外の方の参加はお断りさせていただきます</a:t>
            </a:r>
            <a:endParaRPr lang="en-US" altLang="ja-JP" sz="1400" u="sng" dirty="0"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  <p:sp>
        <p:nvSpPr>
          <p:cNvPr id="21" name="TextBox 59">
            <a:extLst>
              <a:ext uri="{FF2B5EF4-FFF2-40B4-BE49-F238E27FC236}">
                <a16:creationId xmlns:a16="http://schemas.microsoft.com/office/drawing/2014/main" id="{7385BF6F-8C3D-E7ED-5384-F3AD15A3F1E7}"/>
              </a:ext>
            </a:extLst>
          </p:cNvPr>
          <p:cNvSpPr txBox="1"/>
          <p:nvPr/>
        </p:nvSpPr>
        <p:spPr>
          <a:xfrm>
            <a:off x="900166" y="8714827"/>
            <a:ext cx="887294" cy="6463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ja-JP" altLang="en-US" sz="1800" dirty="0">
                <a:solidFill>
                  <a:schemeClr val="tx1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</a:rPr>
              <a:t>参 加方 法</a:t>
            </a:r>
            <a:endParaRPr lang="zh-CN" altLang="en-US" sz="1800" dirty="0">
              <a:solidFill>
                <a:schemeClr val="tx1"/>
              </a:solidFill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  <p:sp>
        <p:nvSpPr>
          <p:cNvPr id="23" name="TextBox 41">
            <a:extLst>
              <a:ext uri="{FF2B5EF4-FFF2-40B4-BE49-F238E27FC236}">
                <a16:creationId xmlns:a16="http://schemas.microsoft.com/office/drawing/2014/main" id="{1B0228AF-0E6C-6689-55F2-45BC8CA98898}"/>
              </a:ext>
            </a:extLst>
          </p:cNvPr>
          <p:cNvSpPr txBox="1"/>
          <p:nvPr/>
        </p:nvSpPr>
        <p:spPr>
          <a:xfrm>
            <a:off x="1908776" y="8757969"/>
            <a:ext cx="5572378" cy="5693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700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電話でお申込みください</a:t>
            </a:r>
            <a:r>
              <a:rPr lang="ja-JP" altLang="en-US" sz="1300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（当日参加可）</a:t>
            </a:r>
            <a:endParaRPr lang="en-US" altLang="ja-JP" sz="1300" dirty="0"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  <a:p>
            <a:r>
              <a:rPr lang="en-US" altLang="ja-JP" sz="1400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※</a:t>
            </a:r>
            <a:r>
              <a:rPr lang="ja-JP" altLang="en-US" sz="1400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匿名での参加や講演会のみの参加もできます</a:t>
            </a:r>
            <a:endParaRPr lang="en-US" altLang="ja-JP" sz="1400" dirty="0"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80BBB088-35EF-1A04-3361-FD6566D594FC}"/>
              </a:ext>
            </a:extLst>
          </p:cNvPr>
          <p:cNvSpPr/>
          <p:nvPr/>
        </p:nvSpPr>
        <p:spPr>
          <a:xfrm>
            <a:off x="329184" y="4454318"/>
            <a:ext cx="6833580" cy="314761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4114E962-C846-B95C-B540-906359C2C7C4}"/>
              </a:ext>
            </a:extLst>
          </p:cNvPr>
          <p:cNvSpPr/>
          <p:nvPr/>
        </p:nvSpPr>
        <p:spPr>
          <a:xfrm>
            <a:off x="-20468" y="9456517"/>
            <a:ext cx="7579661" cy="1285306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矢印: 五方向 11">
            <a:extLst>
              <a:ext uri="{FF2B5EF4-FFF2-40B4-BE49-F238E27FC236}">
                <a16:creationId xmlns:a16="http://schemas.microsoft.com/office/drawing/2014/main" id="{C7853E3B-FB2D-3A82-8945-83D80688106E}"/>
              </a:ext>
            </a:extLst>
          </p:cNvPr>
          <p:cNvSpPr/>
          <p:nvPr/>
        </p:nvSpPr>
        <p:spPr>
          <a:xfrm>
            <a:off x="572710" y="9697536"/>
            <a:ext cx="1558435" cy="596971"/>
          </a:xfrm>
          <a:prstGeom prst="homePlat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400" b="1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お申込み</a:t>
            </a:r>
            <a:endParaRPr lang="en-US" altLang="ja-JP" sz="1400" b="1" dirty="0"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  <a:p>
            <a:pPr algn="ctr"/>
            <a:r>
              <a:rPr lang="ja-JP" altLang="en-US" sz="1400" b="1" dirty="0">
                <a:latin typeface="游明朝 Demibold" panose="02020600000000000000" pitchFamily="18" charset="-128"/>
                <a:ea typeface="游明朝 Demibold" panose="02020600000000000000" pitchFamily="18" charset="-128"/>
              </a:rPr>
              <a:t>お問い合わせ</a:t>
            </a:r>
            <a:endParaRPr kumimoji="1" lang="ja-JP" altLang="en-US" sz="1400" b="1" dirty="0"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</p:txBody>
      </p:sp>
      <p:sp>
        <p:nvSpPr>
          <p:cNvPr id="18" name="四角形: 角を丸くする 17">
            <a:extLst>
              <a:ext uri="{FF2B5EF4-FFF2-40B4-BE49-F238E27FC236}">
                <a16:creationId xmlns:a16="http://schemas.microsoft.com/office/drawing/2014/main" id="{9314C0E7-FB65-4EB9-A031-0A2863CDF787}"/>
              </a:ext>
            </a:extLst>
          </p:cNvPr>
          <p:cNvSpPr/>
          <p:nvPr/>
        </p:nvSpPr>
        <p:spPr>
          <a:xfrm>
            <a:off x="2166312" y="9606412"/>
            <a:ext cx="5445281" cy="718208"/>
          </a:xfrm>
          <a:prstGeom prst="round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ts val="2000"/>
              </a:lnSpc>
            </a:pPr>
            <a:endParaRPr lang="ja-JP" sz="1100" kern="100" dirty="0">
              <a:effectLst/>
              <a:latin typeface="游明朝 Demibold" panose="02020600000000000000" pitchFamily="18" charset="-128"/>
              <a:ea typeface="游明朝 Demibold" panose="02020600000000000000" pitchFamily="18" charset="-128"/>
              <a:cs typeface="Times New Roman" panose="02020603050405020304" pitchFamily="18" charset="0"/>
            </a:endParaRPr>
          </a:p>
          <a:p>
            <a:pPr algn="just">
              <a:lnSpc>
                <a:spcPts val="2000"/>
              </a:lnSpc>
            </a:pPr>
            <a:r>
              <a:rPr lang="ja-JP" sz="1400" kern="1200" dirty="0">
                <a:solidFill>
                  <a:srgbClr val="000000"/>
                </a:solidFill>
                <a:effectLst/>
                <a:latin typeface="游明朝 Demibold" panose="02020600000000000000" pitchFamily="18" charset="-128"/>
                <a:ea typeface="游明朝 Demibold" panose="02020600000000000000" pitchFamily="18" charset="-128"/>
                <a:cs typeface="メイリオ" panose="020B0604030504040204" pitchFamily="50" charset="-128"/>
              </a:rPr>
              <a:t>　</a:t>
            </a:r>
            <a:r>
              <a:rPr lang="ja-JP" sz="1400" b="1" kern="1200" dirty="0">
                <a:solidFill>
                  <a:srgbClr val="000000"/>
                </a:solidFill>
                <a:effectLst/>
                <a:latin typeface="游明朝 Demibold" panose="02020600000000000000" pitchFamily="18" charset="-128"/>
                <a:ea typeface="游明朝 Demibold" panose="02020600000000000000" pitchFamily="18" charset="-128"/>
                <a:cs typeface="メイリオ" panose="020B0604030504040204" pitchFamily="50" charset="-128"/>
              </a:rPr>
              <a:t>広島市精神保健福祉センター（中区富士見町１１－２７）</a:t>
            </a:r>
            <a:endParaRPr lang="ja-JP" sz="1100" b="1" kern="100" dirty="0">
              <a:effectLst/>
              <a:latin typeface="游明朝 Demibold" panose="02020600000000000000" pitchFamily="18" charset="-128"/>
              <a:ea typeface="游明朝 Demibold" panose="02020600000000000000" pitchFamily="18" charset="-128"/>
              <a:cs typeface="Times New Roman" panose="02020603050405020304" pitchFamily="18" charset="0"/>
            </a:endParaRPr>
          </a:p>
          <a:p>
            <a:pPr algn="just">
              <a:lnSpc>
                <a:spcPts val="2000"/>
              </a:lnSpc>
            </a:pPr>
            <a:r>
              <a:rPr lang="ja-JP" sz="1400" b="1" kern="1200" dirty="0">
                <a:solidFill>
                  <a:srgbClr val="000000"/>
                </a:solidFill>
                <a:effectLst/>
                <a:latin typeface="游明朝 Demibold" panose="02020600000000000000" pitchFamily="18" charset="-128"/>
                <a:ea typeface="游明朝 Demibold" panose="02020600000000000000" pitchFamily="18" charset="-128"/>
                <a:cs typeface="メイリオ" panose="020B0604030504040204" pitchFamily="50" charset="-128"/>
              </a:rPr>
              <a:t>　</a:t>
            </a:r>
            <a:r>
              <a:rPr lang="ja-JP" altLang="en-US" sz="1400" b="1" dirty="0">
                <a:solidFill>
                  <a:srgbClr val="000000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  <a:cs typeface="メイリオ" panose="020B0604030504040204" pitchFamily="50" charset="-128"/>
              </a:rPr>
              <a:t>☎</a:t>
            </a:r>
            <a:r>
              <a:rPr lang="ja-JP" sz="1400" b="1" kern="1200" dirty="0">
                <a:solidFill>
                  <a:srgbClr val="000000"/>
                </a:solidFill>
                <a:effectLst/>
                <a:latin typeface="游明朝 Demibold" panose="02020600000000000000" pitchFamily="18" charset="-128"/>
                <a:ea typeface="游明朝 Demibold" panose="02020600000000000000" pitchFamily="18" charset="-128"/>
                <a:cs typeface="メイリオ" panose="020B0604030504040204" pitchFamily="50" charset="-128"/>
              </a:rPr>
              <a:t>（０８２）２４５－７７４６（平日８</a:t>
            </a:r>
            <a:r>
              <a:rPr lang="en-US" altLang="ja-JP" sz="1400" b="1" dirty="0">
                <a:solidFill>
                  <a:srgbClr val="000000"/>
                </a:solidFill>
                <a:latin typeface="游明朝 Demibold" panose="02020600000000000000" pitchFamily="18" charset="-128"/>
                <a:ea typeface="游明朝 Demibold" panose="02020600000000000000" pitchFamily="18" charset="-128"/>
                <a:cs typeface="メイリオ" panose="020B0604030504040204" pitchFamily="50" charset="-128"/>
              </a:rPr>
              <a:t>:</a:t>
            </a:r>
            <a:r>
              <a:rPr lang="ja-JP" sz="1400" b="1" kern="1200" dirty="0">
                <a:solidFill>
                  <a:srgbClr val="000000"/>
                </a:solidFill>
                <a:effectLst/>
                <a:latin typeface="游明朝 Demibold" panose="02020600000000000000" pitchFamily="18" charset="-128"/>
                <a:ea typeface="游明朝 Demibold" panose="02020600000000000000" pitchFamily="18" charset="-128"/>
                <a:cs typeface="メイリオ" panose="020B0604030504040204" pitchFamily="50" charset="-128"/>
              </a:rPr>
              <a:t>３０～１７</a:t>
            </a:r>
            <a:r>
              <a:rPr lang="en-US" altLang="ja-JP" sz="1400" b="1" kern="1200" dirty="0">
                <a:solidFill>
                  <a:srgbClr val="000000"/>
                </a:solidFill>
                <a:effectLst/>
                <a:latin typeface="游明朝 Demibold" panose="02020600000000000000" pitchFamily="18" charset="-128"/>
                <a:ea typeface="游明朝 Demibold" panose="02020600000000000000" pitchFamily="18" charset="-128"/>
                <a:cs typeface="メイリオ" panose="020B0604030504040204" pitchFamily="50" charset="-128"/>
              </a:rPr>
              <a:t>:</a:t>
            </a:r>
            <a:r>
              <a:rPr lang="ja-JP" sz="1400" b="1" kern="1200" dirty="0">
                <a:solidFill>
                  <a:srgbClr val="000000"/>
                </a:solidFill>
                <a:effectLst/>
                <a:latin typeface="游明朝 Demibold" panose="02020600000000000000" pitchFamily="18" charset="-128"/>
                <a:ea typeface="游明朝 Demibold" panose="02020600000000000000" pitchFamily="18" charset="-128"/>
                <a:cs typeface="メイリオ" panose="020B0604030504040204" pitchFamily="50" charset="-128"/>
              </a:rPr>
              <a:t>１５）</a:t>
            </a:r>
            <a:endParaRPr lang="ja-JP" sz="1100" b="1" kern="100" dirty="0">
              <a:effectLst/>
              <a:latin typeface="游明朝 Demibold" panose="02020600000000000000" pitchFamily="18" charset="-128"/>
              <a:ea typeface="游明朝 Demibold" panose="02020600000000000000" pitchFamily="18" charset="-128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</a:pPr>
            <a:r>
              <a:rPr lang="en-US" sz="1400" kern="100" dirty="0">
                <a:solidFill>
                  <a:srgbClr val="000000"/>
                </a:solidFill>
                <a:effectLst/>
                <a:latin typeface="游明朝 Demibold" panose="02020600000000000000" pitchFamily="18" charset="-128"/>
                <a:ea typeface="游明朝 Demibold" panose="02020600000000000000" pitchFamily="18" charset="-128"/>
                <a:cs typeface="Times New Roman" panose="02020603050405020304" pitchFamily="18" charset="0"/>
              </a:rPr>
              <a:t> </a:t>
            </a:r>
            <a:endParaRPr lang="ja-JP" sz="1100" kern="100" dirty="0">
              <a:effectLst/>
              <a:latin typeface="游明朝 Demibold" panose="02020600000000000000" pitchFamily="18" charset="-128"/>
              <a:ea typeface="游明朝 Demibold" panose="02020600000000000000" pitchFamily="18" charset="-128"/>
              <a:cs typeface="Times New Roman" panose="02020603050405020304" pitchFamily="18" charset="0"/>
            </a:endParaRPr>
          </a:p>
        </p:txBody>
      </p:sp>
      <p:pic>
        <p:nvPicPr>
          <p:cNvPr id="6" name="図 5" descr="メガネを掛けた男性&#10;&#10;自動的に生成された説明">
            <a:extLst>
              <a:ext uri="{FF2B5EF4-FFF2-40B4-BE49-F238E27FC236}">
                <a16:creationId xmlns:a16="http://schemas.microsoft.com/office/drawing/2014/main" id="{F2576B58-D111-938F-2330-C3859285324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228" y="4478693"/>
            <a:ext cx="1495340" cy="1684324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2189293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 descr="背景パターン&#10;&#10;自動的に生成された説明">
            <a:extLst>
              <a:ext uri="{FF2B5EF4-FFF2-40B4-BE49-F238E27FC236}">
                <a16:creationId xmlns:a16="http://schemas.microsoft.com/office/drawing/2014/main" id="{09E1E353-5377-CC0E-13C0-116386D7342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03442" y="0"/>
            <a:ext cx="7663117" cy="10691131"/>
          </a:xfrm>
          <a:prstGeom prst="rect">
            <a:avLst/>
          </a:prstGeom>
          <a:noFill/>
        </p:spPr>
      </p:pic>
      <p:pic>
        <p:nvPicPr>
          <p:cNvPr id="1026" name="図 9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011" t="29934" r="41460" b="15375"/>
          <a:stretch/>
        </p:blipFill>
        <p:spPr bwMode="auto">
          <a:xfrm>
            <a:off x="265892" y="792480"/>
            <a:ext cx="3747491" cy="32494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テキスト ボックス 6"/>
          <p:cNvSpPr txBox="1">
            <a:spLocks noChangeArrowheads="1"/>
          </p:cNvSpPr>
          <p:nvPr/>
        </p:nvSpPr>
        <p:spPr bwMode="auto">
          <a:xfrm>
            <a:off x="4067877" y="792481"/>
            <a:ext cx="3225905" cy="33771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15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公共交通機関をご利用ください</a:t>
            </a:r>
            <a:endParaRPr kumimoji="0" lang="ja-JP" altLang="en-US" sz="11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15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ＪＲ横川駅・八丁堀から</a:t>
            </a:r>
            <a:endParaRPr kumimoji="0" lang="ja-JP" altLang="en-US" sz="11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15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大学病院行き</a:t>
            </a:r>
            <a:r>
              <a:rPr kumimoji="0" lang="en-US" altLang="ja-JP" sz="115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23</a:t>
            </a:r>
            <a:r>
              <a:rPr kumimoji="0" lang="ja-JP" altLang="en-US" sz="115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番広島バス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15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　保健所前で下車</a:t>
            </a:r>
            <a:endParaRPr kumimoji="0" lang="ja-JP" altLang="en-US" sz="11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15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広島駅・八丁堀から</a:t>
            </a:r>
            <a:endParaRPr kumimoji="0" lang="ja-JP" altLang="en-US" sz="11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15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旭町行き</a:t>
            </a:r>
            <a:r>
              <a:rPr kumimoji="0" lang="en-US" altLang="ja-JP" sz="115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26</a:t>
            </a:r>
            <a:r>
              <a:rPr kumimoji="0" lang="ja-JP" altLang="en-US" sz="115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番広島バス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15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　保健所前で下車</a:t>
            </a:r>
            <a:endParaRPr kumimoji="0" lang="ja-JP" altLang="en-US" sz="11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15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広島駅バス乗り場６番から</a:t>
            </a:r>
            <a:endParaRPr kumimoji="0" lang="ja-JP" altLang="en-US" sz="11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15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アルパーク行き</a:t>
            </a:r>
            <a:r>
              <a:rPr kumimoji="0" lang="en-US" altLang="ja-JP" sz="115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50</a:t>
            </a:r>
            <a:r>
              <a:rPr kumimoji="0" lang="ja-JP" altLang="en-US" sz="115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番広島バス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15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　保健所東で下車</a:t>
            </a:r>
            <a:endParaRPr kumimoji="0" lang="ja-JP" altLang="en-US" sz="11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15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八丁堀から</a:t>
            </a:r>
            <a:endParaRPr kumimoji="0" lang="ja-JP" altLang="en-US" sz="11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15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仁保沖町行き</a:t>
            </a:r>
            <a:r>
              <a:rPr kumimoji="0" lang="en-US" altLang="ja-JP" sz="115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12</a:t>
            </a:r>
            <a:r>
              <a:rPr kumimoji="0" lang="ja-JP" altLang="en-US" sz="115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番広電バス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15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　保健所前で下車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15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己斐（ＪＲ西広島駅前）から</a:t>
            </a:r>
            <a:endParaRPr kumimoji="0" lang="ja-JP" altLang="en-US" sz="11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15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旭町・大学病院行き</a:t>
            </a:r>
            <a:r>
              <a:rPr kumimoji="0" lang="en-US" altLang="ja-JP" sz="115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r>
              <a:rPr kumimoji="0" lang="ja-JP" altLang="en-US" sz="115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番広電バス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15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　竹屋町で下車</a:t>
            </a:r>
            <a:endParaRPr kumimoji="0" lang="ja-JP" altLang="en-US" sz="11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15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アルパーク・御幸橋から</a:t>
            </a:r>
            <a:endParaRPr kumimoji="0" lang="ja-JP" altLang="en-US" sz="11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15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広島駅行き</a:t>
            </a:r>
            <a:r>
              <a:rPr kumimoji="0" lang="en-US" altLang="ja-JP" sz="115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50</a:t>
            </a:r>
            <a:r>
              <a:rPr kumimoji="0" lang="ja-JP" altLang="en-US" sz="115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番広島バス　保健所東で下車</a:t>
            </a:r>
            <a:endParaRPr kumimoji="0" lang="ja-JP" altLang="en-US" sz="115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2">
            <a:extLst>
              <a:ext uri="{FF2B5EF4-FFF2-40B4-BE49-F238E27FC236}">
                <a16:creationId xmlns:a16="http://schemas.microsoft.com/office/drawing/2014/main" id="{3DD06FBF-90F3-9FCB-0F4E-68992BAFB9FC}"/>
              </a:ext>
            </a:extLst>
          </p:cNvPr>
          <p:cNvSpPr txBox="1"/>
          <p:nvPr/>
        </p:nvSpPr>
        <p:spPr>
          <a:xfrm>
            <a:off x="377953" y="4937760"/>
            <a:ext cx="6436232" cy="2609088"/>
          </a:xfrm>
          <a:prstGeom prst="rect">
            <a:avLst/>
          </a:prstGeom>
          <a:noFill/>
          <a:ln w="38100" cap="flat" cmpd="sng" algn="ctr">
            <a:solidFill>
              <a:schemeClr val="bg1"/>
            </a:solidFill>
            <a:prstDash val="solid"/>
          </a:ln>
          <a:effectLst/>
        </p:spPr>
        <p:txBody>
          <a:bodyPr wrap="square" rtlCol="0">
            <a:noAutofit/>
          </a:bodyPr>
          <a:lstStyle/>
          <a:p>
            <a:pPr algn="ctr">
              <a:lnSpc>
                <a:spcPct val="115000"/>
              </a:lnSpc>
            </a:pPr>
            <a:endParaRPr lang="en-US" altLang="ja-JP" sz="1400" b="1" kern="1200" dirty="0">
              <a:solidFill>
                <a:srgbClr val="000000"/>
              </a:solidFill>
              <a:effectLst/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  <a:p>
            <a:pPr algn="ctr">
              <a:lnSpc>
                <a:spcPct val="115000"/>
              </a:lnSpc>
            </a:pPr>
            <a:r>
              <a:rPr lang="ja-JP" sz="1400" b="1" kern="1200" dirty="0">
                <a:solidFill>
                  <a:srgbClr val="000000"/>
                </a:solidFill>
                <a:effectLst/>
                <a:latin typeface="游明朝 Demibold" panose="02020600000000000000" pitchFamily="18" charset="-128"/>
                <a:ea typeface="游明朝 Demibold" panose="02020600000000000000" pitchFamily="18" charset="-128"/>
              </a:rPr>
              <a:t>【おねがい】</a:t>
            </a:r>
            <a:endParaRPr lang="en-US" altLang="ja-JP" sz="1400" b="1" kern="1200" dirty="0">
              <a:solidFill>
                <a:srgbClr val="000000"/>
              </a:solidFill>
              <a:effectLst/>
              <a:latin typeface="游明朝 Demibold" panose="02020600000000000000" pitchFamily="18" charset="-128"/>
              <a:ea typeface="游明朝 Demibold" panose="02020600000000000000" pitchFamily="18" charset="-128"/>
            </a:endParaRPr>
          </a:p>
          <a:p>
            <a:pPr algn="ctr">
              <a:lnSpc>
                <a:spcPct val="115000"/>
              </a:lnSpc>
            </a:pPr>
            <a:endParaRPr lang="ja-JP" sz="1200" dirty="0">
              <a:effectLst/>
              <a:latin typeface="游明朝 Demibold" panose="02020600000000000000" pitchFamily="18" charset="-128"/>
              <a:ea typeface="游明朝 Demibold" panose="02020600000000000000" pitchFamily="18" charset="-128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buFont typeface="Wingdings" panose="05000000000000000000" pitchFamily="2" charset="2"/>
              <a:buChar char=""/>
            </a:pPr>
            <a:r>
              <a:rPr lang="ja-JP" sz="1200" kern="1200" dirty="0">
                <a:solidFill>
                  <a:srgbClr val="000000"/>
                </a:solidFill>
                <a:effectLst/>
                <a:latin typeface="游明朝 Demibold" panose="02020600000000000000" pitchFamily="18" charset="-128"/>
                <a:ea typeface="游明朝 Demibold" panose="02020600000000000000" pitchFamily="18" charset="-128"/>
              </a:rPr>
              <a:t>災害等によりやむを得ず急遽開催中止となった場合は、広島市精神保健福祉センター公式ホームページ（</a:t>
            </a:r>
            <a:r>
              <a:rPr lang="en-US" sz="1200" kern="1200" dirty="0">
                <a:solidFill>
                  <a:srgbClr val="000000"/>
                </a:solidFill>
                <a:effectLst/>
                <a:latin typeface="游明朝 Demibold" panose="02020600000000000000" pitchFamily="18" charset="-128"/>
                <a:ea typeface="游明朝 Demibold" panose="02020600000000000000" pitchFamily="18" charset="-128"/>
              </a:rPr>
              <a:t>https://www.city.hiroshima.lg.jp/site/seisin/</a:t>
            </a:r>
            <a:r>
              <a:rPr lang="ja-JP" sz="1200" kern="1200" dirty="0">
                <a:solidFill>
                  <a:srgbClr val="000000"/>
                </a:solidFill>
                <a:effectLst/>
                <a:latin typeface="游明朝 Demibold" panose="02020600000000000000" pitchFamily="18" charset="-128"/>
                <a:ea typeface="游明朝 Demibold" panose="02020600000000000000" pitchFamily="18" charset="-128"/>
              </a:rPr>
              <a:t>）に情報を掲載しますのでご確認ください。</a:t>
            </a:r>
            <a:endParaRPr lang="ja-JP" sz="1600" dirty="0">
              <a:effectLst/>
              <a:latin typeface="游明朝 Demibold" panose="02020600000000000000" pitchFamily="18" charset="-128"/>
              <a:ea typeface="游明朝 Demibold" panose="02020600000000000000" pitchFamily="18" charset="-128"/>
              <a:cs typeface="Times New Roman" panose="02020603050405020304" pitchFamily="18" charset="0"/>
            </a:endParaRPr>
          </a:p>
          <a:p>
            <a:pPr marL="133350" indent="266700">
              <a:lnSpc>
                <a:spcPct val="150000"/>
              </a:lnSpc>
            </a:pPr>
            <a:r>
              <a:rPr lang="ja-JP" sz="1200" kern="1200" dirty="0">
                <a:solidFill>
                  <a:srgbClr val="000000"/>
                </a:solidFill>
                <a:effectLst/>
                <a:latin typeface="游明朝 Demibold" panose="02020600000000000000" pitchFamily="18" charset="-128"/>
                <a:ea typeface="游明朝 Demibold" panose="02020600000000000000" pitchFamily="18" charset="-128"/>
              </a:rPr>
              <a:t>※</a:t>
            </a:r>
            <a:r>
              <a:rPr lang="ja-JP" sz="1200" u="sng" kern="1200" dirty="0">
                <a:solidFill>
                  <a:srgbClr val="000000"/>
                </a:solidFill>
                <a:effectLst/>
                <a:latin typeface="游明朝 Demibold" panose="02020600000000000000" pitchFamily="18" charset="-128"/>
                <a:ea typeface="游明朝 Demibold" panose="02020600000000000000" pitchFamily="18" charset="-128"/>
              </a:rPr>
              <a:t>個別にご連絡はいたしません</a:t>
            </a:r>
            <a:endParaRPr lang="ja-JP" sz="1600" dirty="0">
              <a:effectLst/>
              <a:latin typeface="游明朝 Demibold" panose="02020600000000000000" pitchFamily="18" charset="-128"/>
              <a:ea typeface="游明朝 Demibold" panose="02020600000000000000" pitchFamily="18" charset="-128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buFont typeface="Wingdings" panose="05000000000000000000" pitchFamily="2" charset="2"/>
              <a:buChar char=""/>
            </a:pPr>
            <a:r>
              <a:rPr lang="ja-JP" sz="1200" kern="1200" dirty="0">
                <a:solidFill>
                  <a:srgbClr val="000000"/>
                </a:solidFill>
                <a:effectLst/>
                <a:latin typeface="游明朝 Demibold" panose="02020600000000000000" pitchFamily="18" charset="-128"/>
                <a:ea typeface="游明朝 Demibold" panose="02020600000000000000" pitchFamily="18" charset="-128"/>
              </a:rPr>
              <a:t>お車での来所はご遠慮ください（駐車が必要な場合は近隣のコインパーキングをご利用ください）</a:t>
            </a:r>
            <a:endParaRPr lang="ja-JP" sz="1600" dirty="0">
              <a:effectLst/>
              <a:latin typeface="游明朝 Demibold" panose="02020600000000000000" pitchFamily="18" charset="-128"/>
              <a:ea typeface="游明朝 Demibold" panose="02020600000000000000" pitchFamily="18" charset="-128"/>
              <a:cs typeface="Times New Roman" panose="02020603050405020304" pitchFamily="18" charset="0"/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2C4BCA45-B46C-F33D-7708-30C81D2BA751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DFFFE"/>
              </a:clrFrom>
              <a:clrTo>
                <a:srgbClr val="FDFFFE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866175" y="6836603"/>
            <a:ext cx="1696589" cy="127107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159233236"/>
      </p:ext>
    </p:extLst>
  </p:cSld>
  <p:clrMapOvr>
    <a:masterClrMapping/>
  </p:clrMapOvr>
</p:sld>
</file>

<file path=ppt/theme/theme1.xml><?xml version="1.0" encoding="utf-8"?>
<a:theme xmlns:a="http://schemas.openxmlformats.org/drawingml/2006/main" name="1_ガイド入りテンプレートサンプル20130531三木さん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5.potx" id="{3F8E5C06-014F-4A13-A3C7-E133BECAFD1E}" vid="{BD152B00-4CFD-4022-8208-530F7579D794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Template>Ion Boardroom</Template>
  <TotalTime>0</TotalTime>
  <Words>420</Words>
  <PresentationFormat>ユーザー設定</PresentationFormat>
  <Paragraphs>51</Paragraphs>
  <Slides>2</Slides>
  <Notes>0</Notes>
  <HiddenSlides>0</HiddenSlides>
  <MMClips>0</MMClips>
  <ScaleCrop>false</ScaleCrop>
  <HeadingPairs>
    <vt:vector baseType="variant" size="6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baseType="lpstr" size="13">
      <vt:lpstr>HGP創英角ｺﾞｼｯｸUB</vt:lpstr>
      <vt:lpstr>HG丸ｺﾞｼｯｸM-PRO</vt:lpstr>
      <vt:lpstr>ＭＳ Ｐゴシック</vt:lpstr>
      <vt:lpstr>メイリオ</vt:lpstr>
      <vt:lpstr>游ゴシック</vt:lpstr>
      <vt:lpstr>游明朝 Demibold</vt:lpstr>
      <vt:lpstr>Arial</vt:lpstr>
      <vt:lpstr>Calibri</vt:lpstr>
      <vt:lpstr>Calibri Light</vt:lpstr>
      <vt:lpstr>Wingdings</vt:lpstr>
      <vt:lpstr>1_ガイド入りテンプレートサンプル20130531三木さん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dcterms:created xsi:type="dcterms:W3CDTF">2016-07-27T06:24:57Z</dcterms:created>
  <dcterms:modified xsi:type="dcterms:W3CDTF">2025-09-01T00:46:10Z</dcterms:modified>
</cp:coreProperties>
</file>