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15138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38" autoAdjust="0"/>
  </p:normalViewPr>
  <p:slideViewPr>
    <p:cSldViewPr snapToGrid="0">
      <p:cViewPr varScale="1">
        <p:scale>
          <a:sx n="67" d="100"/>
          <a:sy n="67" d="100"/>
        </p:scale>
        <p:origin x="257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C5379DC-935F-A134-0725-14904B761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14D9EB-38A1-7D60-77ED-2E9213545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F07B83FF-EC8C-4DEB-8986-F03BB385C16E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A3F79-31AE-D271-0635-326D9E9D0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6E5497-AF93-00CD-EBB0-2B1EA41267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578" y="9449354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5DCD9C81-41FF-40A6-A41F-7787FAFB8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571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9578" y="0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8B2EC526-75BF-4D3A-BA8F-054AE92BC51C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6313" y="1244600"/>
            <a:ext cx="23225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1" tIns="45821" rIns="91641" bIns="458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6" y="4786719"/>
            <a:ext cx="5452747" cy="3916550"/>
          </a:xfrm>
          <a:prstGeom prst="rect">
            <a:avLst/>
          </a:prstGeom>
        </p:spPr>
        <p:txBody>
          <a:bodyPr vert="horz" lIns="91641" tIns="45821" rIns="91641" bIns="458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9578" y="9449354"/>
            <a:ext cx="2953969" cy="497921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ED9D7865-BC32-4294-B6EE-3443ABED26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770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1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00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5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19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1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7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35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3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95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C63F-7096-453C-B7E2-9330534ACB1D}" type="datetimeFigureOut">
              <a:rPr kumimoji="1" lang="ja-JP" altLang="en-US" smtClean="0"/>
              <a:t>2025/4/9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67B5-8043-4057-ADF4-23B5AD6E6B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/>
          </p:cNvPicPr>
          <p:nvPr/>
        </p:nvPicPr>
        <p:blipFill>
          <a:blip r:embed="rId2"/>
          <a:srcRect t="16599" r="16254" b="580"/>
          <a:stretch>
            <a:fillRect/>
          </a:stretch>
        </p:blipFill>
        <p:spPr>
          <a:xfrm rot="1607688" flipH="1">
            <a:off x="5400707" y="69637"/>
            <a:ext cx="1343751" cy="1566889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/>
          </p:cNvPicPr>
          <p:nvPr/>
        </p:nvPicPr>
        <p:blipFill>
          <a:blip r:embed="rId2"/>
          <a:srcRect t="16599" r="16254" b="580"/>
          <a:stretch>
            <a:fillRect/>
          </a:stretch>
        </p:blipFill>
        <p:spPr>
          <a:xfrm rot="19062171" flipH="1">
            <a:off x="178013" y="184568"/>
            <a:ext cx="1340182" cy="156272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46470" y="164096"/>
            <a:ext cx="6516872" cy="12614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kern="100" dirty="0">
                <a:ln w="9525" cap="rnd" cmpd="sng" algn="ctr">
                  <a:solidFill>
                    <a:srgbClr val="F4B183"/>
                  </a:solidFill>
                  <a:prstDash val="solid"/>
                  <a:bevel/>
                </a:ln>
                <a:solidFill>
                  <a:srgbClr val="F286B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助産師による卒乳講座</a:t>
            </a:r>
            <a:endParaRPr lang="ja-JP" altLang="en-US" sz="40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9218CC-7F71-F93F-6C91-9FE7162A1DA3}"/>
              </a:ext>
            </a:extLst>
          </p:cNvPr>
          <p:cNvGrpSpPr/>
          <p:nvPr/>
        </p:nvGrpSpPr>
        <p:grpSpPr>
          <a:xfrm>
            <a:off x="545729" y="4189419"/>
            <a:ext cx="6407942" cy="1659368"/>
            <a:chOff x="545729" y="4189419"/>
            <a:chExt cx="6407942" cy="1659368"/>
          </a:xfrm>
        </p:grpSpPr>
        <p:sp>
          <p:nvSpPr>
            <p:cNvPr id="14" name="正方形/長方形 13"/>
            <p:cNvSpPr/>
            <p:nvPr/>
          </p:nvSpPr>
          <p:spPr>
            <a:xfrm>
              <a:off x="556443" y="4189419"/>
              <a:ext cx="6397228" cy="6268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第１回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1575" b="1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７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６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６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日　 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　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（申込開始　５月１日）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45729" y="4705671"/>
              <a:ext cx="6397228" cy="6268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第２回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1575" b="1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７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１０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８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日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　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（申込開始　９月１日）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56443" y="5221923"/>
              <a:ext cx="6300787" cy="6268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第３回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令和</a:t>
              </a:r>
              <a:r>
                <a:rPr lang="ja-JP" altLang="en-US" sz="1575" b="1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８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年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１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2250" kern="100" dirty="0">
                  <a:ln w="285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２１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日</a:t>
              </a:r>
              <a:r>
                <a:rPr lang="ja-JP" altLang="en-US" sz="202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　　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（申込開始１２月１日）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3810879" y="4309627"/>
              <a:ext cx="477560" cy="386448"/>
              <a:chOff x="6466782" y="4821641"/>
              <a:chExt cx="849001" cy="687019"/>
            </a:xfrm>
          </p:grpSpPr>
          <p:sp>
            <p:nvSpPr>
              <p:cNvPr id="19" name="楕円 18"/>
              <p:cNvSpPr/>
              <p:nvPr/>
            </p:nvSpPr>
            <p:spPr>
              <a:xfrm>
                <a:off x="6537009" y="4821641"/>
                <a:ext cx="748686" cy="6870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597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6466782" y="4920148"/>
                <a:ext cx="849001" cy="53339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350" b="1" kern="100" dirty="0">
                    <a:solidFill>
                      <a:srgbClr val="FFFFFF"/>
                    </a:solidFill>
                    <a:latin typeface="游明朝" panose="02020400000000000000" pitchFamily="18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金</a:t>
                </a:r>
                <a:endParaRPr lang="ja-JP" altLang="en-US" sz="591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3816755" y="5402891"/>
              <a:ext cx="477559" cy="386448"/>
              <a:chOff x="6469948" y="4858957"/>
              <a:chExt cx="848999" cy="687019"/>
            </a:xfrm>
          </p:grpSpPr>
          <p:sp>
            <p:nvSpPr>
              <p:cNvPr id="22" name="楕円 21"/>
              <p:cNvSpPr/>
              <p:nvPr/>
            </p:nvSpPr>
            <p:spPr>
              <a:xfrm>
                <a:off x="6533339" y="4858957"/>
                <a:ext cx="748686" cy="6870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597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6469948" y="4939656"/>
                <a:ext cx="848999" cy="53339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350" b="1" kern="100" dirty="0">
                    <a:solidFill>
                      <a:srgbClr val="FFFFFF"/>
                    </a:solidFill>
                    <a:latin typeface="游明朝" panose="02020400000000000000" pitchFamily="18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水</a:t>
                </a:r>
                <a:endParaRPr lang="ja-JP" altLang="en-US" sz="591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806432" y="4833326"/>
              <a:ext cx="477560" cy="386448"/>
              <a:chOff x="6458814" y="4839009"/>
              <a:chExt cx="848994" cy="687019"/>
            </a:xfrm>
          </p:grpSpPr>
          <p:sp>
            <p:nvSpPr>
              <p:cNvPr id="25" name="楕円 24"/>
              <p:cNvSpPr/>
              <p:nvPr/>
            </p:nvSpPr>
            <p:spPr>
              <a:xfrm>
                <a:off x="6546416" y="4839009"/>
                <a:ext cx="748687" cy="68701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597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6458814" y="4925868"/>
                <a:ext cx="848994" cy="53339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350" b="1" kern="100" dirty="0">
                    <a:solidFill>
                      <a:srgbClr val="FFFFFF"/>
                    </a:solidFill>
                    <a:latin typeface="游明朝" panose="02020400000000000000" pitchFamily="18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水</a:t>
                </a:r>
                <a:endParaRPr lang="ja-JP" altLang="en-US" sz="591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正方形/長方形 27"/>
          <p:cNvSpPr/>
          <p:nvPr/>
        </p:nvSpPr>
        <p:spPr>
          <a:xfrm>
            <a:off x="492833" y="3589627"/>
            <a:ext cx="4983653" cy="5706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800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開催時間　１０：００～１１：００</a:t>
            </a:r>
            <a:endParaRPr lang="ja-JP" altLang="en-US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967104" y="7405330"/>
            <a:ext cx="6397228" cy="1313649"/>
            <a:chOff x="501974" y="6860290"/>
            <a:chExt cx="11372849" cy="2559771"/>
          </a:xfrm>
        </p:grpSpPr>
        <p:sp>
          <p:nvSpPr>
            <p:cNvPr id="33" name="正方形/長方形 32"/>
            <p:cNvSpPr/>
            <p:nvPr/>
          </p:nvSpPr>
          <p:spPr>
            <a:xfrm>
              <a:off x="501974" y="6860290"/>
              <a:ext cx="11372849" cy="1114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① 子育て応援アプリ「母子モ」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01974" y="8380945"/>
              <a:ext cx="11372849" cy="103911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③ 電話（０８２－５０４－２１０９）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65EEBE3-8BAD-CB8F-B4D5-9CD7C68BF85F}"/>
                </a:ext>
              </a:extLst>
            </p:cNvPr>
            <p:cNvSpPr/>
            <p:nvPr/>
          </p:nvSpPr>
          <p:spPr>
            <a:xfrm>
              <a:off x="501974" y="7659715"/>
              <a:ext cx="11372849" cy="103911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②</a:t>
              </a:r>
              <a:r>
                <a:rPr lang="en-US" altLang="ja-JP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オンライン予約メール</a:t>
              </a:r>
              <a:r>
                <a:rPr lang="ja-JP" altLang="en-US" sz="1575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　</a:t>
              </a:r>
              <a:endParaRPr lang="ja-JP" altLang="en-US" sz="157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816352" y="7280445"/>
            <a:ext cx="1621504" cy="587914"/>
            <a:chOff x="7800054" y="12765615"/>
            <a:chExt cx="3673848" cy="1279813"/>
          </a:xfrm>
        </p:grpSpPr>
        <p:pic>
          <p:nvPicPr>
            <p:cNvPr id="45" name="図 44" descr="画面の領域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994" y="12765615"/>
              <a:ext cx="1119631" cy="1199037"/>
            </a:xfrm>
            <a:prstGeom prst="rect">
              <a:avLst/>
            </a:prstGeom>
          </p:spPr>
        </p:pic>
        <p:pic>
          <p:nvPicPr>
            <p:cNvPr id="46" name="図 45" descr="画面の領域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3023" y="12768491"/>
              <a:ext cx="1140879" cy="1232949"/>
            </a:xfrm>
            <a:prstGeom prst="rect">
              <a:avLst/>
            </a:prstGeom>
          </p:spPr>
        </p:pic>
        <p:pic>
          <p:nvPicPr>
            <p:cNvPr id="47" name="図 46" descr="画面の領域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054" y="13081435"/>
              <a:ext cx="990188" cy="963993"/>
            </a:xfrm>
            <a:prstGeom prst="rect">
              <a:avLst/>
            </a:prstGeom>
          </p:spPr>
        </p:pic>
      </p:grpSp>
      <p:sp>
        <p:nvSpPr>
          <p:cNvPr id="48" name="正方形/長方形 47"/>
          <p:cNvSpPr/>
          <p:nvPr/>
        </p:nvSpPr>
        <p:spPr>
          <a:xfrm>
            <a:off x="146470" y="9571433"/>
            <a:ext cx="6686549" cy="5332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ja-JP" altLang="en-US" sz="1350" kern="100" dirty="0"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問合せ　広島市中保健センター（中区地域支えあい課）☎０８２－５０４－２１０９</a:t>
            </a:r>
          </a:p>
          <a:p>
            <a:pPr>
              <a:lnSpc>
                <a:spcPts val="900"/>
              </a:lnSpc>
            </a:pPr>
            <a:endParaRPr lang="ja-JP" altLang="en-US" sz="1125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039215" y="5672333"/>
            <a:ext cx="5165679" cy="665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575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中区地域福祉センター</a:t>
            </a:r>
            <a:r>
              <a:rPr lang="ja-JP" altLang="en-US" sz="1800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b="1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５</a:t>
            </a:r>
            <a:r>
              <a:rPr lang="ja-JP" altLang="en-US" sz="1800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階　大会議室</a:t>
            </a:r>
            <a:endParaRPr lang="en-US" altLang="ja-JP" sz="1575" kern="100" dirty="0">
              <a:solidFill>
                <a:srgbClr val="000000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366975" y="3383306"/>
            <a:ext cx="717630" cy="5348444"/>
            <a:chOff x="286604" y="3338215"/>
            <a:chExt cx="603232" cy="5348444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31888" y="3338215"/>
              <a:ext cx="557948" cy="816005"/>
              <a:chOff x="33943" y="414"/>
              <a:chExt cx="1675110" cy="558159"/>
            </a:xfrm>
          </p:grpSpPr>
          <p:sp>
            <p:nvSpPr>
              <p:cNvPr id="12" name="四角形: 角を丸くする 54"/>
              <p:cNvSpPr/>
              <p:nvPr/>
            </p:nvSpPr>
            <p:spPr>
              <a:xfrm>
                <a:off x="33943" y="53748"/>
                <a:ext cx="1672080" cy="504825"/>
              </a:xfrm>
              <a:prstGeom prst="roundRect">
                <a:avLst/>
              </a:prstGeom>
              <a:solidFill>
                <a:srgbClr val="B7ECF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038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161908" y="414"/>
                <a:ext cx="1547145" cy="55580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b="1" kern="100" dirty="0">
                    <a:solidFill>
                      <a:srgbClr val="0D0D0D"/>
                    </a:solidFill>
                    <a:latin typeface="游明朝" panose="02020400000000000000" pitchFamily="18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日時</a:t>
                </a:r>
                <a:endParaRPr lang="ja-JP" altLang="en-US" b="1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286604" y="7515115"/>
              <a:ext cx="523793" cy="1171544"/>
              <a:chOff x="298093" y="-108015"/>
              <a:chExt cx="1194898" cy="683226"/>
            </a:xfrm>
          </p:grpSpPr>
          <p:sp>
            <p:nvSpPr>
              <p:cNvPr id="30" name="四角形: 角を丸くする 54"/>
              <p:cNvSpPr/>
              <p:nvPr/>
            </p:nvSpPr>
            <p:spPr>
              <a:xfrm>
                <a:off x="298093" y="-108015"/>
                <a:ext cx="1194898" cy="683226"/>
              </a:xfrm>
              <a:prstGeom prst="roundRect">
                <a:avLst/>
              </a:prstGeom>
              <a:solidFill>
                <a:srgbClr val="B7ECF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038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453203" y="-103594"/>
                <a:ext cx="929506" cy="60001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2025" kern="100" dirty="0">
                    <a:solidFill>
                      <a:srgbClr val="0D0D0D"/>
                    </a:solidFill>
                    <a:latin typeface="游明朝" panose="02020400000000000000" pitchFamily="18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申込</a:t>
                </a:r>
                <a:endParaRPr lang="ja-JP" altLang="en-US" sz="2025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331298" y="5764429"/>
              <a:ext cx="485919" cy="850327"/>
              <a:chOff x="4" y="-17016"/>
              <a:chExt cx="2208959" cy="581636"/>
            </a:xfrm>
          </p:grpSpPr>
          <p:sp>
            <p:nvSpPr>
              <p:cNvPr id="52" name="四角形: 角を丸くする 54"/>
              <p:cNvSpPr/>
              <p:nvPr/>
            </p:nvSpPr>
            <p:spPr>
              <a:xfrm>
                <a:off x="4" y="21248"/>
                <a:ext cx="2208959" cy="543372"/>
              </a:xfrm>
              <a:prstGeom prst="roundRect">
                <a:avLst/>
              </a:prstGeom>
              <a:solidFill>
                <a:srgbClr val="B7ECF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038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398344" y="-17016"/>
                <a:ext cx="1412267" cy="5810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2025" kern="100" dirty="0"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場所</a:t>
                </a:r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316446" y="6628679"/>
              <a:ext cx="500769" cy="849433"/>
              <a:chOff x="272853" y="-26754"/>
              <a:chExt cx="1990177" cy="581025"/>
            </a:xfrm>
          </p:grpSpPr>
          <p:sp>
            <p:nvSpPr>
              <p:cNvPr id="59" name="四角形: 角を丸くする 54"/>
              <p:cNvSpPr/>
              <p:nvPr/>
            </p:nvSpPr>
            <p:spPr>
              <a:xfrm>
                <a:off x="331876" y="27503"/>
                <a:ext cx="1931154" cy="522078"/>
              </a:xfrm>
              <a:prstGeom prst="roundRect">
                <a:avLst/>
              </a:prstGeom>
              <a:solidFill>
                <a:srgbClr val="B7ECFF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038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272853" y="-26754"/>
                <a:ext cx="1846431" cy="5810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2025" kern="100" dirty="0"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講師</a:t>
                </a:r>
              </a:p>
            </p:txBody>
          </p:sp>
        </p:grpSp>
      </p:grpSp>
      <p:sp>
        <p:nvSpPr>
          <p:cNvPr id="64" name="正方形/長方形 63"/>
          <p:cNvSpPr/>
          <p:nvPr/>
        </p:nvSpPr>
        <p:spPr>
          <a:xfrm>
            <a:off x="1039215" y="6703961"/>
            <a:ext cx="5165679" cy="5719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ja-JP" sz="1575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MY</a:t>
            </a:r>
            <a:r>
              <a:rPr lang="ja-JP" altLang="en-US" sz="1575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助産院　助産師　</a:t>
            </a:r>
            <a:r>
              <a:rPr lang="ja-JP" altLang="en-US" sz="2250" b="1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髙島　麻季 </a:t>
            </a:r>
            <a:r>
              <a:rPr lang="ja-JP" altLang="en-US" sz="1575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さん</a:t>
            </a:r>
            <a:endParaRPr lang="ja-JP" altLang="en-US" sz="1575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906904" y="6162430"/>
            <a:ext cx="5165679" cy="4986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575" kern="100" dirty="0">
                <a:solidFill>
                  <a:srgbClr val="00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（中区大手町四丁目１番１号　大手町平和ビル内）</a:t>
            </a:r>
            <a:endParaRPr lang="ja-JP" altLang="en-US" sz="1575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524005" y="2893448"/>
            <a:ext cx="6087473" cy="494462"/>
            <a:chOff x="934386" y="3924998"/>
            <a:chExt cx="10822174" cy="879043"/>
          </a:xfrm>
        </p:grpSpPr>
        <p:sp>
          <p:nvSpPr>
            <p:cNvPr id="68" name="四角形: 角を丸くする 54"/>
            <p:cNvSpPr/>
            <p:nvPr/>
          </p:nvSpPr>
          <p:spPr>
            <a:xfrm>
              <a:off x="934386" y="4537352"/>
              <a:ext cx="10328869" cy="199666"/>
            </a:xfrm>
            <a:prstGeom prst="roundRect">
              <a:avLst/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3038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971426" y="3924998"/>
              <a:ext cx="10785134" cy="8790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575" kern="100" dirty="0">
                  <a:solidFill>
                    <a:srgbClr val="0D0D0D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栄養士によるミニ講座、保育士によるふれあい遊びもあります😊</a:t>
              </a:r>
              <a:endParaRPr lang="ja-JP" altLang="en-US" sz="2025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069263" y="3413235"/>
            <a:ext cx="1273708" cy="903636"/>
            <a:chOff x="4907895" y="3321314"/>
            <a:chExt cx="1273708" cy="903636"/>
          </a:xfrm>
        </p:grpSpPr>
        <p:sp>
          <p:nvSpPr>
            <p:cNvPr id="2" name="角丸四角形 1"/>
            <p:cNvSpPr/>
            <p:nvPr/>
          </p:nvSpPr>
          <p:spPr>
            <a:xfrm>
              <a:off x="5070295" y="3516216"/>
              <a:ext cx="1111308" cy="57064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907895" y="3321314"/>
              <a:ext cx="1236814" cy="9036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050" b="1" kern="100" dirty="0">
                  <a:solidFill>
                    <a:srgbClr val="0D0D0D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会場参加</a:t>
              </a:r>
              <a:endParaRPr lang="en-US" altLang="ja-JP" sz="1050" b="1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2000" b="1" kern="100" dirty="0">
                  <a:solidFill>
                    <a:srgbClr val="0D0D0D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　２０</a:t>
              </a:r>
              <a:r>
                <a:rPr lang="ja-JP" altLang="en-US" sz="1050" kern="100" dirty="0">
                  <a:solidFill>
                    <a:srgbClr val="0D0D0D"/>
                  </a:solidFill>
                  <a:latin typeface="游明朝" panose="02020400000000000000" pitchFamily="18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組</a:t>
              </a:r>
              <a:endParaRPr lang="ja-JP" altLang="en-US" sz="105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967104" y="8623537"/>
            <a:ext cx="5431669" cy="9349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会場参加の場合、託児はありません。親子でご参加ください。</a:t>
            </a:r>
            <a:endParaRPr lang="en-US" altLang="ja-JP" sz="1125" kern="100" dirty="0">
              <a:solidFill>
                <a:srgbClr val="0D0D0D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各回、同じ内容を予定しています。</a:t>
            </a:r>
            <a:endParaRPr lang="en-US" altLang="ja-JP" sz="1125" kern="100" dirty="0">
              <a:solidFill>
                <a:srgbClr val="0D0D0D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オンライン参加の場合、スマートフォンやタブレット等「</a:t>
            </a:r>
            <a:r>
              <a:rPr lang="en-US" altLang="ja-JP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Zoom</a:t>
            </a:r>
            <a:r>
              <a:rPr lang="ja-JP" altLang="en-US" sz="1125" kern="100" dirty="0">
                <a:solidFill>
                  <a:srgbClr val="0D0D0D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」アプリが利用できる端末と、同アプリのインストールが必要です。詳細は広島市ホームページをご覧ください。</a:t>
            </a:r>
            <a:endParaRPr lang="en-US" altLang="ja-JP" sz="1125" kern="100" dirty="0">
              <a:solidFill>
                <a:srgbClr val="0D0D0D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1112644" y="1352669"/>
            <a:ext cx="3354469" cy="14304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卒乳ってどうしたらいいの？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みなさんのお悩みに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助産師さんがお答えします！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会場参加とオンライン参加のハイブリッド形式での開催です！</a:t>
            </a:r>
          </a:p>
        </p:txBody>
      </p:sp>
      <p:pic>
        <p:nvPicPr>
          <p:cNvPr id="57" name="Picture 31">
            <a:extLst>
              <a:ext uri="{FF2B5EF4-FFF2-40B4-BE49-F238E27FC236}">
                <a16:creationId xmlns:a16="http://schemas.microsoft.com/office/drawing/2014/main" id="{8614CE71-83FF-56D8-5450-64C04C343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67114" y="1438373"/>
            <a:ext cx="1455934" cy="15655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75A153-2F15-5C25-EAC8-B01DA2667275}"/>
              </a:ext>
            </a:extLst>
          </p:cNvPr>
          <p:cNvSpPr txBox="1"/>
          <p:nvPr/>
        </p:nvSpPr>
        <p:spPr>
          <a:xfrm>
            <a:off x="2936082" y="7903177"/>
            <a:ext cx="3921918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algn="just">
              <a:lnSpc>
                <a:spcPts val="1200"/>
              </a:lnSpc>
            </a:pP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ikuchan-hiroshimacity2137@docomo.ne.jp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0</TotalTime>
  <Words>219</Words>
  <PresentationFormat>A4 210 x 297 mm</PresentationFormat>
  <Paragraphs>31</Paragraphs>
  <Slides>1</Slides>
  <Notes>0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baseType="lpstr" size="11">
      <vt:lpstr>BIZ UDPゴシック</vt:lpstr>
      <vt:lpstr>BIZ UDゴシック</vt:lpstr>
      <vt:lpstr>HG丸ｺﾞｼｯｸM-PRO</vt:lpstr>
      <vt:lpstr>游ゴシック</vt:lpstr>
      <vt:lpstr>游明朝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terms:created xsi:type="dcterms:W3CDTF">2025-04-08T01:37:06Z</dcterms:created>
  <dcterms:modified xsi:type="dcterms:W3CDTF">2025-04-09T02:36:57Z</dcterms:modified>
</cp:coreProperties>
</file>