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3" r:id="rId1"/>
  </p:sldMasterIdLst>
  <p:notesMasterIdLst>
    <p:notesMasterId r:id="rId4"/>
  </p:notesMasterIdLst>
  <p:sldIdLst>
    <p:sldId id="262" r:id="rId2"/>
    <p:sldId id="263" r:id="rId3"/>
  </p:sldIdLst>
  <p:sldSz cx="7775575" cy="10907713"/>
  <p:notesSz cx="6807200" cy="9939338"/>
  <p:defaultTextStyle>
    <a:defPPr>
      <a:defRPr lang="ja-JP"/>
    </a:defPPr>
    <a:lvl1pPr marL="0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2006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3435">
          <p15:clr>
            <a:srgbClr val="A4A3A4"/>
          </p15:clr>
        </p15:guide>
        <p15:guide id="2" pos="244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1ECFB"/>
    <a:srgbClr val="9AC3F6"/>
    <a:srgbClr val="0070C0"/>
    <a:srgbClr val="3FB08C"/>
    <a:srgbClr val="76FBD1"/>
    <a:srgbClr val="0000CC"/>
    <a:srgbClr val="ED7D31"/>
    <a:srgbClr val="640000"/>
    <a:srgbClr val="FFC000"/>
    <a:srgbClr val="3E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スタイル/表のグリッド線なし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21E4AEA4-8DFA-4A89-87EB-49C32662AFE0}" styleName="中間スタイル 2 - アクセント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5000" autoAdjust="0"/>
    <p:restoredTop sz="99496" autoAdjust="0"/>
  </p:normalViewPr>
  <p:slideViewPr>
    <p:cSldViewPr snapToGrid="0">
      <p:cViewPr>
        <p:scale>
          <a:sx n="100" d="100"/>
          <a:sy n="100" d="100"/>
        </p:scale>
        <p:origin x="1398" y="-1788"/>
      </p:cViewPr>
      <p:guideLst>
        <p:guide orient="horz" pos="3435"/>
        <p:guide pos="244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6" y="0"/>
            <a:ext cx="2949786" cy="498693"/>
          </a:xfrm>
          <a:prstGeom prst="rect">
            <a:avLst/>
          </a:prstGeom>
        </p:spPr>
        <p:txBody>
          <a:bodyPr vert="horz" lIns="91536" tIns="45766" rIns="91536" bIns="45766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40" y="0"/>
            <a:ext cx="2949786" cy="498693"/>
          </a:xfrm>
          <a:prstGeom prst="rect">
            <a:avLst/>
          </a:prstGeom>
        </p:spPr>
        <p:txBody>
          <a:bodyPr vert="horz" lIns="91536" tIns="45766" rIns="91536" bIns="45766" rtlCol="0"/>
          <a:lstStyle>
            <a:lvl1pPr algn="r">
              <a:defRPr sz="1200"/>
            </a:lvl1pPr>
          </a:lstStyle>
          <a:p>
            <a:fld id="{70F99883-74AE-4A2C-81B7-5B86A08198C0}" type="datetimeFigureOut">
              <a:rPr kumimoji="1" lang="ja-JP" altLang="en-US" smtClean="0"/>
              <a:pPr/>
              <a:t>2025/8/26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08213" y="1241425"/>
            <a:ext cx="2390775" cy="33559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536" tIns="45766" rIns="91536" bIns="45766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12"/>
            <a:ext cx="5445760" cy="3913613"/>
          </a:xfrm>
          <a:prstGeom prst="rect">
            <a:avLst/>
          </a:prstGeom>
        </p:spPr>
        <p:txBody>
          <a:bodyPr vert="horz" lIns="91536" tIns="45766" rIns="91536" bIns="45766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6" y="9440649"/>
            <a:ext cx="2949786" cy="498692"/>
          </a:xfrm>
          <a:prstGeom prst="rect">
            <a:avLst/>
          </a:prstGeom>
        </p:spPr>
        <p:txBody>
          <a:bodyPr vert="horz" lIns="91536" tIns="45766" rIns="91536" bIns="45766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40" y="9440649"/>
            <a:ext cx="2949786" cy="498692"/>
          </a:xfrm>
          <a:prstGeom prst="rect">
            <a:avLst/>
          </a:prstGeom>
        </p:spPr>
        <p:txBody>
          <a:bodyPr vert="horz" lIns="91536" tIns="45766" rIns="91536" bIns="45766" rtlCol="0" anchor="b"/>
          <a:lstStyle>
            <a:lvl1pPr algn="r">
              <a:defRPr sz="1200"/>
            </a:lvl1pPr>
          </a:lstStyle>
          <a:p>
            <a:fld id="{ACD93CC5-A9B8-46A1-B8C3-70AA73E05DA2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00229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1pPr>
    <a:lvl2pPr marL="509504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2pPr>
    <a:lvl3pPr marL="1019007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3pPr>
    <a:lvl4pPr marL="1528511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4pPr>
    <a:lvl5pPr marL="2038015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5pPr>
    <a:lvl6pPr marL="2547518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6pPr>
    <a:lvl7pPr marL="3057022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7pPr>
    <a:lvl8pPr marL="3566526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8pPr>
    <a:lvl9pPr marL="4076029" algn="l" defTabSz="1019007" rtl="0" eaLnBrk="1" latinLnBrk="0" hangingPunct="1">
      <a:defRPr kumimoji="1" sz="1337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400714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4571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64DE79-268F-4C1A-8933-263129D2AF90}" type="datetimeFigureOut">
              <a:rPr lang="en-US" smtClean="0"/>
              <a:pPr/>
              <a:t>8/26/2025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75659" y="10109836"/>
            <a:ext cx="2624257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491500" y="10109836"/>
            <a:ext cx="1749504" cy="58073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2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F63A3B-78C7-47BE-AE5E-E10140E04643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80488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iming>
    <p:tnLst>
      <p:par>
        <p:cTn id="1" dur="indefinite" restart="never" nodeType="tmRoot"/>
      </p:par>
    </p:tnLst>
  </p:timing>
  <p:txStyles>
    <p:titleStyle>
      <a:lvl1pPr algn="l" defTabSz="777514" rtl="0" eaLnBrk="1" latinLnBrk="0" hangingPunct="1">
        <a:lnSpc>
          <a:spcPct val="90000"/>
        </a:lnSpc>
        <a:spcBef>
          <a:spcPct val="0"/>
        </a:spcBef>
        <a:buNone/>
        <a:defRPr kumimoji="1" sz="374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94379" indent="-194379" algn="l" defTabSz="777514" rtl="0" eaLnBrk="1" latinLnBrk="0" hangingPunct="1">
        <a:lnSpc>
          <a:spcPct val="90000"/>
        </a:lnSpc>
        <a:spcBef>
          <a:spcPts val="850"/>
        </a:spcBef>
        <a:buFont typeface="Arial" panose="020B0604020202020204" pitchFamily="34" charset="0"/>
        <a:buChar char="•"/>
        <a:defRPr kumimoji="1" sz="2381" kern="1200">
          <a:solidFill>
            <a:schemeClr val="tx1"/>
          </a:solidFill>
          <a:latin typeface="+mn-lt"/>
          <a:ea typeface="+mn-ea"/>
          <a:cs typeface="+mn-cs"/>
        </a:defRPr>
      </a:lvl1pPr>
      <a:lvl2pPr marL="5831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2041" kern="1200">
          <a:solidFill>
            <a:schemeClr val="tx1"/>
          </a:solidFill>
          <a:latin typeface="+mn-lt"/>
          <a:ea typeface="+mn-ea"/>
          <a:cs typeface="+mn-cs"/>
        </a:defRPr>
      </a:lvl2pPr>
      <a:lvl3pPr marL="971893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701" kern="1200">
          <a:solidFill>
            <a:schemeClr val="tx1"/>
          </a:solidFill>
          <a:latin typeface="+mn-lt"/>
          <a:ea typeface="+mn-ea"/>
          <a:cs typeface="+mn-cs"/>
        </a:defRPr>
      </a:lvl3pPr>
      <a:lvl4pPr marL="1360650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749407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2138164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526922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915679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304436" indent="-194379" algn="l" defTabSz="777514" rtl="0" eaLnBrk="1" latinLnBrk="0" hangingPunct="1">
        <a:lnSpc>
          <a:spcPct val="90000"/>
        </a:lnSpc>
        <a:spcBef>
          <a:spcPts val="425"/>
        </a:spcBef>
        <a:buFont typeface="Arial" panose="020B0604020202020204" pitchFamily="34" charset="0"/>
        <a:buChar char="•"/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1pPr>
      <a:lvl2pPr marL="3887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2pPr>
      <a:lvl3pPr marL="777514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3pPr>
      <a:lvl4pPr marL="1166271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4pPr>
      <a:lvl5pPr marL="1555029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5pPr>
      <a:lvl6pPr marL="1943786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6pPr>
      <a:lvl7pPr marL="2332543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7pPr>
      <a:lvl8pPr marL="2721300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8pPr>
      <a:lvl9pPr marL="3110057" algn="l" defTabSz="777514" rtl="0" eaLnBrk="1" latinLnBrk="0" hangingPunct="1">
        <a:defRPr kumimoji="1" sz="153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Relationship Id="rId5" Type="http://schemas.openxmlformats.org/officeDocument/2006/relationships/hyperlink" Target="mailto:gesui@city.hiroshima.lg.jp" TargetMode="External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2" name="図形グループ 31"/>
          <p:cNvGrpSpPr/>
          <p:nvPr/>
        </p:nvGrpSpPr>
        <p:grpSpPr>
          <a:xfrm>
            <a:off x="-274247" y="-87607"/>
            <a:ext cx="8306822" cy="4645491"/>
            <a:chOff x="-265624" y="0"/>
            <a:chExt cx="8306822" cy="4645491"/>
          </a:xfrm>
        </p:grpSpPr>
        <p:sp>
          <p:nvSpPr>
            <p:cNvPr id="31" name="正方形/長方形 30"/>
            <p:cNvSpPr/>
            <p:nvPr/>
          </p:nvSpPr>
          <p:spPr>
            <a:xfrm>
              <a:off x="0" y="0"/>
              <a:ext cx="7775575" cy="2473139"/>
            </a:xfrm>
            <a:prstGeom prst="rect">
              <a:avLst/>
            </a:prstGeom>
            <a:solidFill>
              <a:schemeClr val="accent5">
                <a:lumMod val="75000"/>
              </a:schemeClr>
            </a:solidFill>
            <a:ln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円弧 29"/>
            <p:cNvSpPr/>
            <p:nvPr/>
          </p:nvSpPr>
          <p:spPr>
            <a:xfrm>
              <a:off x="-265624" y="1368381"/>
              <a:ext cx="8306822" cy="3277110"/>
            </a:xfrm>
            <a:prstGeom prst="arc">
              <a:avLst>
                <a:gd name="adj1" fmla="val 11231206"/>
                <a:gd name="adj2" fmla="val 21196095"/>
              </a:avLst>
            </a:prstGeom>
            <a:solidFill>
              <a:srgbClr val="FFFFFF"/>
            </a:solidFill>
            <a:ln w="57150" cmpd="thickThin">
              <a:solidFill>
                <a:schemeClr val="accent5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</p:grpSp>
      <p:sp>
        <p:nvSpPr>
          <p:cNvPr id="5" name="テキスト ボックス 4"/>
          <p:cNvSpPr txBox="1"/>
          <p:nvPr/>
        </p:nvSpPr>
        <p:spPr>
          <a:xfrm>
            <a:off x="720363" y="1148607"/>
            <a:ext cx="6334848" cy="1503970"/>
          </a:xfrm>
          <a:prstGeom prst="rect">
            <a:avLst/>
          </a:prstGeom>
          <a:noFill/>
        </p:spPr>
        <p:txBody>
          <a:bodyPr wrap="none" rtlCol="0" anchor="t">
            <a:prstTxWarp prst="textArchUp">
              <a:avLst>
                <a:gd name="adj" fmla="val 11125891"/>
              </a:avLst>
            </a:prstTxWarp>
            <a:spAutoFit/>
          </a:bodyPr>
          <a:lstStyle/>
          <a:p>
            <a:pPr algn="ctr"/>
            <a:r>
              <a:rPr lang="ja-JP" altLang="en-US" sz="2800" b="1" dirty="0" smtClean="0">
                <a:solidFill>
                  <a:schemeClr val="bg1"/>
                </a:solidFill>
                <a:latin typeface="メイリオ"/>
                <a:ea typeface="メイリオ"/>
                <a:cs typeface="メイリオ"/>
              </a:rPr>
              <a:t>ヒミツがいっぱいの下水道を学んで</a:t>
            </a:r>
            <a:endParaRPr lang="en-US" altLang="ja-JP" sz="2800" b="1" dirty="0" smtClean="0">
              <a:solidFill>
                <a:schemeClr val="bg1"/>
              </a:solidFill>
              <a:latin typeface="メイリオ"/>
              <a:ea typeface="メイリオ"/>
              <a:cs typeface="メイリオ"/>
            </a:endParaRPr>
          </a:p>
          <a:p>
            <a:pPr algn="ctr"/>
            <a:r>
              <a:rPr lang="ja-JP" altLang="en-US" sz="2800" b="1" dirty="0" smtClean="0">
                <a:solidFill>
                  <a:schemeClr val="bg1"/>
                </a:solidFill>
                <a:latin typeface="メイリオ"/>
                <a:ea typeface="メイリオ"/>
                <a:cs typeface="メイリオ"/>
              </a:rPr>
              <a:t>イベントに参加しよう！</a:t>
            </a:r>
            <a:endParaRPr kumimoji="1" lang="ja-JP" altLang="en-US" sz="3600" b="1" dirty="0">
              <a:solidFill>
                <a:schemeClr val="bg1"/>
              </a:solidFill>
              <a:latin typeface="メイリオ"/>
              <a:ea typeface="メイリオ"/>
              <a:cs typeface="メイリオ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 rot="20969333">
            <a:off x="2128708" y="1198641"/>
            <a:ext cx="120473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 smtClean="0">
                <a:solidFill>
                  <a:schemeClr val="accent5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  <a:cs typeface="ＤＦＰ太丸ゴシック体"/>
              </a:rPr>
              <a:t>大</a:t>
            </a:r>
            <a:endParaRPr kumimoji="1" lang="ja-JP" altLang="en-US" sz="7200" b="1" dirty="0">
              <a:solidFill>
                <a:schemeClr val="accent5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  <a:cs typeface="ＤＦＰ太丸ゴシック体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3027980" y="1148607"/>
            <a:ext cx="1719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 smtClean="0">
                <a:solidFill>
                  <a:schemeClr val="accent5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  <a:cs typeface="ＤＦＰ太丸ゴシック体"/>
              </a:rPr>
              <a:t>募</a:t>
            </a:r>
            <a:endParaRPr kumimoji="1" lang="ja-JP" altLang="en-US" sz="7200" b="1" dirty="0">
              <a:solidFill>
                <a:schemeClr val="accent5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  <a:cs typeface="ＤＦＰ太丸ゴシック体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 rot="349245">
            <a:off x="4230386" y="1198641"/>
            <a:ext cx="171961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 smtClean="0">
                <a:solidFill>
                  <a:schemeClr val="accent5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  <a:cs typeface="ＤＦＰ太丸ゴシック体"/>
              </a:rPr>
              <a:t>集</a:t>
            </a:r>
            <a:endParaRPr kumimoji="1" lang="ja-JP" altLang="en-US" sz="7200" b="1" dirty="0">
              <a:solidFill>
                <a:schemeClr val="accent5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  <a:cs typeface="ＤＦＰ太丸ゴシック体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 rot="719494">
            <a:off x="5149068" y="1300426"/>
            <a:ext cx="15184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7200" b="1" dirty="0" smtClean="0">
                <a:solidFill>
                  <a:schemeClr val="accent5">
                    <a:lumMod val="75000"/>
                  </a:schemeClr>
                </a:solidFill>
                <a:latin typeface="HG丸ｺﾞｼｯｸM-PRO" pitchFamily="50" charset="-128"/>
                <a:ea typeface="HG丸ｺﾞｼｯｸM-PRO" pitchFamily="50" charset="-128"/>
                <a:cs typeface="ＤＦＰ太丸ゴシック体"/>
              </a:rPr>
              <a:t>！</a:t>
            </a:r>
            <a:endParaRPr kumimoji="1" lang="ja-JP" altLang="en-US" sz="7200" b="1" dirty="0">
              <a:solidFill>
                <a:schemeClr val="accent5">
                  <a:lumMod val="75000"/>
                </a:schemeClr>
              </a:solidFill>
              <a:latin typeface="HG丸ｺﾞｼｯｸM-PRO" pitchFamily="50" charset="-128"/>
              <a:ea typeface="HG丸ｺﾞｼｯｸM-PRO" pitchFamily="50" charset="-128"/>
              <a:cs typeface="ＤＦＰ太丸ゴシック体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642440" y="1911467"/>
            <a:ext cx="6490694" cy="2400657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6350">
              <a:bevelT w="107950"/>
            </a:sp3d>
          </a:bodyPr>
          <a:lstStyle/>
          <a:p>
            <a:pPr algn="ctr"/>
            <a:r>
              <a:rPr kumimoji="1" lang="ja-JP" altLang="en-US" sz="15000" b="1" spc="600" dirty="0" smtClean="0">
                <a:gradFill>
                  <a:gsLst>
                    <a:gs pos="0">
                      <a:srgbClr val="9AC3F6"/>
                    </a:gs>
                    <a:gs pos="48000">
                      <a:srgbClr val="0070C0"/>
                    </a:gs>
                    <a:gs pos="100000">
                      <a:srgbClr val="E1ECFB"/>
                    </a:gs>
                  </a:gsLst>
                  <a:lin ang="5400000" scaled="0"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dist="50800" dir="5400000">
                    <a:schemeClr val="tx1">
                      <a:alpha val="50000"/>
                    </a:schemeClr>
                  </a:innerShdw>
                </a:effectLst>
                <a:latin typeface="HG丸ｺﾞｼｯｸM-PRO" pitchFamily="50" charset="-128"/>
                <a:ea typeface="HG丸ｺﾞｼｯｸM-PRO" pitchFamily="50" charset="-128"/>
                <a:cs typeface="ＤＦＰ太丸ゴシック体"/>
              </a:rPr>
              <a:t>下水道</a:t>
            </a:r>
            <a:endParaRPr kumimoji="1" lang="ja-JP" altLang="en-US" sz="15000" b="1" kern="0" spc="-300" dirty="0">
              <a:gradFill>
                <a:gsLst>
                  <a:gs pos="0">
                    <a:srgbClr val="9AC3F6"/>
                  </a:gs>
                  <a:gs pos="48000">
                    <a:srgbClr val="0070C0"/>
                  </a:gs>
                  <a:gs pos="100000">
                    <a:srgbClr val="E1ECFB"/>
                  </a:gs>
                </a:gsLst>
                <a:lin ang="5400000" scaled="0"/>
              </a:gradFill>
              <a:effectLst>
                <a:glow rad="101600">
                  <a:schemeClr val="accent1">
                    <a:satMod val="175000"/>
                    <a:alpha val="40000"/>
                  </a:schemeClr>
                </a:glow>
                <a:innerShdw dist="50800" dir="5400000">
                  <a:schemeClr val="tx1">
                    <a:alpha val="50000"/>
                  </a:schemeClr>
                </a:innerShdw>
              </a:effectLst>
              <a:latin typeface="HG丸ｺﾞｼｯｸM-PRO" pitchFamily="50" charset="-128"/>
              <a:ea typeface="HG丸ｺﾞｼｯｸM-PRO" pitchFamily="50" charset="-128"/>
              <a:cs typeface="ＤＦＰ太丸ゴシック体"/>
            </a:endParaRPr>
          </a:p>
        </p:txBody>
      </p:sp>
      <p:grpSp>
        <p:nvGrpSpPr>
          <p:cNvPr id="14" name="グループ化 13"/>
          <p:cNvGrpSpPr/>
          <p:nvPr/>
        </p:nvGrpSpPr>
        <p:grpSpPr>
          <a:xfrm>
            <a:off x="3959509" y="10129779"/>
            <a:ext cx="3439437" cy="355325"/>
            <a:chOff x="571526" y="9769866"/>
            <a:chExt cx="3439437" cy="355325"/>
          </a:xfrm>
        </p:grpSpPr>
        <p:sp>
          <p:nvSpPr>
            <p:cNvPr id="22" name="正方形/長方形 21"/>
            <p:cNvSpPr/>
            <p:nvPr/>
          </p:nvSpPr>
          <p:spPr>
            <a:xfrm>
              <a:off x="571526" y="9769866"/>
              <a:ext cx="2456453" cy="338086"/>
            </a:xfrm>
            <a:prstGeom prst="rect">
              <a:avLst/>
            </a:prstGeom>
            <a:ln cap="rnd"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defTabSz="1633667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600" b="1" dirty="0" smtClean="0">
                  <a:solidFill>
                    <a:schemeClr val="tx1"/>
                  </a:solidFill>
                  <a:latin typeface="+mn-ea"/>
                </a:rPr>
                <a:t>下水道</a:t>
              </a:r>
              <a:r>
                <a:rPr lang="ja-JP" altLang="en-US" sz="1600" b="1" spc="-300" dirty="0" smtClean="0">
                  <a:solidFill>
                    <a:schemeClr val="tx1"/>
                  </a:solidFill>
                  <a:latin typeface="+mn-ea"/>
                </a:rPr>
                <a:t>サポーター</a:t>
              </a:r>
              <a:r>
                <a:rPr lang="ja-JP" altLang="en-US" sz="1600" b="1" dirty="0" smtClean="0">
                  <a:solidFill>
                    <a:schemeClr val="tx1"/>
                  </a:solidFill>
                  <a:latin typeface="+mn-ea"/>
                </a:rPr>
                <a:t>養成講座</a:t>
              </a:r>
              <a:endParaRPr lang="en-US" altLang="ja-JP" sz="16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23" name="角丸四角形 22"/>
            <p:cNvSpPr/>
            <p:nvPr/>
          </p:nvSpPr>
          <p:spPr>
            <a:xfrm>
              <a:off x="3079211" y="9769867"/>
              <a:ext cx="675506" cy="338086"/>
            </a:xfrm>
            <a:prstGeom prst="roundRect">
              <a:avLst/>
            </a:prstGeom>
            <a:solidFill>
              <a:srgbClr val="F5801F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6"/>
            </a:fillRef>
            <a:effectRef idx="1">
              <a:schemeClr val="accent6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defTabSz="1633667" fontAlgn="auto">
                <a:spcBef>
                  <a:spcPts val="0"/>
                </a:spcBef>
                <a:spcAft>
                  <a:spcPts val="0"/>
                </a:spcAft>
                <a:defRPr/>
              </a:pPr>
              <a:r>
                <a:rPr lang="ja-JP" altLang="en-US" sz="1700" b="1" dirty="0">
                  <a:ln>
                    <a:solidFill>
                      <a:schemeClr val="tx1"/>
                    </a:solidFill>
                  </a:ln>
                  <a:solidFill>
                    <a:schemeClr val="bg1"/>
                  </a:solidFill>
                  <a:latin typeface="ＭＳ ゴシック" pitchFamily="49" charset="-128"/>
                  <a:ea typeface="ＭＳ ゴシック" pitchFamily="49" charset="-128"/>
                </a:rPr>
                <a:t>検索</a:t>
              </a:r>
              <a:endParaRPr lang="en-US" altLang="ja-JP" sz="1700" b="1" dirty="0">
                <a:ln>
                  <a:solidFill>
                    <a:schemeClr val="tx1"/>
                  </a:solidFill>
                </a:ln>
                <a:solidFill>
                  <a:schemeClr val="bg1"/>
                </a:solidFill>
                <a:latin typeface="ＭＳ ゴシック" pitchFamily="49" charset="-128"/>
                <a:ea typeface="ＭＳ ゴシック" pitchFamily="49" charset="-128"/>
              </a:endParaRPr>
            </a:p>
          </p:txBody>
        </p:sp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 rot="20545189">
              <a:off x="3800900" y="9793854"/>
              <a:ext cx="210063" cy="331337"/>
            </a:xfrm>
            <a:prstGeom prst="rect">
              <a:avLst/>
            </a:prstGeom>
          </p:spPr>
        </p:pic>
      </p:grpSp>
      <p:sp>
        <p:nvSpPr>
          <p:cNvPr id="4" name="角丸四角形 3"/>
          <p:cNvSpPr/>
          <p:nvPr/>
        </p:nvSpPr>
        <p:spPr>
          <a:xfrm>
            <a:off x="298447" y="7394178"/>
            <a:ext cx="7115008" cy="2682050"/>
          </a:xfrm>
          <a:prstGeom prst="roundRect">
            <a:avLst>
              <a:gd name="adj" fmla="val 8396"/>
            </a:avLst>
          </a:prstGeom>
          <a:ln w="57150" cmpd="sng">
            <a:solidFill>
              <a:schemeClr val="accent5">
                <a:lumMod val="75000"/>
              </a:schemeClr>
            </a:solidFill>
          </a:ln>
          <a:effectLst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13" name="図形グループ 12"/>
          <p:cNvGrpSpPr/>
          <p:nvPr/>
        </p:nvGrpSpPr>
        <p:grpSpPr>
          <a:xfrm>
            <a:off x="430572" y="7610767"/>
            <a:ext cx="7629432" cy="2376952"/>
            <a:chOff x="676030" y="7052818"/>
            <a:chExt cx="7401384" cy="1853535"/>
          </a:xfrm>
        </p:grpSpPr>
        <p:sp>
          <p:nvSpPr>
            <p:cNvPr id="6" name="テキスト ボックス 5"/>
            <p:cNvSpPr txBox="1"/>
            <p:nvPr/>
          </p:nvSpPr>
          <p:spPr>
            <a:xfrm>
              <a:off x="697220" y="7388529"/>
              <a:ext cx="6674751" cy="288003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r>
                <a:rPr kumimoji="1" lang="ja-JP" altLang="en-US" sz="1800" dirty="0" smtClean="0"/>
                <a:t>対  象  者：　広島市に在住または勤務、通学している１８歳以上の方</a:t>
              </a:r>
              <a:endParaRPr lang="en-US" altLang="ja-JP" sz="1800" dirty="0" smtClean="0"/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688878" y="8618350"/>
              <a:ext cx="7388536" cy="288003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sz="1800" dirty="0" smtClean="0"/>
                <a:t>お問合せ</a:t>
              </a:r>
              <a:r>
                <a:rPr lang="ja-JP" altLang="en-US" sz="1800" dirty="0" smtClean="0"/>
                <a:t>：</a:t>
              </a:r>
              <a:r>
                <a:rPr lang="ja-JP" altLang="en-US" sz="1600" dirty="0" smtClean="0"/>
                <a:t>　</a:t>
              </a:r>
              <a:r>
                <a:rPr lang="ja-JP" altLang="en-US" sz="1800" dirty="0" smtClean="0"/>
                <a:t>広島市下水道局経営企画課 </a:t>
              </a:r>
              <a:r>
                <a:rPr lang="ja-JP" altLang="en-US" sz="1800" spc="-300" dirty="0" smtClean="0"/>
                <a:t>ＴＥＬ</a:t>
              </a:r>
              <a:r>
                <a:rPr lang="ja-JP" altLang="en-US" sz="1800" dirty="0" smtClean="0"/>
                <a:t>（０８２）５０４－２２６５　　　　　　　</a:t>
              </a:r>
              <a:endParaRPr lang="ja-JP" altLang="en-US" sz="1800" dirty="0"/>
            </a:p>
          </p:txBody>
        </p:sp>
        <p:sp>
          <p:nvSpPr>
            <p:cNvPr id="17" name="テキスト ボックス 16"/>
            <p:cNvSpPr txBox="1"/>
            <p:nvPr/>
          </p:nvSpPr>
          <p:spPr>
            <a:xfrm>
              <a:off x="676030" y="7988488"/>
              <a:ext cx="6758725" cy="632007"/>
            </a:xfrm>
            <a:prstGeom prst="rect">
              <a:avLst/>
            </a:prstGeom>
            <a:noFill/>
          </p:spPr>
          <p:txBody>
            <a:bodyPr wrap="none" rtlCol="0" anchor="ctr">
              <a:spAutoFit/>
            </a:bodyPr>
            <a:lstStyle/>
            <a:p>
              <a:pPr>
                <a:lnSpc>
                  <a:spcPts val="2800"/>
                </a:lnSpc>
              </a:pPr>
              <a:r>
                <a:rPr kumimoji="1" lang="ja-JP" altLang="en-US" sz="1800" dirty="0" smtClean="0"/>
                <a:t>応募方法：   このチラシの裏面に必要事項を記入し、ＦＡＸしてください。</a:t>
              </a:r>
              <a:endParaRPr kumimoji="1" lang="en-US" altLang="ja-JP" sz="1800" dirty="0" smtClean="0"/>
            </a:p>
            <a:p>
              <a:pPr>
                <a:lnSpc>
                  <a:spcPts val="2800"/>
                </a:lnSpc>
              </a:pPr>
              <a:r>
                <a:rPr lang="ja-JP" altLang="en-US" sz="1800" dirty="0"/>
                <a:t>　</a:t>
              </a:r>
              <a:r>
                <a:rPr lang="ja-JP" altLang="en-US" sz="1800" dirty="0" smtClean="0"/>
                <a:t>　　　　　　  電話、</a:t>
              </a:r>
              <a:r>
                <a:rPr lang="en-US" altLang="ja-JP" sz="1800" dirty="0" smtClean="0"/>
                <a:t>E-mail </a:t>
              </a:r>
              <a:r>
                <a:rPr lang="ja-JP" altLang="en-US" sz="1800" dirty="0" smtClean="0"/>
                <a:t>でも申込みができます。</a:t>
              </a:r>
              <a:endParaRPr kumimoji="1" lang="ja-JP" altLang="en-US" sz="1800" dirty="0"/>
            </a:p>
          </p:txBody>
        </p:sp>
        <p:sp>
          <p:nvSpPr>
            <p:cNvPr id="18" name="テキスト ボックス 17"/>
            <p:cNvSpPr txBox="1"/>
            <p:nvPr/>
          </p:nvSpPr>
          <p:spPr>
            <a:xfrm>
              <a:off x="688877" y="7052818"/>
              <a:ext cx="6761313" cy="288003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r>
                <a:rPr lang="ja-JP" altLang="en-US" sz="1800" dirty="0"/>
                <a:t>募集</a:t>
              </a:r>
              <a:r>
                <a:rPr kumimoji="1" lang="ja-JP" altLang="en-US" sz="1800" dirty="0" smtClean="0"/>
                <a:t>期間：   </a:t>
              </a:r>
              <a:r>
                <a:rPr kumimoji="1" lang="ja-JP" altLang="en-US" sz="1800" dirty="0" smtClean="0"/>
                <a:t>令和８年１月５日</a:t>
              </a:r>
              <a:r>
                <a:rPr kumimoji="1" lang="en-US" altLang="ja-JP" sz="1800" dirty="0" smtClean="0"/>
                <a:t>(</a:t>
              </a:r>
              <a:r>
                <a:rPr kumimoji="1" lang="ja-JP" altLang="en-US" sz="1800" dirty="0" smtClean="0"/>
                <a:t>月</a:t>
              </a:r>
              <a:r>
                <a:rPr kumimoji="1" lang="en-US" altLang="ja-JP" sz="1800" dirty="0" smtClean="0"/>
                <a:t>)</a:t>
              </a:r>
              <a:r>
                <a:rPr kumimoji="1" lang="ja-JP" altLang="en-US" sz="1800" dirty="0" smtClean="0"/>
                <a:t>～令和８年</a:t>
              </a:r>
              <a:r>
                <a:rPr kumimoji="1" lang="ja-JP" altLang="en-US" sz="1800" dirty="0" smtClean="0"/>
                <a:t>１月</a:t>
              </a:r>
              <a:r>
                <a:rPr kumimoji="1" lang="ja-JP" altLang="en-US" sz="1800" dirty="0" smtClean="0"/>
                <a:t>１３日</a:t>
              </a:r>
              <a:r>
                <a:rPr kumimoji="1" lang="en-US" altLang="ja-JP" sz="1800" dirty="0" smtClean="0"/>
                <a:t>(</a:t>
              </a:r>
              <a:r>
                <a:rPr kumimoji="1" lang="ja-JP" altLang="en-US" sz="1800" dirty="0" smtClean="0"/>
                <a:t>火</a:t>
              </a:r>
              <a:r>
                <a:rPr kumimoji="1" lang="en-US" altLang="ja-JP" sz="1800" dirty="0" smtClean="0"/>
                <a:t>)</a:t>
              </a:r>
              <a:endParaRPr lang="en-US" altLang="ja-JP" sz="1800" dirty="0" smtClean="0"/>
            </a:p>
          </p:txBody>
        </p:sp>
      </p:grpSp>
      <p:sp>
        <p:nvSpPr>
          <p:cNvPr id="34" name="テキスト ボックス 33"/>
          <p:cNvSpPr txBox="1"/>
          <p:nvPr/>
        </p:nvSpPr>
        <p:spPr>
          <a:xfrm>
            <a:off x="452415" y="8452352"/>
            <a:ext cx="6478055" cy="369332"/>
          </a:xfrm>
          <a:prstGeom prst="rect">
            <a:avLst/>
          </a:prstGeom>
          <a:noFill/>
        </p:spPr>
        <p:txBody>
          <a:bodyPr wrap="none" rtlCol="0" anchor="ctr">
            <a:spAutoFit/>
          </a:bodyPr>
          <a:lstStyle/>
          <a:p>
            <a:r>
              <a:rPr kumimoji="1" lang="ja-JP" altLang="en-US" sz="1800" dirty="0" smtClean="0"/>
              <a:t>条　 　 件：　</a:t>
            </a:r>
            <a:r>
              <a:rPr kumimoji="1" lang="ja-JP" altLang="en-US" sz="1800" dirty="0" smtClean="0">
                <a:uFill>
                  <a:solidFill>
                    <a:srgbClr val="FF0000"/>
                  </a:solidFill>
                </a:uFill>
              </a:rPr>
              <a:t>サポーター養成講座</a:t>
            </a:r>
            <a:r>
              <a:rPr lang="ja-JP" altLang="en-US" sz="1800" dirty="0" smtClean="0">
                <a:uFill>
                  <a:solidFill>
                    <a:srgbClr val="FF0000"/>
                  </a:solidFill>
                </a:uFill>
              </a:rPr>
              <a:t>（</a:t>
            </a:r>
            <a:r>
              <a:rPr kumimoji="1" lang="ja-JP" altLang="en-US" sz="1800" dirty="0" smtClean="0">
                <a:uFill>
                  <a:solidFill>
                    <a:srgbClr val="FF0000"/>
                  </a:solidFill>
                </a:uFill>
              </a:rPr>
              <a:t>裏面）を受講していただきます。</a:t>
            </a:r>
            <a:endParaRPr lang="en-US" altLang="ja-JP" sz="1800" dirty="0" smtClean="0">
              <a:uFill>
                <a:solidFill>
                  <a:srgbClr val="FF0000"/>
                </a:solidFill>
              </a:u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477514" y="6752199"/>
            <a:ext cx="11017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>
                <a:solidFill>
                  <a:schemeClr val="accent5">
                    <a:lumMod val="7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ふれあいフェア</a:t>
            </a:r>
            <a:endParaRPr kumimoji="1" lang="ja-JP" altLang="en-US" sz="900" dirty="0">
              <a:solidFill>
                <a:schemeClr val="accent5">
                  <a:lumMod val="75000"/>
                </a:schemeClr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 rot="21120000">
            <a:off x="1412211" y="6813021"/>
            <a:ext cx="11017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>
                <a:solidFill>
                  <a:schemeClr val="accent5">
                    <a:lumMod val="7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出前講座</a:t>
            </a:r>
            <a:endParaRPr kumimoji="1" lang="ja-JP" altLang="en-US" sz="900" dirty="0">
              <a:solidFill>
                <a:schemeClr val="accent5">
                  <a:lumMod val="75000"/>
                </a:schemeClr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7" name="テキスト ボックス 36"/>
          <p:cNvSpPr txBox="1"/>
          <p:nvPr/>
        </p:nvSpPr>
        <p:spPr>
          <a:xfrm rot="22080000">
            <a:off x="5786831" y="6946149"/>
            <a:ext cx="1101725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900" dirty="0" smtClean="0">
                <a:solidFill>
                  <a:schemeClr val="accent5">
                    <a:lumMod val="75000"/>
                  </a:schemeClr>
                </a:solidFill>
                <a:latin typeface="HGS創英角ｺﾞｼｯｸUB" panose="020B0900000000000000" pitchFamily="50" charset="-128"/>
                <a:ea typeface="HGS創英角ｺﾞｼｯｸUB" panose="020B0900000000000000" pitchFamily="50" charset="-128"/>
              </a:rPr>
              <a:t>施設見学会</a:t>
            </a:r>
            <a:endParaRPr kumimoji="1" lang="ja-JP" altLang="en-US" sz="900" dirty="0">
              <a:solidFill>
                <a:schemeClr val="accent5">
                  <a:lumMod val="75000"/>
                </a:schemeClr>
              </a:solidFill>
              <a:latin typeface="HGS創英角ｺﾞｼｯｸUB" panose="020B0900000000000000" pitchFamily="50" charset="-128"/>
              <a:ea typeface="HGS創英角ｺﾞｼｯｸUB" panose="020B0900000000000000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1790697" y="3935163"/>
            <a:ext cx="6127732" cy="1400383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6350">
              <a:bevelT w="107950"/>
            </a:sp3d>
          </a:bodyPr>
          <a:lstStyle>
            <a:defPPr>
              <a:defRPr lang="ja-JP"/>
            </a:defPPr>
            <a:lvl1pPr algn="ctr">
              <a:defRPr sz="16000" b="1" spc="600">
                <a:gradFill>
                  <a:gsLst>
                    <a:gs pos="0">
                      <a:schemeClr val="accent1">
                        <a:tint val="66000"/>
                        <a:satMod val="160000"/>
                      </a:schemeClr>
                    </a:gs>
                    <a:gs pos="48000">
                      <a:srgbClr val="0070C0"/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  <a:effectLst>
                  <a:glow rad="101600">
                    <a:schemeClr val="accent1">
                      <a:satMod val="175000"/>
                      <a:alpha val="40000"/>
                    </a:schemeClr>
                  </a:glow>
                  <a:innerShdw dist="50800" dir="5400000">
                    <a:schemeClr val="tx1">
                      <a:alpha val="50000"/>
                    </a:schemeClr>
                  </a:innerShdw>
                </a:effectLst>
                <a:latin typeface="HG丸ｺﾞｼｯｸM-PRO" pitchFamily="50" charset="-128"/>
                <a:ea typeface="HG丸ｺﾞｼｯｸM-PRO" pitchFamily="50" charset="-128"/>
                <a:cs typeface="ＤＦＰ太丸ゴシック体"/>
              </a:defRPr>
            </a:lvl1pPr>
          </a:lstStyle>
          <a:p>
            <a:r>
              <a:rPr lang="ja-JP" altLang="en-US" sz="8500" spc="-300" dirty="0" smtClean="0"/>
              <a:t>サポーター</a:t>
            </a:r>
            <a:endParaRPr lang="ja-JP" altLang="en-US" sz="8500" spc="-300" dirty="0"/>
          </a:p>
        </p:txBody>
      </p:sp>
      <p:pic>
        <p:nvPicPr>
          <p:cNvPr id="2" name="図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9327" y="5199716"/>
            <a:ext cx="2107321" cy="15804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9" name="図 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129746">
            <a:off x="510612" y="5347437"/>
            <a:ext cx="2092828" cy="156962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10" name="図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71093">
            <a:off x="5206032" y="5416799"/>
            <a:ext cx="2101317" cy="157598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514901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1" name="表 10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83735848"/>
              </p:ext>
            </p:extLst>
          </p:nvPr>
        </p:nvGraphicFramePr>
        <p:xfrm>
          <a:off x="441886" y="8669422"/>
          <a:ext cx="6891802" cy="16191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6401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5987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8195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4836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307036">
                <a:tc>
                  <a:txBody>
                    <a:bodyPr/>
                    <a:lstStyle/>
                    <a:p>
                      <a:pPr marL="0" algn="ctr" defTabSz="1019007" rtl="0" eaLnBrk="1" latinLnBrk="0" hangingPunct="1"/>
                      <a:r>
                        <a:rPr kumimoji="1" lang="ja-JP" altLang="en-US" sz="1100" b="1" kern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日程</a:t>
                      </a:r>
                      <a:endParaRPr kumimoji="1" lang="ja-JP" altLang="en-US" sz="1100" b="1" kern="12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19007" rtl="0" eaLnBrk="1" latinLnBrk="0" hangingPunct="1"/>
                      <a:r>
                        <a:rPr kumimoji="1" lang="ja-JP" altLang="en-US" sz="1100" b="1" kern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時間</a:t>
                      </a:r>
                      <a:endParaRPr kumimoji="1" lang="ja-JP" altLang="en-US" sz="1100" b="1" kern="12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19007" rtl="0" eaLnBrk="1" latinLnBrk="0" hangingPunct="1"/>
                      <a:r>
                        <a:rPr kumimoji="1" lang="ja-JP" altLang="en-US" sz="1100" b="1" kern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場所</a:t>
                      </a:r>
                      <a:endParaRPr kumimoji="1" lang="ja-JP" altLang="en-US" sz="1100" b="1" kern="12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19007" rtl="0" eaLnBrk="1" latinLnBrk="0" hangingPunct="1"/>
                      <a:r>
                        <a:rPr kumimoji="1" lang="ja-JP" altLang="en-US" sz="1100" b="1" kern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内容</a:t>
                      </a:r>
                      <a:endParaRPr kumimoji="1" lang="ja-JP" altLang="en-US" sz="1100" b="1" kern="12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07036">
                <a:tc>
                  <a:txBody>
                    <a:bodyPr/>
                    <a:lstStyle/>
                    <a:p>
                      <a:pPr marL="0" algn="ctr" defTabSz="1019007" rtl="0" eaLnBrk="1" latinLnBrk="0" hangingPunct="1"/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２月　</a:t>
                      </a:r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４日</a:t>
                      </a:r>
                      <a:r>
                        <a:rPr kumimoji="1" lang="en-US" altLang="ja-JP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水</a:t>
                      </a:r>
                      <a:r>
                        <a:rPr kumimoji="1" lang="en-US" altLang="ja-JP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1" lang="ja-JP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19007" rtl="0" eaLnBrk="1" latinLnBrk="0" hangingPunct="1"/>
                      <a:r>
                        <a:rPr kumimoji="1" lang="en-US" altLang="ja-JP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13:30</a:t>
                      </a:r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16:00</a:t>
                      </a:r>
                      <a:endParaRPr kumimoji="1" lang="ja-JP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19007" rtl="0" eaLnBrk="1" latinLnBrk="0" hangingPunct="1"/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大手町平和ビル５階</a:t>
                      </a:r>
                      <a:endParaRPr kumimoji="1" lang="ja-JP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019007" rtl="0" eaLnBrk="1" latinLnBrk="0" hangingPunct="1"/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講義「下水道のしくみ」など</a:t>
                      </a:r>
                      <a:endParaRPr kumimoji="1" lang="ja-JP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07036">
                <a:tc>
                  <a:txBody>
                    <a:bodyPr/>
                    <a:lstStyle/>
                    <a:p>
                      <a:pPr marL="0" algn="ctr" defTabSz="1019007" rtl="0" eaLnBrk="1" latinLnBrk="0" hangingPunct="1"/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２月１２日</a:t>
                      </a:r>
                      <a:r>
                        <a:rPr kumimoji="1" lang="en-US" altLang="ja-JP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木</a:t>
                      </a:r>
                      <a:r>
                        <a:rPr kumimoji="1" lang="en-US" altLang="ja-JP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1" lang="ja-JP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019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13:30</a:t>
                      </a:r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16:00</a:t>
                      </a:r>
                      <a:endParaRPr kumimoji="1" lang="ja-JP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19007" rtl="0" eaLnBrk="1" latinLnBrk="0" hangingPunct="1"/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大手町平和ビル５階</a:t>
                      </a:r>
                      <a:endParaRPr kumimoji="1" lang="ja-JP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019007" rtl="0" eaLnBrk="1" latinLnBrk="0" hangingPunct="1"/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講義「災害と下水道」など</a:t>
                      </a:r>
                      <a:endParaRPr kumimoji="1" lang="ja-JP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07036">
                <a:tc>
                  <a:txBody>
                    <a:bodyPr/>
                    <a:lstStyle/>
                    <a:p>
                      <a:pPr marL="0" algn="ctr" defTabSz="1019007" rtl="0" eaLnBrk="1" latinLnBrk="0" hangingPunct="1"/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２月</a:t>
                      </a:r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２０日</a:t>
                      </a:r>
                      <a:r>
                        <a:rPr kumimoji="1" lang="en-US" altLang="ja-JP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金</a:t>
                      </a:r>
                      <a:r>
                        <a:rPr kumimoji="1" lang="en-US" altLang="ja-JP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1" lang="ja-JP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019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13:30</a:t>
                      </a:r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16:00</a:t>
                      </a:r>
                      <a:endParaRPr kumimoji="1" lang="ja-JP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19007" rtl="0" eaLnBrk="1" latinLnBrk="0" hangingPunct="1"/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西部水資源再生センター</a:t>
                      </a:r>
                      <a:endParaRPr kumimoji="1" lang="ja-JP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019007" rtl="0" eaLnBrk="1" latinLnBrk="0" hangingPunct="1"/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施設見学</a:t>
                      </a:r>
                      <a:endParaRPr kumimoji="1" lang="ja-JP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07036">
                <a:tc>
                  <a:txBody>
                    <a:bodyPr/>
                    <a:lstStyle/>
                    <a:p>
                      <a:pPr marL="0" marR="0" indent="0" algn="ctr" defTabSz="1019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２月</a:t>
                      </a:r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２５日</a:t>
                      </a:r>
                      <a:r>
                        <a:rPr kumimoji="1" lang="en-US" altLang="ja-JP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(</a:t>
                      </a:r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水</a:t>
                      </a:r>
                      <a:r>
                        <a:rPr kumimoji="1" lang="en-US" altLang="ja-JP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kumimoji="1" lang="ja-JP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indent="0" algn="ctr" defTabSz="1019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13:30</a:t>
                      </a:r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～</a:t>
                      </a:r>
                      <a:r>
                        <a:rPr kumimoji="1" lang="en-US" altLang="ja-JP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16:00</a:t>
                      </a:r>
                      <a:endParaRPr kumimoji="1" lang="ja-JP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19007" rtl="0" eaLnBrk="1" latinLnBrk="0" hangingPunct="1"/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大手町平和ビル５階</a:t>
                      </a:r>
                      <a:endParaRPr kumimoji="1" lang="ja-JP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l" defTabSz="1019007" rtl="0" eaLnBrk="1" latinLnBrk="0" hangingPunct="1"/>
                      <a:r>
                        <a:rPr kumimoji="1" lang="ja-JP" altLang="en-US" sz="1200" kern="1200" dirty="0" smtClean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講義「下水道広報活動の紹介」など</a:t>
                      </a:r>
                      <a:endParaRPr kumimoji="1" lang="ja-JP" altLang="en-US" sz="1200" kern="120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13" name="テキスト ボックス 12"/>
          <p:cNvSpPr txBox="1"/>
          <p:nvPr/>
        </p:nvSpPr>
        <p:spPr>
          <a:xfrm>
            <a:off x="1758646" y="8256346"/>
            <a:ext cx="345260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400" b="1" dirty="0"/>
              <a:t>下水道サポーター養成講座のカリキュラム</a:t>
            </a:r>
          </a:p>
        </p:txBody>
      </p:sp>
      <p:graphicFrame>
        <p:nvGraphicFramePr>
          <p:cNvPr id="14" name="表 1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17149493"/>
              </p:ext>
            </p:extLst>
          </p:nvPr>
        </p:nvGraphicFramePr>
        <p:xfrm>
          <a:off x="477229" y="1316300"/>
          <a:ext cx="6854694" cy="38880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57751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746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2954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40957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604223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472102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1908175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pPr marL="0" algn="ctr" defTabSz="1019007" rtl="0" eaLnBrk="1" latinLnBrk="0" hangingPunct="1"/>
                      <a:r>
                        <a:rPr kumimoji="1" lang="ja-JP" altLang="en-US" sz="900" b="1" kern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フリガナ</a:t>
                      </a:r>
                      <a:endParaRPr kumimoji="1" lang="ja-JP" altLang="en-US" sz="900" b="1" kern="12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algn="ctr" defTabSz="1019007" rtl="0" eaLnBrk="1" latinLnBrk="0" hangingPunct="1"/>
                      <a:endParaRPr kumimoji="1" lang="ja-JP" altLang="en-US" sz="1200" b="1" kern="12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1019007" rtl="0" eaLnBrk="1" latinLnBrk="0" hangingPunct="1"/>
                      <a:endParaRPr kumimoji="1" lang="ja-JP" altLang="en-US" sz="11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1019007" rtl="0" eaLnBrk="1" latinLnBrk="0" hangingPunct="1"/>
                      <a:endParaRPr kumimoji="1" lang="ja-JP" altLang="en-US" sz="11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29330">
                <a:tc>
                  <a:txBody>
                    <a:bodyPr/>
                    <a:lstStyle/>
                    <a:p>
                      <a:pPr marL="0" algn="ctr" defTabSz="1019007" rtl="0" eaLnBrk="1" latinLnBrk="0" hangingPunct="1">
                        <a:lnSpc>
                          <a:spcPct val="150000"/>
                        </a:lnSpc>
                      </a:pPr>
                      <a:r>
                        <a:rPr kumimoji="1" lang="ja-JP" altLang="en-US" sz="1100" b="1" kern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氏　　名</a:t>
                      </a:r>
                      <a:endParaRPr kumimoji="1" lang="en-US" altLang="ja-JP" sz="1100" b="1" kern="1200" dirty="0" smtClean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  <a:p>
                      <a:pPr marL="0" algn="ctr" defTabSz="1019007" rtl="0" eaLnBrk="1" latinLnBrk="0" hangingPunct="1">
                        <a:lnSpc>
                          <a:spcPct val="150000"/>
                        </a:lnSpc>
                      </a:pPr>
                      <a:r>
                        <a:rPr kumimoji="1" lang="ja-JP" altLang="en-US" sz="1000" b="1" kern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　　　  　</a:t>
                      </a:r>
                      <a:r>
                        <a:rPr kumimoji="1" lang="en-US" altLang="ja-JP" sz="900" b="1" kern="1200" dirty="0" smtClean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※</a:t>
                      </a:r>
                      <a:r>
                        <a:rPr kumimoji="1" lang="ja-JP" altLang="en-US" sz="900" b="1" kern="1200" dirty="0" smtClean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必須</a:t>
                      </a:r>
                      <a:endParaRPr kumimoji="1" lang="ja-JP" altLang="en-US" sz="900" b="1" kern="1200" dirty="0">
                        <a:solidFill>
                          <a:srgbClr val="FF0000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algn="ctr" defTabSz="1019007" rtl="0" eaLnBrk="1" latinLnBrk="0" hangingPunct="1"/>
                      <a:endParaRPr kumimoji="1" lang="ja-JP" altLang="en-US" sz="1200" b="1" kern="12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1019007" rtl="0" eaLnBrk="1" latinLnBrk="0" hangingPunct="1"/>
                      <a:endParaRPr kumimoji="1" lang="ja-JP" altLang="en-US" sz="11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1019007" rtl="0" eaLnBrk="1" latinLnBrk="0" hangingPunct="1"/>
                      <a:endParaRPr kumimoji="1" lang="ja-JP" altLang="en-US" sz="11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l" defTabSz="1019007" rtl="0" eaLnBrk="1" latinLnBrk="0" hangingPunct="1"/>
                      <a:endParaRPr kumimoji="1" lang="ja-JP" altLang="en-US" sz="11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pPr marL="0" algn="ctr" defTabSz="1019007" rtl="0" eaLnBrk="1" latinLnBrk="0" hangingPunct="1"/>
                      <a:endParaRPr kumimoji="1" lang="ja-JP" altLang="en-US" sz="11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637979">
                <a:tc>
                  <a:txBody>
                    <a:bodyPr/>
                    <a:lstStyle/>
                    <a:p>
                      <a:pPr marL="0" algn="ctr" defTabSz="1019007" rtl="0" eaLnBrk="1" latinLnBrk="0" hangingPunct="1"/>
                      <a:endParaRPr kumimoji="1" lang="en-US" altLang="ja-JP" sz="700" b="1" kern="1200" dirty="0" smtClean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  <a:p>
                      <a:pPr marL="0" algn="ctr" defTabSz="1019007" rtl="0" eaLnBrk="1" latinLnBrk="0" hangingPunct="1"/>
                      <a:r>
                        <a:rPr kumimoji="1" lang="ja-JP" altLang="en-US" sz="1100" b="1" kern="1200" spc="3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生年月日</a:t>
                      </a:r>
                      <a:endParaRPr kumimoji="1" lang="en-US" altLang="ja-JP" sz="1100" b="1" kern="1200" spc="300" dirty="0" smtClean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  <a:p>
                      <a:pPr marL="0" marR="0" lvl="0" indent="0" algn="ctr" defTabSz="1019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900" b="1" kern="1200" spc="300" dirty="0" smtClean="0">
                        <a:solidFill>
                          <a:srgbClr val="FF0000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  <a:p>
                      <a:pPr marL="0" marR="0" lvl="0" indent="0" algn="ctr" defTabSz="1019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900" b="1" kern="1200" spc="300" dirty="0" smtClean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　　　 </a:t>
                      </a:r>
                      <a:r>
                        <a:rPr kumimoji="1" lang="en-US" altLang="ja-JP" sz="900" b="1" kern="1200" spc="300" dirty="0" smtClean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※</a:t>
                      </a:r>
                      <a:r>
                        <a:rPr kumimoji="1" lang="ja-JP" altLang="en-US" sz="900" b="1" kern="1200" dirty="0" smtClean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必須</a:t>
                      </a:r>
                      <a:endParaRPr kumimoji="1" lang="ja-JP" altLang="en-US" sz="900" b="1" kern="1200" spc="300" dirty="0">
                        <a:solidFill>
                          <a:srgbClr val="FF0000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algn="ctr" defTabSz="1019007" rtl="0" eaLnBrk="1" latinLnBrk="0" hangingPunct="1"/>
                      <a:r>
                        <a:rPr kumimoji="1" lang="ja-JP" altLang="en-US" sz="1050" b="1" kern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昭和</a:t>
                      </a:r>
                      <a:endParaRPr kumimoji="1" lang="en-US" altLang="ja-JP" sz="1050" b="1" kern="1200" dirty="0" smtClean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  <a:p>
                      <a:pPr marL="0" algn="ctr" defTabSz="1019007" rtl="0" eaLnBrk="1" latinLnBrk="0" hangingPunct="1"/>
                      <a:endParaRPr kumimoji="1" lang="en-US" altLang="ja-JP" sz="600" b="1" kern="1200" dirty="0" smtClean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  <a:p>
                      <a:pPr marL="0" algn="ctr" defTabSz="1019007" rtl="0" eaLnBrk="1" latinLnBrk="0" hangingPunct="1"/>
                      <a:r>
                        <a:rPr kumimoji="1" lang="ja-JP" altLang="en-US" sz="1050" b="1" kern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平成</a:t>
                      </a:r>
                      <a:endParaRPr kumimoji="1" lang="ja-JP" altLang="en-US" sz="1050" b="1" kern="12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algn="ctr" defTabSz="1019007" rtl="0" eaLnBrk="1" latinLnBrk="0" hangingPunct="1"/>
                      <a:endParaRPr kumimoji="1" lang="en-US" altLang="ja-JP" sz="800" b="1" kern="1200" dirty="0" smtClean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  <a:p>
                      <a:pPr marL="0" algn="ctr" defTabSz="1019007" rtl="0" eaLnBrk="1" latinLnBrk="0" hangingPunct="1"/>
                      <a:r>
                        <a:rPr kumimoji="1" lang="ja-JP" altLang="en-US" sz="1200" b="1" kern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 　年　 　月　　　日</a:t>
                      </a:r>
                      <a:endParaRPr kumimoji="1" lang="ja-JP" altLang="en-US" sz="1200" b="1" kern="12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ctr" defTabSz="1019007" rtl="0" eaLnBrk="1" latinLnBrk="0" hangingPunct="1"/>
                      <a:endParaRPr kumimoji="1" lang="en-US" altLang="ja-JP" sz="800" b="1" kern="1200" dirty="0" smtClean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  <a:p>
                      <a:pPr marL="0" algn="ctr" defTabSz="1019007" rtl="0" eaLnBrk="1" latinLnBrk="0" hangingPunct="1"/>
                      <a:r>
                        <a:rPr kumimoji="1" lang="ja-JP" altLang="en-US" sz="1200" b="1" kern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性別</a:t>
                      </a:r>
                      <a:endParaRPr kumimoji="1" lang="ja-JP" altLang="en-US" sz="1200" b="1" kern="12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1019007" rtl="0" eaLnBrk="1" latinLnBrk="0" hangingPunct="1"/>
                      <a:endParaRPr kumimoji="1" lang="en-US" altLang="ja-JP" sz="800" b="1" kern="1200" dirty="0" smtClean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  <a:p>
                      <a:pPr marL="0" algn="ctr" defTabSz="1019007" rtl="0" eaLnBrk="1" latinLnBrk="0" hangingPunct="1"/>
                      <a:r>
                        <a:rPr kumimoji="1" lang="ja-JP" altLang="en-US" sz="1200" b="1" kern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男　　・　　女</a:t>
                      </a:r>
                      <a:endParaRPr kumimoji="1" lang="ja-JP" altLang="en-US" sz="1200" b="1" kern="12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algn="ctr" defTabSz="1019007" rtl="0" eaLnBrk="1" latinLnBrk="0" hangingPunct="1">
                        <a:lnSpc>
                          <a:spcPct val="150000"/>
                        </a:lnSpc>
                      </a:pPr>
                      <a:endParaRPr kumimoji="1" lang="en-US" altLang="ja-JP" sz="300" b="1" kern="1200" dirty="0" smtClean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  <a:p>
                      <a:pPr marL="0" algn="ctr" defTabSz="1019007" rtl="0" eaLnBrk="1" latinLnBrk="0" hangingPunct="1">
                        <a:lnSpc>
                          <a:spcPct val="150000"/>
                        </a:lnSpc>
                      </a:pPr>
                      <a:r>
                        <a:rPr kumimoji="1" lang="ja-JP" altLang="en-US" sz="1100" b="1" kern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住　　所</a:t>
                      </a:r>
                      <a:endParaRPr kumimoji="1" lang="en-US" altLang="ja-JP" sz="1100" b="1" kern="1200" dirty="0" smtClean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  <a:p>
                      <a:pPr marL="0" marR="0" indent="0" algn="ctr" defTabSz="1019007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kern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　　</a:t>
                      </a:r>
                      <a:r>
                        <a:rPr kumimoji="1" lang="ja-JP" altLang="en-US" sz="1100" b="1" kern="1200" baseline="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 </a:t>
                      </a:r>
                      <a:r>
                        <a:rPr kumimoji="1" lang="ja-JP" altLang="en-US" sz="1100" b="1" kern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　 </a:t>
                      </a:r>
                      <a:r>
                        <a:rPr kumimoji="1" lang="ja-JP" altLang="en-US" sz="1100" b="1" kern="1200" baseline="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 </a:t>
                      </a:r>
                      <a:r>
                        <a:rPr kumimoji="1" lang="en-US" altLang="ja-JP" sz="900" b="1" kern="1200" dirty="0" smtClean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※</a:t>
                      </a:r>
                      <a:r>
                        <a:rPr kumimoji="1" lang="ja-JP" altLang="en-US" sz="900" b="1" kern="1200" dirty="0" smtClean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必須</a:t>
                      </a:r>
                      <a:endParaRPr kumimoji="1" lang="ja-JP" altLang="en-US" sz="900" b="1" kern="1200" dirty="0">
                        <a:solidFill>
                          <a:srgbClr val="FF0000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indent="0" algn="l" defTabSz="1019007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200" b="1" kern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〒　　　 </a:t>
                      </a:r>
                      <a:r>
                        <a:rPr kumimoji="1" lang="en-US" altLang="ja-JP" sz="1200" b="1" kern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-</a:t>
                      </a:r>
                    </a:p>
                  </a:txBody>
                  <a:tcPr marL="108000" marR="108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ctr" defTabSz="1019007" rtl="0" eaLnBrk="1" latinLnBrk="0" hangingPunct="1"/>
                      <a:endParaRPr kumimoji="1" lang="ja-JP" altLang="en-US" sz="11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defTabSz="1019007" rtl="0" eaLnBrk="1" latinLnBrk="0" hangingPunct="1"/>
                      <a:endParaRPr kumimoji="1" lang="ja-JP" altLang="en-US" sz="11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0">
                <a:tc>
                  <a:txBody>
                    <a:bodyPr/>
                    <a:lstStyle/>
                    <a:p>
                      <a:pPr marL="0" marR="0" indent="0" algn="ctr" defTabSz="1019007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kern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ＴＥＬ</a:t>
                      </a:r>
                      <a:endParaRPr kumimoji="1" lang="en-US" altLang="ja-JP" sz="1100" b="1" kern="1200" dirty="0" smtClean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  <a:p>
                      <a:pPr marL="0" marR="0" indent="0" algn="ctr" defTabSz="1019007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kern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       </a:t>
                      </a:r>
                      <a:r>
                        <a:rPr kumimoji="1" lang="ja-JP" altLang="en-US" sz="900" b="1" kern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　</a:t>
                      </a:r>
                      <a:r>
                        <a:rPr kumimoji="1" lang="ja-JP" altLang="en-US" sz="900" b="1" kern="1200" dirty="0" smtClean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  </a:t>
                      </a:r>
                      <a:r>
                        <a:rPr kumimoji="1" lang="en-US" altLang="ja-JP" sz="900" b="1" kern="1200" dirty="0" smtClean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   ※</a:t>
                      </a:r>
                      <a:r>
                        <a:rPr kumimoji="1" lang="ja-JP" altLang="en-US" sz="900" b="1" kern="1200" dirty="0" smtClean="0">
                          <a:solidFill>
                            <a:srgbClr val="FF0000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必須</a:t>
                      </a: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19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kern="12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1019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kern="1200" spc="3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携帯電話</a:t>
                      </a:r>
                      <a:endParaRPr kumimoji="1" lang="ja-JP" altLang="en-US" sz="1100" b="1" kern="1200" spc="3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1019007" rtl="0" eaLnBrk="1" latinLnBrk="0" hangingPunct="1"/>
                      <a:endParaRPr kumimoji="1" lang="ja-JP" altLang="en-US" sz="1200" b="1" kern="12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65887">
                <a:tc>
                  <a:txBody>
                    <a:bodyPr/>
                    <a:lstStyle/>
                    <a:p>
                      <a:pPr marL="0" marR="0" indent="0" algn="ctr" defTabSz="1019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kern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ＦＡＸ</a:t>
                      </a:r>
                      <a:endParaRPr kumimoji="1" lang="ja-JP" altLang="en-US" sz="1100" b="1" kern="12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2">
                  <a:txBody>
                    <a:bodyPr/>
                    <a:lstStyle/>
                    <a:p>
                      <a:pPr marL="0" marR="0" indent="0" algn="ctr" defTabSz="1019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kern="12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indent="0" algn="ctr" defTabSz="1019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kern="1200" dirty="0" smtClean="0">
                          <a:solidFill>
                            <a:schemeClr val="tx1"/>
                          </a:solidFill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Ｅメール</a:t>
                      </a:r>
                      <a:endParaRPr kumimoji="1" lang="ja-JP" altLang="en-US" sz="1100" b="1" kern="12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algn="l" defTabSz="1019007" rtl="0" eaLnBrk="1" latinLnBrk="0" hangingPunct="1"/>
                      <a:endParaRPr kumimoji="1" lang="ja-JP" altLang="en-US" sz="1200" b="1" kern="12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06280">
                <a:tc>
                  <a:txBody>
                    <a:bodyPr/>
                    <a:lstStyle/>
                    <a:p>
                      <a:pPr marL="0" marR="0" lvl="0" indent="0" algn="ctr" defTabSz="1019007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11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応募動機</a:t>
                      </a:r>
                      <a:endParaRPr kumimoji="1" lang="en-US" altLang="ja-JP" sz="1100" b="1" i="0" u="none" strike="noStrike" kern="1200" cap="none" spc="0" normalizeH="0" baseline="0" noProof="0" dirty="0" smtClean="0">
                        <a:ln>
                          <a:noFill/>
                        </a:ln>
                        <a:solidFill>
                          <a:prstClr val="black"/>
                        </a:solidFill>
                        <a:effectLst/>
                        <a:uLnTx/>
                        <a:uFillTx/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  <a:p>
                      <a:pPr marL="0" marR="0" lvl="0" indent="0" algn="ctr" defTabSz="1019007" rtl="0" eaLnBrk="1" fontAlgn="auto" latinLnBrk="0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       </a:t>
                      </a:r>
                      <a:r>
                        <a:rPr kumimoji="1" lang="ja-JP" altLang="en-U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prstClr val="black"/>
                          </a:solidFill>
                          <a:effectLst/>
                          <a:uLnTx/>
                          <a:uFillTx/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　</a:t>
                      </a:r>
                      <a:r>
                        <a:rPr kumimoji="1" lang="ja-JP" altLang="en-U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  </a:t>
                      </a:r>
                      <a:r>
                        <a:rPr kumimoji="1" lang="en-US" altLang="ja-JP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   ※</a:t>
                      </a:r>
                      <a:r>
                        <a:rPr kumimoji="1" lang="ja-JP" altLang="en-US" sz="900" b="1" i="0" u="none" strike="noStrike" kern="1200" cap="none" spc="0" normalizeH="0" baseline="0" noProof="0" dirty="0" smtClean="0">
                          <a:ln>
                            <a:noFill/>
                          </a:ln>
                          <a:solidFill>
                            <a:srgbClr val="FF0000"/>
                          </a:solidFill>
                          <a:effectLst/>
                          <a:uLnTx/>
                          <a:uFillTx/>
                          <a:latin typeface="HG丸ｺﾞｼｯｸM-PRO" pitchFamily="50" charset="-128"/>
                          <a:ea typeface="HG丸ｺﾞｼｯｸM-PRO" pitchFamily="50" charset="-128"/>
                          <a:cs typeface="ＤＦＰ太丸ゴシック体"/>
                        </a:rPr>
                        <a:t>必須</a:t>
                      </a:r>
                    </a:p>
                  </a:txBody>
                  <a:tcPr marL="108000" marR="108000" marT="72000" marB="7200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gridSpan="6">
                  <a:txBody>
                    <a:bodyPr/>
                    <a:lstStyle/>
                    <a:p>
                      <a:pPr marL="0" marR="0" indent="0" algn="ctr" defTabSz="1019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kern="1200" dirty="0">
                        <a:solidFill>
                          <a:schemeClr val="tx1"/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marR="0" indent="0" algn="ctr" defTabSz="1019007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 anchor="ctr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marL="0" algn="l" defTabSz="1019007" rtl="0" eaLnBrk="1" latinLnBrk="0" hangingPunct="1"/>
                      <a:endParaRPr kumimoji="1" lang="ja-JP" altLang="en-US" sz="1200" b="1" kern="1200" dirty="0">
                        <a:solidFill>
                          <a:schemeClr val="accent5">
                            <a:lumMod val="75000"/>
                          </a:schemeClr>
                        </a:solidFill>
                        <a:latin typeface="HG丸ｺﾞｼｯｸM-PRO" pitchFamily="50" charset="-128"/>
                        <a:ea typeface="HG丸ｺﾞｼｯｸM-PRO" pitchFamily="50" charset="-128"/>
                        <a:cs typeface="ＤＦＰ太丸ゴシック体"/>
                      </a:endParaRPr>
                    </a:p>
                  </a:txBody>
                  <a:tcPr marL="108000" marR="108000" marT="72000" marB="72000">
                    <a:lnL w="31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18" name="上矢印 17"/>
          <p:cNvSpPr/>
          <p:nvPr/>
        </p:nvSpPr>
        <p:spPr>
          <a:xfrm>
            <a:off x="2929245" y="470629"/>
            <a:ext cx="764903" cy="478866"/>
          </a:xfrm>
          <a:prstGeom prst="upArrow">
            <a:avLst/>
          </a:prstGeom>
          <a:noFill/>
          <a:ln w="57150">
            <a:solidFill>
              <a:schemeClr val="tx1"/>
            </a:soli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3741772" y="333753"/>
            <a:ext cx="393537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800" b="1" spc="-300" dirty="0" smtClean="0">
                <a:latin typeface="HG丸ｺﾞｼｯｸM-PRO" pitchFamily="50" charset="-128"/>
                <a:ea typeface="HG丸ｺﾞｼｯｸM-PRO" pitchFamily="50" charset="-128"/>
                <a:cs typeface="ＤＦＰ太丸ゴシック体"/>
              </a:rPr>
              <a:t>ＦＡＸ</a:t>
            </a:r>
            <a:r>
              <a:rPr kumimoji="1" lang="ja-JP" altLang="en-US" sz="2000" b="1" spc="-300" dirty="0" smtClean="0">
                <a:latin typeface="HG丸ｺﾞｼｯｸM-PRO" pitchFamily="50" charset="-128"/>
                <a:ea typeface="HG丸ｺﾞｼｯｸM-PRO" pitchFamily="50" charset="-128"/>
                <a:cs typeface="ＤＦＰ太丸ゴシック体"/>
              </a:rPr>
              <a:t>：</a:t>
            </a:r>
            <a:r>
              <a:rPr lang="en-US" altLang="ja-JP" sz="2000" b="1" spc="-300" dirty="0" smtClean="0">
                <a:latin typeface="HG丸ｺﾞｼｯｸM-PRO" pitchFamily="50" charset="-128"/>
                <a:ea typeface="HG丸ｺﾞｼｯｸM-PRO" pitchFamily="50" charset="-128"/>
                <a:cs typeface="ＤＦＰ太丸ゴシック体"/>
              </a:rPr>
              <a:t>(</a:t>
            </a:r>
            <a:r>
              <a:rPr kumimoji="1" lang="ja-JP" altLang="en-US" sz="1800" b="1" spc="-300" dirty="0" smtClean="0">
                <a:latin typeface="HG丸ｺﾞｼｯｸM-PRO" pitchFamily="50" charset="-128"/>
                <a:ea typeface="HG丸ｺﾞｼｯｸM-PRO" pitchFamily="50" charset="-128"/>
                <a:cs typeface="ＤＦＰ太丸ゴシック体"/>
              </a:rPr>
              <a:t>０８２</a:t>
            </a:r>
            <a:r>
              <a:rPr kumimoji="1" lang="en-US" altLang="ja-JP" sz="1800" b="1" spc="-300" dirty="0" smtClean="0">
                <a:latin typeface="HG丸ｺﾞｼｯｸM-PRO" pitchFamily="50" charset="-128"/>
                <a:ea typeface="HG丸ｺﾞｼｯｸM-PRO" pitchFamily="50" charset="-128"/>
                <a:cs typeface="ＤＦＰ太丸ゴシック体"/>
              </a:rPr>
              <a:t>)</a:t>
            </a:r>
            <a:r>
              <a:rPr kumimoji="1" lang="ja-JP" altLang="en-US" sz="1800" b="1" spc="-300" dirty="0" smtClean="0">
                <a:latin typeface="HG丸ｺﾞｼｯｸM-PRO" pitchFamily="50" charset="-128"/>
                <a:ea typeface="HG丸ｺﾞｼｯｸM-PRO" pitchFamily="50" charset="-128"/>
                <a:cs typeface="ＤＦＰ太丸ゴシック体"/>
              </a:rPr>
              <a:t>５０４－２４２９</a:t>
            </a:r>
            <a:endParaRPr kumimoji="1" lang="en-US" altLang="ja-JP" sz="1800" b="1" spc="-300" dirty="0" smtClean="0">
              <a:latin typeface="HG丸ｺﾞｼｯｸM-PRO" pitchFamily="50" charset="-128"/>
              <a:ea typeface="HG丸ｺﾞｼｯｸM-PRO" pitchFamily="50" charset="-128"/>
              <a:cs typeface="ＤＦＰ太丸ゴシック体"/>
            </a:endParaRPr>
          </a:p>
        </p:txBody>
      </p:sp>
      <p:pic>
        <p:nvPicPr>
          <p:cNvPr id="12" name="Picture 4" descr="F:\taniguchi\4f4b33d6002.jpg"/>
          <p:cNvPicPr>
            <a:picLocks noChangeAspect="1" noChangeArrowheads="1"/>
          </p:cNvPicPr>
          <p:nvPr/>
        </p:nvPicPr>
        <p:blipFill rotWithShape="1">
          <a:blip r:embed="rId2" cstate="print"/>
          <a:srcRect l="-4448" t="-4385" r="14842" b="27860"/>
          <a:stretch/>
        </p:blipFill>
        <p:spPr bwMode="auto">
          <a:xfrm rot="21305709">
            <a:off x="491061" y="6838597"/>
            <a:ext cx="2078192" cy="1331342"/>
          </a:xfrm>
          <a:prstGeom prst="rect">
            <a:avLst/>
          </a:prstGeom>
          <a:ln>
            <a:noFill/>
          </a:ln>
          <a:effectLst>
            <a:softEdge rad="127000"/>
          </a:effectLst>
        </p:spPr>
      </p:pic>
      <p:pic>
        <p:nvPicPr>
          <p:cNvPr id="15" name="図 14" descr="貯留池内部完成写真"/>
          <p:cNvPicPr preferRelativeResize="0">
            <a:picLocks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36690" y="6839960"/>
            <a:ext cx="2102194" cy="1303623"/>
          </a:xfrm>
          <a:prstGeom prst="rect">
            <a:avLst/>
          </a:prstGeom>
          <a:ln w="9525">
            <a:noFill/>
            <a:miter lim="800000"/>
            <a:headEnd/>
            <a:tailEnd/>
          </a:ln>
          <a:effectLst>
            <a:softEdge rad="1270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テキスト ボックス 15"/>
          <p:cNvSpPr txBox="1"/>
          <p:nvPr/>
        </p:nvSpPr>
        <p:spPr>
          <a:xfrm>
            <a:off x="1462123" y="5946648"/>
            <a:ext cx="4816708" cy="8771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1700" dirty="0" smtClean="0"/>
              <a:t>地下３０ｍ</a:t>
            </a:r>
            <a:r>
              <a:rPr lang="ja-JP" altLang="en-US" sz="1700" dirty="0"/>
              <a:t>に直径６ｍの下水道管！？</a:t>
            </a:r>
            <a:endParaRPr lang="en-US" altLang="ja-JP" sz="1700" dirty="0"/>
          </a:p>
          <a:p>
            <a:pPr algn="ctr"/>
            <a:r>
              <a:rPr lang="ja-JP" altLang="en-US" sz="1700" dirty="0"/>
              <a:t>マツダスタジアムの地下に巨大タンク！？</a:t>
            </a:r>
            <a:endParaRPr lang="en-US" altLang="ja-JP" sz="1700" dirty="0"/>
          </a:p>
          <a:p>
            <a:pPr algn="ctr"/>
            <a:r>
              <a:rPr lang="ja-JP" altLang="en-US" sz="1700" dirty="0"/>
              <a:t>下水をきれいにしているのは微生物！？</a:t>
            </a: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477229" y="5449814"/>
            <a:ext cx="6821115" cy="528326"/>
          </a:xfrm>
          <a:prstGeom prst="rect">
            <a:avLst/>
          </a:prstGeom>
          <a:noFill/>
        </p:spPr>
        <p:txBody>
          <a:bodyPr wrap="square" rtlCol="0">
            <a:prstTxWarp prst="textChevron">
              <a:avLst/>
            </a:prstTxWarp>
            <a:spAutoFit/>
          </a:bodyPr>
          <a:lstStyle/>
          <a:p>
            <a:pPr algn="ctr"/>
            <a:r>
              <a:rPr kumimoji="1" lang="ja-JP" altLang="en-US" sz="2000" b="1" dirty="0" smtClean="0">
                <a:solidFill>
                  <a:schemeClr val="accent5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HG丸ｺﾞｼｯｸM-PRO" pitchFamily="50" charset="-128"/>
                <a:ea typeface="HG丸ｺﾞｼｯｸM-PRO" pitchFamily="50" charset="-128"/>
                <a:cs typeface="ＤＦＰ太丸ゴシック体"/>
              </a:rPr>
              <a:t>広島市の下水道の</a:t>
            </a:r>
            <a:r>
              <a:rPr lang="ja-JP" altLang="en-US" sz="2000" b="1" spc="-300" dirty="0">
                <a:solidFill>
                  <a:schemeClr val="accent5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HG丸ｺﾞｼｯｸM-PRO" pitchFamily="50" charset="-128"/>
                <a:ea typeface="HG丸ｺﾞｼｯｸM-PRO" pitchFamily="50" charset="-128"/>
                <a:cs typeface="ＤＦＰ太丸ゴシック体"/>
              </a:rPr>
              <a:t>ヒミツ</a:t>
            </a:r>
            <a:r>
              <a:rPr lang="ja-JP" altLang="en-US" sz="2000" b="1" dirty="0" smtClean="0">
                <a:solidFill>
                  <a:schemeClr val="accent5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HG丸ｺﾞｼｯｸM-PRO" pitchFamily="50" charset="-128"/>
                <a:ea typeface="HG丸ｺﾞｼｯｸM-PRO" pitchFamily="50" charset="-128"/>
                <a:cs typeface="ＤＦＰ太丸ゴシック体"/>
              </a:rPr>
              <a:t>って</a:t>
            </a:r>
            <a:r>
              <a:rPr lang="en-US" altLang="ja-JP" sz="2000" b="1" spc="-300" dirty="0" smtClean="0">
                <a:solidFill>
                  <a:schemeClr val="accent5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HG丸ｺﾞｼｯｸM-PRO" pitchFamily="50" charset="-128"/>
                <a:ea typeface="HG丸ｺﾞｼｯｸM-PRO" pitchFamily="50" charset="-128"/>
                <a:cs typeface="ＤＦＰ太丸ゴシック体"/>
              </a:rPr>
              <a:t>…</a:t>
            </a:r>
            <a:r>
              <a:rPr lang="ja-JP" altLang="en-US" sz="2000" b="1" spc="-300" dirty="0" smtClean="0">
                <a:solidFill>
                  <a:schemeClr val="accent5">
                    <a:lumMod val="75000"/>
                  </a:schemeClr>
                </a:solidFill>
                <a:effectLst>
                  <a:glow rad="63500">
                    <a:schemeClr val="accent1">
                      <a:satMod val="175000"/>
                      <a:alpha val="40000"/>
                    </a:schemeClr>
                  </a:glow>
                </a:effectLst>
                <a:latin typeface="HG丸ｺﾞｼｯｸM-PRO" pitchFamily="50" charset="-128"/>
                <a:ea typeface="HG丸ｺﾞｼｯｸM-PRO" pitchFamily="50" charset="-128"/>
                <a:cs typeface="ＤＦＰ太丸ゴシック体"/>
              </a:rPr>
              <a:t>？</a:t>
            </a:r>
            <a:endParaRPr kumimoji="1" lang="ja-JP" altLang="en-US" sz="2000" b="1" spc="-300" dirty="0">
              <a:solidFill>
                <a:schemeClr val="accent5">
                  <a:lumMod val="75000"/>
                </a:schemeClr>
              </a:solidFill>
              <a:effectLst>
                <a:glow rad="63500">
                  <a:schemeClr val="accent1">
                    <a:satMod val="175000"/>
                    <a:alpha val="40000"/>
                  </a:schemeClr>
                </a:glow>
              </a:effectLst>
              <a:latin typeface="HG丸ｺﾞｼｯｸM-PRO" pitchFamily="50" charset="-128"/>
              <a:ea typeface="HG丸ｺﾞｼｯｸM-PRO" pitchFamily="50" charset="-128"/>
              <a:cs typeface="ＤＦＰ太丸ゴシック体"/>
            </a:endParaRPr>
          </a:p>
        </p:txBody>
      </p:sp>
      <p:sp>
        <p:nvSpPr>
          <p:cNvPr id="20" name="円形吹き出し 19"/>
          <p:cNvSpPr/>
          <p:nvPr/>
        </p:nvSpPr>
        <p:spPr>
          <a:xfrm rot="567826">
            <a:off x="5944491" y="6107406"/>
            <a:ext cx="1238260" cy="591656"/>
          </a:xfrm>
          <a:prstGeom prst="wedgeEllipseCallout">
            <a:avLst>
              <a:gd name="adj1" fmla="val -51126"/>
              <a:gd name="adj2" fmla="val 43703"/>
            </a:avLst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sz="1200" b="1" dirty="0" smtClean="0"/>
              <a:t>まだまだ</a:t>
            </a:r>
            <a:endParaRPr kumimoji="1" lang="en-US" altLang="ja-JP" sz="1200" b="1" dirty="0" smtClean="0"/>
          </a:p>
          <a:p>
            <a:pPr algn="ctr"/>
            <a:r>
              <a:rPr kumimoji="1" lang="ja-JP" altLang="en-US" sz="1200" b="1" dirty="0" smtClean="0"/>
              <a:t>あるよ♪</a:t>
            </a:r>
            <a:endParaRPr kumimoji="1" lang="ja-JP" altLang="en-US" sz="1200" b="1" dirty="0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362930" y="333753"/>
            <a:ext cx="2562833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2000" b="1" dirty="0" smtClean="0">
                <a:latin typeface="HG丸ｺﾞｼｯｸM-PRO" pitchFamily="50" charset="-128"/>
                <a:ea typeface="HG丸ｺﾞｼｯｸM-PRO" pitchFamily="50" charset="-128"/>
                <a:cs typeface="ＤＦＰ太丸ゴシック体"/>
              </a:rPr>
              <a:t>広島市役所</a:t>
            </a:r>
            <a:endParaRPr kumimoji="1" lang="en-US" altLang="ja-JP" sz="2000" b="1" dirty="0" smtClean="0">
              <a:latin typeface="HG丸ｺﾞｼｯｸM-PRO" pitchFamily="50" charset="-128"/>
              <a:ea typeface="HG丸ｺﾞｼｯｸM-PRO" pitchFamily="50" charset="-128"/>
              <a:cs typeface="ＤＦＰ太丸ゴシック体"/>
            </a:endParaRPr>
          </a:p>
          <a:p>
            <a:pPr algn="ctr"/>
            <a:r>
              <a:rPr lang="ja-JP" altLang="en-US" sz="2000" b="1" dirty="0" smtClean="0">
                <a:latin typeface="HG丸ｺﾞｼｯｸM-PRO" pitchFamily="50" charset="-128"/>
                <a:ea typeface="HG丸ｺﾞｼｯｸM-PRO" pitchFamily="50" charset="-128"/>
                <a:cs typeface="ＤＦＰ太丸ゴシック体"/>
              </a:rPr>
              <a:t>下水道局経営企画課</a:t>
            </a:r>
            <a:endParaRPr kumimoji="1" lang="ja-JP" altLang="en-US" sz="2000" b="1" dirty="0">
              <a:latin typeface="HG丸ｺﾞｼｯｸM-PRO" pitchFamily="50" charset="-128"/>
              <a:ea typeface="HG丸ｺﾞｼｯｸM-PRO" pitchFamily="50" charset="-128"/>
              <a:cs typeface="ＤＦＰ太丸ゴシック体"/>
            </a:endParaRPr>
          </a:p>
        </p:txBody>
      </p:sp>
      <p:pic>
        <p:nvPicPr>
          <p:cNvPr id="3" name="図 2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300000">
            <a:off x="5262802" y="6914420"/>
            <a:ext cx="1763693" cy="1260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テキスト ボックス 1"/>
          <p:cNvSpPr txBox="1"/>
          <p:nvPr/>
        </p:nvSpPr>
        <p:spPr>
          <a:xfrm>
            <a:off x="3781425" y="742950"/>
            <a:ext cx="3809617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000" dirty="0" smtClean="0"/>
              <a:t>E-mail : </a:t>
            </a:r>
            <a:r>
              <a:rPr kumimoji="1" lang="en-US" altLang="ja-JP" sz="2000" dirty="0" smtClean="0">
                <a:hlinkClick r:id="rId5"/>
              </a:rPr>
              <a:t>gesui@city.hiroshima.lg.jp</a:t>
            </a:r>
            <a:endParaRPr kumimoji="1" lang="ja-JP" altLang="en-US" sz="2000" dirty="0"/>
          </a:p>
        </p:txBody>
      </p:sp>
    </p:spTree>
    <p:extLst>
      <p:ext uri="{BB962C8B-B14F-4D97-AF65-F5344CB8AC3E}">
        <p14:creationId xmlns:p14="http://schemas.microsoft.com/office/powerpoint/2010/main" val="1593316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51.pptx" id="{D8CEF92E-E621-4889-A2C4-D44EA4896D94}" vid="{7BA0B976-7AA0-4750-86DE-53A6EBAC7E76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Template>51</Template>
  <TotalTime>0</TotalTime>
  <Words>231</Words>
  <PresentationFormat>ユーザー設定</PresentationFormat>
  <Paragraphs>77</Paragraphs>
  <Slides>2</Slides>
  <Notes>0</Notes>
  <HiddenSlides>0</HiddenSlides>
  <MMClips>0</MMClips>
  <ScaleCrop>false</ScaleCrop>
  <HeadingPairs>
    <vt:vector baseType="variant" size="6">
      <vt:variant>
        <vt:lpstr>使用されているフォント</vt:lpstr>
      </vt:variant>
      <vt:variant>
        <vt:i4>8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baseType="lpstr" size="11">
      <vt:lpstr>ＤＦＰ太丸ゴシック体</vt:lpstr>
      <vt:lpstr>HGS創英角ｺﾞｼｯｸUB</vt:lpstr>
      <vt:lpstr>HG丸ｺﾞｼｯｸM-PRO</vt:lpstr>
      <vt:lpstr>ＭＳ Ｐゴシック</vt:lpstr>
      <vt:lpstr>ＭＳ ゴシック</vt:lpstr>
      <vt:lpstr>メイリオ</vt:lpstr>
      <vt:lpstr>Arial</vt:lpstr>
      <vt:lpstr>Calibri</vt:lpstr>
      <vt:lpstr>Office 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mitype="http://purl.org/dc/dcmitype/" xmlns:dcterms="http://purl.org/dc/terms/" xmlns:xsi="http://www.w3.org/2001/XMLSchema-instance">
  <dcterms:created xsi:type="dcterms:W3CDTF">2014-07-08T07:38:36Z</dcterms:created>
  <dcterms:modified xsi:type="dcterms:W3CDTF">2025-08-26T02:11:05Z</dcterms:modified>
</cp:coreProperties>
</file>