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8" r:id="rId5"/>
    <p:sldId id="259" r:id="rId6"/>
  </p:sldIdLst>
  <p:sldSz cx="10693400" cy="7561263"/>
  <p:notesSz cx="6807200" cy="993933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3EBF5"/>
    <a:srgbClr val="DCFFB9"/>
    <a:srgbClr val="6699FF"/>
    <a:srgbClr val="FFEBFF"/>
    <a:srgbClr val="FFFFCC"/>
    <a:srgbClr val="FFFF11"/>
    <a:srgbClr val="FFFF81"/>
    <a:srgbClr val="FFFF66"/>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8651" autoAdjust="0"/>
    <p:restoredTop sz="94559" autoAdjust="0"/>
  </p:normalViewPr>
  <p:slideViewPr>
    <p:cSldViewPr>
      <p:cViewPr>
        <p:scale>
          <a:sx n="66" d="100"/>
          <a:sy n="66" d="100"/>
        </p:scale>
        <p:origin x="-876" y="-72"/>
      </p:cViewPr>
      <p:guideLst>
        <p:guide orient="horz" pos="2382"/>
        <p:guide pos="3368"/>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491183A5-51AB-465C-92D8-8CB68492B572}" type="datetimeFigureOut">
              <a:rPr kumimoji="1" lang="ja-JP" altLang="en-US" smtClean="0"/>
              <a:t>2015/6/16</a:t>
            </a:fld>
            <a:endParaRPr kumimoji="1" lang="ja-JP" altLang="en-US"/>
          </a:p>
        </p:txBody>
      </p:sp>
      <p:sp>
        <p:nvSpPr>
          <p:cNvPr id="4" name="スライド イメージ プレースホルダー 3"/>
          <p:cNvSpPr>
            <a:spLocks noGrp="1" noRot="1" noChangeAspect="1"/>
          </p:cNvSpPr>
          <p:nvPr>
            <p:ph type="sldImg" idx="2"/>
          </p:nvPr>
        </p:nvSpPr>
        <p:spPr>
          <a:xfrm>
            <a:off x="769938" y="746125"/>
            <a:ext cx="52673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09B3E7FF-4F77-44C6-96FF-E16882117E1D}" type="slidenum">
              <a:rPr kumimoji="1" lang="ja-JP" altLang="en-US" smtClean="0"/>
              <a:t>‹#›</a:t>
            </a:fld>
            <a:endParaRPr kumimoji="1" lang="ja-JP" altLang="en-US"/>
          </a:p>
        </p:txBody>
      </p:sp>
    </p:spTree>
    <p:extLst>
      <p:ext uri="{BB962C8B-B14F-4D97-AF65-F5344CB8AC3E}">
        <p14:creationId xmlns:p14="http://schemas.microsoft.com/office/powerpoint/2010/main" val="18286156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9B3E7FF-4F77-44C6-96FF-E16882117E1D}" type="slidenum">
              <a:rPr kumimoji="1" lang="ja-JP" altLang="en-US" smtClean="0"/>
              <a:t>2</a:t>
            </a:fld>
            <a:endParaRPr kumimoji="1" lang="ja-JP" altLang="en-US"/>
          </a:p>
        </p:txBody>
      </p:sp>
    </p:spTree>
    <p:extLst>
      <p:ext uri="{BB962C8B-B14F-4D97-AF65-F5344CB8AC3E}">
        <p14:creationId xmlns:p14="http://schemas.microsoft.com/office/powerpoint/2010/main" val="2290020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2348893"/>
            <a:ext cx="9089390" cy="1620771"/>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604010" y="4284716"/>
            <a:ext cx="7485380" cy="1932323"/>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2015/6/16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2015/6/16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2715" y="302802"/>
            <a:ext cx="2406015" cy="6451578"/>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534670" y="302802"/>
            <a:ext cx="7039822" cy="6451578"/>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2015/6/16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2015/6/16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4858812"/>
            <a:ext cx="9089390" cy="1501751"/>
          </a:xfrm>
        </p:spPr>
        <p:txBody>
          <a:bodyPr anchor="t"/>
          <a:lstStyle>
            <a:lvl1pPr algn="l">
              <a:defRPr sz="46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844705" y="3204786"/>
            <a:ext cx="9089390" cy="1654026"/>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2015/6/16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534670" y="1764295"/>
            <a:ext cx="4722918"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435812" y="1764295"/>
            <a:ext cx="4722918"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2015/6/16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34670" y="1692533"/>
            <a:ext cx="4724775"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534670" y="2397901"/>
            <a:ext cx="4724775"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432099" y="1692533"/>
            <a:ext cx="4726631"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432099" y="2397901"/>
            <a:ext cx="4726631"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2015/6/16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2015/6/16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2015/6/16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1" y="301050"/>
            <a:ext cx="3518055" cy="1281214"/>
          </a:xfrm>
        </p:spPr>
        <p:txBody>
          <a:bodyPr anchor="b"/>
          <a:lstStyle>
            <a:lvl1pPr algn="l">
              <a:defRPr sz="23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4180822" y="301051"/>
            <a:ext cx="5977908" cy="6453328"/>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534671" y="1582265"/>
            <a:ext cx="3518055" cy="517211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2015/6/16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1" y="5292884"/>
            <a:ext cx="6416040" cy="624855"/>
          </a:xfrm>
        </p:spPr>
        <p:txBody>
          <a:bodyPr anchor="b"/>
          <a:lstStyle>
            <a:lvl1pPr algn="l">
              <a:defRPr sz="23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095981" y="675613"/>
            <a:ext cx="6416040" cy="4536758"/>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kumimoji="1" lang="ja-JP" altLang="en-US"/>
          </a:p>
        </p:txBody>
      </p:sp>
      <p:sp>
        <p:nvSpPr>
          <p:cNvPr id="4" name="テキスト プレースホルダ 3"/>
          <p:cNvSpPr>
            <a:spLocks noGrp="1"/>
          </p:cNvSpPr>
          <p:nvPr>
            <p:ph type="body" sz="half" idx="2"/>
          </p:nvPr>
        </p:nvSpPr>
        <p:spPr>
          <a:xfrm>
            <a:off x="2095981" y="5917739"/>
            <a:ext cx="6416040" cy="88739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2015/6/16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34670" y="302801"/>
            <a:ext cx="9624060" cy="1260211"/>
          </a:xfrm>
          <a:prstGeom prst="rect">
            <a:avLst/>
          </a:prstGeom>
        </p:spPr>
        <p:txBody>
          <a:bodyPr vert="horz" lIns="104306" tIns="52153" rIns="104306" bIns="52153"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34670" y="1764295"/>
            <a:ext cx="9624060" cy="4990084"/>
          </a:xfrm>
          <a:prstGeom prst="rect">
            <a:avLst/>
          </a:prstGeom>
        </p:spPr>
        <p:txBody>
          <a:bodyPr vert="horz" lIns="104306" tIns="52153" rIns="104306" bIns="52153"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534670" y="7008171"/>
            <a:ext cx="2495127" cy="402567"/>
          </a:xfrm>
          <a:prstGeom prst="rect">
            <a:avLst/>
          </a:prstGeom>
        </p:spPr>
        <p:txBody>
          <a:bodyPr vert="horz" lIns="104306" tIns="52153" rIns="104306" bIns="52153" rtlCol="0" anchor="ctr"/>
          <a:lstStyle>
            <a:lvl1pPr algn="l">
              <a:defRPr sz="1400">
                <a:solidFill>
                  <a:schemeClr val="tx1">
                    <a:tint val="75000"/>
                  </a:schemeClr>
                </a:solidFill>
              </a:defRPr>
            </a:lvl1pPr>
          </a:lstStyle>
          <a:p>
            <a:fld id="{E90ED720-0104-4369-84BC-D37694168613}" type="datetimeFigureOut">
              <a:rPr kumimoji="1" lang="ja-JP" altLang="en-US" smtClean="0"/>
              <a:pPr/>
              <a:t>2015/6/16</a:t>
            </a:fld>
            <a:endParaRPr kumimoji="1" lang="ja-JP" altLang="en-US"/>
          </a:p>
        </p:txBody>
      </p:sp>
      <p:sp>
        <p:nvSpPr>
          <p:cNvPr id="5" name="フッター プレースホルダ 4"/>
          <p:cNvSpPr>
            <a:spLocks noGrp="1"/>
          </p:cNvSpPr>
          <p:nvPr>
            <p:ph type="ftr" sz="quarter" idx="3"/>
          </p:nvPr>
        </p:nvSpPr>
        <p:spPr>
          <a:xfrm>
            <a:off x="3653579" y="7008171"/>
            <a:ext cx="3386243" cy="402567"/>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663603" y="7008171"/>
            <a:ext cx="2495127" cy="402567"/>
          </a:xfrm>
          <a:prstGeom prst="rect">
            <a:avLst/>
          </a:prstGeom>
        </p:spPr>
        <p:txBody>
          <a:bodyPr vert="horz" lIns="104306" tIns="52153" rIns="104306" bIns="52153" rtlCol="0" anchor="ctr"/>
          <a:lstStyle>
            <a:lvl1pPr algn="r">
              <a:defRPr sz="14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98" name="Group 74"/>
          <p:cNvGrpSpPr>
            <a:grpSpLocks/>
          </p:cNvGrpSpPr>
          <p:nvPr/>
        </p:nvGrpSpPr>
        <p:grpSpPr bwMode="auto">
          <a:xfrm flipV="1">
            <a:off x="122931401" y="118347768"/>
            <a:ext cx="3369534" cy="78764"/>
            <a:chOff x="105732150" y="107483775"/>
            <a:chExt cx="2231915" cy="30569"/>
          </a:xfrm>
        </p:grpSpPr>
        <p:sp>
          <p:nvSpPr>
            <p:cNvPr id="1099" name="Rectangle 75" hidden="1"/>
            <p:cNvSpPr>
              <a:spLocks noChangeArrowheads="1" noChangeShapeType="1"/>
            </p:cNvSpPr>
            <p:nvPr/>
          </p:nvSpPr>
          <p:spPr bwMode="auto">
            <a:xfrm>
              <a:off x="105732150" y="107483775"/>
              <a:ext cx="2231915" cy="30569"/>
            </a:xfrm>
            <a:prstGeom prst="rect">
              <a:avLst/>
            </a:prstGeom>
            <a:no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00" name="Oval 76"/>
            <p:cNvSpPr>
              <a:spLocks noChangeArrowheads="1" noChangeShapeType="1"/>
            </p:cNvSpPr>
            <p:nvPr/>
          </p:nvSpPr>
          <p:spPr bwMode="auto">
            <a:xfrm>
              <a:off x="105732150"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01" name="Oval 77"/>
            <p:cNvSpPr>
              <a:spLocks noChangeArrowheads="1" noChangeShapeType="1"/>
            </p:cNvSpPr>
            <p:nvPr/>
          </p:nvSpPr>
          <p:spPr bwMode="auto">
            <a:xfrm>
              <a:off x="105860160"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02" name="Oval 78"/>
            <p:cNvSpPr>
              <a:spLocks noChangeArrowheads="1" noChangeShapeType="1"/>
            </p:cNvSpPr>
            <p:nvPr/>
          </p:nvSpPr>
          <p:spPr bwMode="auto">
            <a:xfrm>
              <a:off x="105988169"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03" name="Oval 79"/>
            <p:cNvSpPr>
              <a:spLocks noChangeArrowheads="1" noChangeShapeType="1"/>
            </p:cNvSpPr>
            <p:nvPr/>
          </p:nvSpPr>
          <p:spPr bwMode="auto">
            <a:xfrm>
              <a:off x="106116179"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04" name="Oval 80"/>
            <p:cNvSpPr>
              <a:spLocks noChangeArrowheads="1" noChangeShapeType="1"/>
            </p:cNvSpPr>
            <p:nvPr/>
          </p:nvSpPr>
          <p:spPr bwMode="auto">
            <a:xfrm>
              <a:off x="106244188"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05" name="Oval 81"/>
            <p:cNvSpPr>
              <a:spLocks noChangeArrowheads="1" noChangeShapeType="1"/>
            </p:cNvSpPr>
            <p:nvPr/>
          </p:nvSpPr>
          <p:spPr bwMode="auto">
            <a:xfrm>
              <a:off x="106372198"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06" name="Oval 82"/>
            <p:cNvSpPr>
              <a:spLocks noChangeArrowheads="1" noChangeShapeType="1"/>
            </p:cNvSpPr>
            <p:nvPr/>
          </p:nvSpPr>
          <p:spPr bwMode="auto">
            <a:xfrm>
              <a:off x="106500208"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07" name="Oval 83"/>
            <p:cNvSpPr>
              <a:spLocks noChangeArrowheads="1" noChangeShapeType="1"/>
            </p:cNvSpPr>
            <p:nvPr/>
          </p:nvSpPr>
          <p:spPr bwMode="auto">
            <a:xfrm>
              <a:off x="106628217"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08" name="Oval 84"/>
            <p:cNvSpPr>
              <a:spLocks noChangeArrowheads="1" noChangeShapeType="1"/>
            </p:cNvSpPr>
            <p:nvPr/>
          </p:nvSpPr>
          <p:spPr bwMode="auto">
            <a:xfrm>
              <a:off x="106756227"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09" name="Oval 85"/>
            <p:cNvSpPr>
              <a:spLocks noChangeArrowheads="1" noChangeShapeType="1"/>
            </p:cNvSpPr>
            <p:nvPr/>
          </p:nvSpPr>
          <p:spPr bwMode="auto">
            <a:xfrm>
              <a:off x="106884237"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10" name="Oval 86"/>
            <p:cNvSpPr>
              <a:spLocks noChangeArrowheads="1" noChangeShapeType="1"/>
            </p:cNvSpPr>
            <p:nvPr/>
          </p:nvSpPr>
          <p:spPr bwMode="auto">
            <a:xfrm>
              <a:off x="107012246"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11" name="Oval 87"/>
            <p:cNvSpPr>
              <a:spLocks noChangeArrowheads="1" noChangeShapeType="1"/>
            </p:cNvSpPr>
            <p:nvPr/>
          </p:nvSpPr>
          <p:spPr bwMode="auto">
            <a:xfrm>
              <a:off x="107140256"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12" name="Oval 88"/>
            <p:cNvSpPr>
              <a:spLocks noChangeArrowheads="1" noChangeShapeType="1"/>
            </p:cNvSpPr>
            <p:nvPr/>
          </p:nvSpPr>
          <p:spPr bwMode="auto">
            <a:xfrm>
              <a:off x="107268265"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13" name="Oval 89"/>
            <p:cNvSpPr>
              <a:spLocks noChangeArrowheads="1" noChangeShapeType="1"/>
            </p:cNvSpPr>
            <p:nvPr/>
          </p:nvSpPr>
          <p:spPr bwMode="auto">
            <a:xfrm>
              <a:off x="107396275"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14" name="Oval 90"/>
            <p:cNvSpPr>
              <a:spLocks noChangeArrowheads="1" noChangeShapeType="1"/>
            </p:cNvSpPr>
            <p:nvPr/>
          </p:nvSpPr>
          <p:spPr bwMode="auto">
            <a:xfrm>
              <a:off x="107524285"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15" name="Oval 91"/>
            <p:cNvSpPr>
              <a:spLocks noChangeArrowheads="1" noChangeShapeType="1"/>
            </p:cNvSpPr>
            <p:nvPr/>
          </p:nvSpPr>
          <p:spPr bwMode="auto">
            <a:xfrm>
              <a:off x="107652294"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16" name="Oval 92"/>
            <p:cNvSpPr>
              <a:spLocks noChangeArrowheads="1" noChangeShapeType="1"/>
            </p:cNvSpPr>
            <p:nvPr/>
          </p:nvSpPr>
          <p:spPr bwMode="auto">
            <a:xfrm>
              <a:off x="107780304"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17" name="Oval 93"/>
            <p:cNvSpPr>
              <a:spLocks noChangeArrowheads="1" noChangeShapeType="1"/>
            </p:cNvSpPr>
            <p:nvPr/>
          </p:nvSpPr>
          <p:spPr bwMode="auto">
            <a:xfrm>
              <a:off x="107908314"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grpSp>
      <p:sp>
        <p:nvSpPr>
          <p:cNvPr id="1118" name="Text Box 94"/>
          <p:cNvSpPr txBox="1">
            <a:spLocks noChangeArrowheads="1"/>
          </p:cNvSpPr>
          <p:nvPr/>
        </p:nvSpPr>
        <p:spPr bwMode="auto">
          <a:xfrm>
            <a:off x="90116" y="211"/>
            <a:ext cx="3276000" cy="7381032"/>
          </a:xfrm>
          <a:prstGeom prst="rect">
            <a:avLst/>
          </a:prstGeom>
          <a:solidFill>
            <a:srgbClr val="E3EBF5"/>
          </a:solidFill>
          <a:ln w="9525" algn="in">
            <a:noFill/>
            <a:miter lim="800000"/>
            <a:headEnd/>
            <a:tailEnd/>
          </a:ln>
          <a:effectLst/>
        </p:spPr>
        <p:txBody>
          <a:bodyPr vert="horz" wrap="square" lIns="36000" tIns="36000" rIns="72576" bIns="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1800" b="0" i="0" u="none" strike="noStrike" cap="none" normalizeH="0" baseline="0" dirty="0" smtClean="0">
                <a:ln>
                  <a:noFill/>
                </a:ln>
                <a:effectLst/>
                <a:latin typeface="HG丸ｺﾞｼｯｸM-PRO" pitchFamily="50" charset="-128"/>
                <a:ea typeface="HG丸ｺﾞｼｯｸM-PRO" pitchFamily="50" charset="-128"/>
                <a:cs typeface="ＭＳ Ｐゴシック" pitchFamily="50" charset="-128"/>
              </a:rPr>
              <a:t>　　　　　  　</a:t>
            </a:r>
            <a:endParaRPr kumimoji="1" lang="en-US" altLang="ja-JP" sz="1800" b="0" i="0" u="none" strike="noStrike" cap="none" normalizeH="0" baseline="0" dirty="0" smtClean="0">
              <a:ln>
                <a:noFill/>
              </a:ln>
              <a:effectLst/>
              <a:latin typeface="HG丸ｺﾞｼｯｸM-PRO" pitchFamily="50" charset="-128"/>
              <a:ea typeface="HG丸ｺﾞｼｯｸM-PRO"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25000" dirty="0" smtClean="0">
              <a:ln>
                <a:noFill/>
              </a:ln>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300" b="1" i="0" u="none" strike="noStrike" cap="none" normalizeH="0" baseline="0" dirty="0" smtClean="0">
              <a:ln>
                <a:noFill/>
              </a:ln>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2000" b="1" i="0" u="none" strike="noStrike" cap="none" normalizeH="0" baseline="0" dirty="0" smtClean="0">
              <a:ln>
                <a:noFill/>
              </a:ln>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1" i="0" u="none" strike="noStrike" cap="none" normalizeH="0" baseline="0" dirty="0" smtClean="0">
                <a:ln>
                  <a:noFill/>
                </a:ln>
                <a:effectLst/>
                <a:latin typeface="ＭＳ Ｐゴシック" pitchFamily="50" charset="-128"/>
                <a:ea typeface="ＭＳ Ｐゴシック" pitchFamily="50" charset="-128"/>
                <a:cs typeface="ＭＳ Ｐゴシック" pitchFamily="50" charset="-128"/>
              </a:rPr>
              <a:t>            </a:t>
            </a:r>
            <a:r>
              <a:rPr kumimoji="1" lang="ja-JP" altLang="en-US" sz="800" b="1" i="0" u="none" strike="noStrike" cap="none" normalizeH="0" baseline="0" dirty="0" smtClean="0">
                <a:ln>
                  <a:noFill/>
                </a:ln>
                <a:effectLst/>
                <a:latin typeface="ＭＳ Ｐゴシック" pitchFamily="50" charset="-128"/>
                <a:ea typeface="ＭＳ Ｐゴシック" pitchFamily="50" charset="-128"/>
                <a:cs typeface="ＭＳ Ｐゴシック" pitchFamily="50" charset="-128"/>
              </a:rPr>
              <a:t>　</a:t>
            </a:r>
            <a:r>
              <a:rPr kumimoji="1" lang="en-US" altLang="ja-JP" sz="800" b="1" i="0" u="none" strike="noStrike" cap="none" normalizeH="0" baseline="0" dirty="0" smtClean="0">
                <a:ln>
                  <a:noFill/>
                </a:ln>
                <a:effectLst/>
                <a:latin typeface="ＭＳ Ｐゴシック" pitchFamily="50" charset="-128"/>
                <a:ea typeface="ＭＳ Ｐゴシック" pitchFamily="50" charset="-128"/>
                <a:cs typeface="ＭＳ Ｐゴシック" pitchFamily="50" charset="-128"/>
              </a:rPr>
              <a:t>      </a:t>
            </a:r>
            <a:r>
              <a:rPr kumimoji="1" lang="ja-JP" altLang="en-US" sz="800" b="1" i="0" u="none" strike="noStrike" cap="none" normalizeH="0" baseline="0" dirty="0" smtClean="0">
                <a:ln>
                  <a:noFill/>
                </a:ln>
                <a:effectLst/>
                <a:latin typeface="ＭＳ Ｐゴシック" pitchFamily="50" charset="-128"/>
                <a:ea typeface="ＭＳ Ｐゴシック" pitchFamily="50" charset="-128"/>
                <a:cs typeface="ＭＳ Ｐゴシック" pitchFamily="50" charset="-128"/>
              </a:rPr>
              <a:t>　</a:t>
            </a:r>
            <a:endParaRPr kumimoji="1" lang="en-US" altLang="ja-JP" sz="800" b="1" i="0" u="none" strike="noStrike" cap="none" normalizeH="0" baseline="0" dirty="0" smtClean="0">
              <a:ln>
                <a:noFill/>
              </a:ln>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effectLst/>
                <a:latin typeface="HGP創英角ﾎﾟｯﾌﾟ体" pitchFamily="50" charset="-128"/>
                <a:ea typeface="HGP創英角ﾎﾟｯﾌﾟ体" pitchFamily="50" charset="-128"/>
                <a:cs typeface="ＭＳ Ｐゴシック" pitchFamily="50" charset="-128"/>
              </a:rPr>
              <a:t> </a:t>
            </a:r>
            <a:r>
              <a:rPr kumimoji="1" lang="ja-JP" sz="1600" b="0" i="0" u="none" strike="noStrike" cap="none" normalizeH="0" baseline="0" dirty="0" smtClean="0">
                <a:ln>
                  <a:noFill/>
                </a:ln>
                <a:solidFill>
                  <a:srgbClr val="0000FF"/>
                </a:solidFill>
                <a:effectLst/>
                <a:latin typeface="HGP創英角ﾎﾟｯﾌﾟ体" pitchFamily="50" charset="-128"/>
                <a:ea typeface="HGP創英角ﾎﾟｯﾌﾟ体" pitchFamily="50" charset="-128"/>
                <a:cs typeface="ＭＳ Ｐゴシック" pitchFamily="50" charset="-128"/>
              </a:rPr>
              <a:t>Ｑ．どんなお薬なの？</a:t>
            </a:r>
            <a:endParaRPr kumimoji="1" lang="ja-JP" sz="1600" b="0" i="0" u="none" strike="noStrike" cap="none" normalizeH="0" baseline="-25000" dirty="0" smtClean="0">
              <a:ln>
                <a:noFill/>
              </a:ln>
              <a:solidFill>
                <a:srgbClr val="0000FF"/>
              </a:solidFill>
              <a:effectLst/>
              <a:latin typeface="HGP創英角ﾎﾟｯﾌﾟ体" pitchFamily="50" charset="-128"/>
              <a:ea typeface="HGP創英角ﾎﾟｯﾌﾟ体" pitchFamily="50" charset="-128"/>
              <a:cs typeface="ＭＳ Ｐゴシック" pitchFamily="50" charset="-128"/>
            </a:endParaRPr>
          </a:p>
          <a:p>
            <a:pPr marL="0" marR="0" lvl="0" indent="0" algn="l" defTabSz="914400" rtl="0" eaLnBrk="1" fontAlgn="base" latinLnBrk="0" hangingPunct="1">
              <a:lnSpc>
                <a:spcPct val="100000"/>
              </a:lnSpc>
              <a:spcBef>
                <a:spcPts val="100"/>
              </a:spcBef>
              <a:spcAft>
                <a:spcPct val="0"/>
              </a:spcAft>
              <a:buClrTx/>
              <a:buSzTx/>
              <a:buFontTx/>
              <a:buNone/>
              <a:tabLst/>
            </a:pPr>
            <a:r>
              <a:rPr kumimoji="1" lang="ja-JP" altLang="en-US" sz="900" b="0" i="0" u="none" strike="noStrike" cap="none" normalizeH="0" baseline="-25000" dirty="0" smtClean="0">
                <a:ln>
                  <a:noFill/>
                </a:ln>
                <a:effectLst/>
                <a:latin typeface="ＭＳ Ｐゴシック" pitchFamily="50" charset="-128"/>
                <a:ea typeface="ＭＳ Ｐゴシック" pitchFamily="50" charset="-128"/>
                <a:cs typeface="ＭＳ Ｐゴシック" pitchFamily="50" charset="-128"/>
              </a:rPr>
              <a:t>　</a:t>
            </a:r>
            <a:endParaRPr lang="en-US" altLang="ja-JP" sz="1100" b="1" baseline="-25000" dirty="0">
              <a:latin typeface="+mn-ea"/>
              <a:cs typeface="ＭＳ Ｐゴシック" pitchFamily="50" charset="-128"/>
            </a:endParaRPr>
          </a:p>
          <a:p>
            <a:pPr lvl="0" indent="85725" defTabSz="914400" fontAlgn="base">
              <a:lnSpc>
                <a:spcPts val="1800"/>
              </a:lnSpc>
              <a:spcBef>
                <a:spcPts val="100"/>
              </a:spcBef>
              <a:spcAft>
                <a:spcPct val="0"/>
              </a:spcAft>
            </a:pPr>
            <a:r>
              <a:rPr lang="ja-JP" altLang="en-US" sz="1200" dirty="0" smtClean="0">
                <a:latin typeface="HGP創英角ﾎﾟｯﾌﾟ体" pitchFamily="50" charset="-128"/>
                <a:ea typeface="HGP創英角ﾎﾟｯﾌﾟ体" pitchFamily="50" charset="-128"/>
                <a:cs typeface="メイリオ" panose="020B0604030504040204" pitchFamily="50" charset="-128"/>
              </a:rPr>
              <a:t>Ａ</a:t>
            </a:r>
            <a:r>
              <a:rPr lang="ja-JP" altLang="ja-JP" sz="1200" dirty="0">
                <a:latin typeface="HGP創英角ﾎﾟｯﾌﾟ体" pitchFamily="50" charset="-128"/>
                <a:ea typeface="HGP創英角ﾎﾟｯﾌﾟ体" pitchFamily="50" charset="-128"/>
                <a:cs typeface="ＭＳ Ｐゴシック"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後発</a:t>
            </a:r>
            <a:r>
              <a:rPr kumimoji="1" lang="ja-JP"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医薬品は、</a:t>
            </a:r>
            <a:r>
              <a:rPr kumimoji="1" lang="ja-JP" altLang="en-US" sz="1200" b="1"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ジェネリック</a:t>
            </a:r>
            <a:r>
              <a:rPr kumimoji="1" lang="ja-JP" sz="1200" b="1"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医薬品</a:t>
            </a:r>
            <a:endParaRPr kumimoji="1" lang="en-US" altLang="ja-JP" sz="1200" b="1"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marL="276225" lvl="0" indent="-276225" defTabSz="914400" fontAlgn="base">
              <a:lnSpc>
                <a:spcPts val="1800"/>
              </a:lnSpc>
              <a:spcBef>
                <a:spcPts val="100"/>
              </a:spcBef>
              <a:spcAft>
                <a:spcPct val="0"/>
              </a:spcAft>
            </a:pPr>
            <a:r>
              <a:rPr kumimoji="1" lang="en-US" altLang="ja-JP"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ja-JP"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とも呼ばれ</a:t>
            </a:r>
            <a:r>
              <a:rPr kumimoji="1" lang="ja-JP" altLang="en-US"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、先</a:t>
            </a:r>
            <a:r>
              <a:rPr kumimoji="1" lang="ja-JP"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発医薬品</a:t>
            </a:r>
            <a:r>
              <a:rPr kumimoji="1" lang="ja-JP" altLang="en-US"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と同じ有効</a:t>
            </a:r>
          </a:p>
          <a:p>
            <a:pPr marL="361950" lvl="0" indent="-276225" defTabSz="914400" fontAlgn="base">
              <a:lnSpc>
                <a:spcPts val="1800"/>
              </a:lnSpc>
              <a:spcBef>
                <a:spcPts val="100"/>
              </a:spcBef>
              <a:spcAft>
                <a:spcPct val="0"/>
              </a:spcAft>
            </a:pPr>
            <a:r>
              <a:rPr kumimoji="1" lang="ja-JP" altLang="en-US"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i="0" u="none" strike="noStrike" cap="none" normalizeH="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成分を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同じ</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量含む</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薬のことです。</a:t>
            </a:r>
            <a:endParaRPr kumimoji="1" lang="ja-JP"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ts val="1800"/>
              </a:lnSpc>
              <a:spcBef>
                <a:spcPct val="0"/>
              </a:spcBef>
              <a:spcAft>
                <a:spcPct val="0"/>
              </a:spcAft>
              <a:buClrTx/>
              <a:buSzTx/>
              <a:buFontTx/>
              <a:buNone/>
              <a:tabLst/>
            </a:pPr>
            <a:r>
              <a:rPr kumimoji="1" lang="ja-JP" altLang="en-US" sz="1200" b="1" i="0" u="none" strike="noStrike" cap="none" normalizeH="0" baseline="0" dirty="0" smtClean="0">
                <a:ln>
                  <a:noFill/>
                </a:ln>
                <a:effectLst/>
                <a:latin typeface="ＭＳ Ｐゴシック" pitchFamily="50" charset="-128"/>
                <a:ea typeface="ＭＳ Ｐゴシック" pitchFamily="50" charset="-128"/>
                <a:cs typeface="ＭＳ Ｐゴシック" pitchFamily="50" charset="-128"/>
              </a:rPr>
              <a:t>　</a:t>
            </a:r>
            <a:endParaRPr kumimoji="1" lang="en-US" altLang="ja-JP" sz="1200" b="1" i="0" u="none" strike="noStrike" cap="none" normalizeH="0" baseline="0" dirty="0" smtClean="0">
              <a:ln>
                <a:noFill/>
              </a:ln>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effectLst/>
                <a:latin typeface="HGP創英角ﾎﾟｯﾌﾟ体" pitchFamily="50" charset="-128"/>
                <a:ea typeface="HGP創英角ﾎﾟｯﾌﾟ体" pitchFamily="50" charset="-128"/>
                <a:cs typeface="ＭＳ Ｐゴシック" pitchFamily="50" charset="-128"/>
              </a:rPr>
              <a:t> </a:t>
            </a:r>
            <a:r>
              <a:rPr kumimoji="1" lang="ja-JP" sz="1600" b="0" i="0" u="none" strike="noStrike" cap="none" normalizeH="0" baseline="0" dirty="0" smtClean="0">
                <a:ln>
                  <a:noFill/>
                </a:ln>
                <a:solidFill>
                  <a:srgbClr val="0000FF"/>
                </a:solidFill>
                <a:effectLst/>
                <a:latin typeface="HGP創英角ﾎﾟｯﾌﾟ体" pitchFamily="50" charset="-128"/>
                <a:ea typeface="HGP創英角ﾎﾟｯﾌﾟ体" pitchFamily="50" charset="-128"/>
                <a:cs typeface="ＭＳ Ｐゴシック" pitchFamily="50" charset="-128"/>
              </a:rPr>
              <a:t>Ｑ．効き目や安全性は大丈夫</a:t>
            </a:r>
            <a:r>
              <a:rPr kumimoji="1" lang="ja-JP" altLang="en-US" sz="1600" b="0" i="0" u="none" strike="noStrike" cap="none" normalizeH="0" baseline="0" dirty="0" smtClean="0">
                <a:ln>
                  <a:noFill/>
                </a:ln>
                <a:solidFill>
                  <a:srgbClr val="0000FF"/>
                </a:solidFill>
                <a:effectLst/>
                <a:latin typeface="HGP創英角ﾎﾟｯﾌﾟ体" pitchFamily="50" charset="-128"/>
                <a:ea typeface="HGP創英角ﾎﾟｯﾌﾟ体" pitchFamily="50" charset="-128"/>
                <a:cs typeface="ＭＳ Ｐゴシック" pitchFamily="50" charset="-128"/>
              </a:rPr>
              <a:t>なの</a:t>
            </a:r>
            <a:r>
              <a:rPr kumimoji="1" lang="ja-JP" sz="1600" b="0" i="0" u="none" strike="noStrike" cap="none" normalizeH="0" baseline="0" dirty="0" smtClean="0">
                <a:ln>
                  <a:noFill/>
                </a:ln>
                <a:solidFill>
                  <a:srgbClr val="0000FF"/>
                </a:solidFill>
                <a:effectLst/>
                <a:latin typeface="HGP創英角ﾎﾟｯﾌﾟ体" pitchFamily="50" charset="-128"/>
                <a:ea typeface="HGP創英角ﾎﾟｯﾌﾟ体" pitchFamily="50" charset="-128"/>
                <a:cs typeface="ＭＳ Ｐゴシック" pitchFamily="50" charset="-128"/>
              </a:rPr>
              <a:t>？</a:t>
            </a:r>
            <a:endParaRPr kumimoji="1" lang="ja-JP" sz="1600" b="0" i="0" u="none" strike="noStrike" cap="none" normalizeH="0" baseline="-25000" dirty="0" smtClean="0">
              <a:ln>
                <a:noFill/>
              </a:ln>
              <a:solidFill>
                <a:srgbClr val="0000FF"/>
              </a:solidFill>
              <a:effectLst/>
              <a:latin typeface="HGP創英角ﾎﾟｯﾌﾟ体" pitchFamily="50" charset="-128"/>
              <a:ea typeface="HGP創英角ﾎﾟｯﾌﾟ体" pitchFamily="50" charset="-128"/>
              <a:cs typeface="ＭＳ Ｐゴシック" pitchFamily="50" charset="-128"/>
            </a:endParaRPr>
          </a:p>
          <a:p>
            <a:pPr marR="0" lvl="0" algn="l" defTabSz="914400" rtl="0" eaLnBrk="1" fontAlgn="base" latinLnBrk="0" hangingPunct="1">
              <a:lnSpc>
                <a:spcPts val="900"/>
              </a:lnSpc>
              <a:spcBef>
                <a:spcPts val="100"/>
              </a:spcBef>
              <a:spcAft>
                <a:spcPct val="0"/>
              </a:spcAft>
              <a:buClrTx/>
              <a:buSzTx/>
              <a:buFontTx/>
              <a:buNone/>
              <a:tabLst/>
            </a:pPr>
            <a:r>
              <a:rPr kumimoji="1" lang="ja-JP" sz="900" b="0" i="0" u="none" strike="noStrike" cap="none" normalizeH="0" baseline="-25000" dirty="0" smtClean="0">
                <a:ln>
                  <a:noFill/>
                </a:ln>
                <a:effectLst/>
                <a:latin typeface="ＭＳ Ｐゴシック" pitchFamily="50" charset="-128"/>
                <a:ea typeface="ＭＳ Ｐゴシック" pitchFamily="50" charset="-128"/>
                <a:cs typeface="ＭＳ Ｐゴシック" pitchFamily="50" charset="-128"/>
              </a:rPr>
              <a:t>  </a:t>
            </a:r>
            <a:r>
              <a:rPr kumimoji="1" lang="en-US" altLang="ja-JP" sz="900" b="0" i="0" u="none" strike="noStrike" cap="none" normalizeH="0" baseline="-25000" dirty="0" smtClean="0">
                <a:ln>
                  <a:noFill/>
                </a:ln>
                <a:effectLst/>
                <a:latin typeface="ＭＳ Ｐゴシック" pitchFamily="50" charset="-128"/>
                <a:ea typeface="ＭＳ Ｐゴシック" pitchFamily="50" charset="-128"/>
                <a:cs typeface="ＭＳ Ｐゴシック" pitchFamily="50" charset="-128"/>
              </a:rPr>
              <a:t> </a:t>
            </a:r>
            <a:r>
              <a:rPr kumimoji="1" lang="ja-JP" sz="900" b="0" i="0" u="none" strike="noStrike" cap="none" normalizeH="0" baseline="-25000" dirty="0" smtClean="0">
                <a:ln>
                  <a:noFill/>
                </a:ln>
                <a:effectLst/>
                <a:latin typeface="ＭＳ Ｐゴシック" pitchFamily="50" charset="-128"/>
                <a:ea typeface="ＭＳ Ｐゴシック" pitchFamily="50" charset="-128"/>
                <a:cs typeface="ＭＳ Ｐゴシック" pitchFamily="50" charset="-128"/>
              </a:rPr>
              <a:t>　　</a:t>
            </a:r>
            <a:r>
              <a:rPr kumimoji="1" lang="ja-JP" altLang="en-US" sz="900" i="0" u="none" strike="noStrike" cap="none" normalizeH="0" baseline="-25000" dirty="0" smtClean="0">
                <a:ln>
                  <a:noFill/>
                </a:ln>
                <a:effectLst/>
                <a:latin typeface="ＭＳ Ｐゴシック" pitchFamily="50" charset="-128"/>
                <a:ea typeface="ＭＳ Ｐゴシック" pitchFamily="50" charset="-128"/>
                <a:cs typeface="ＭＳ Ｐゴシック" pitchFamily="50" charset="-128"/>
              </a:rPr>
              <a:t>　</a:t>
            </a:r>
            <a:endParaRPr kumimoji="1" lang="ja-JP" sz="900" i="0" u="none" strike="noStrike" cap="none" normalizeH="0" baseline="-25000" dirty="0" smtClean="0">
              <a:ln>
                <a:noFill/>
              </a:ln>
              <a:effectLst/>
              <a:latin typeface="ＭＳ Ｐゴシック" pitchFamily="50" charset="-128"/>
              <a:ea typeface="ＭＳ Ｐゴシック" pitchFamily="50" charset="-128"/>
              <a:cs typeface="ＭＳ Ｐゴシック" pitchFamily="50" charset="-128"/>
            </a:endParaRPr>
          </a:p>
          <a:p>
            <a:pPr lvl="0" indent="85725" defTabSz="914400" fontAlgn="base">
              <a:lnSpc>
                <a:spcPts val="1800"/>
              </a:lnSpc>
              <a:spcBef>
                <a:spcPct val="0"/>
              </a:spcBef>
              <a:spcAft>
                <a:spcPct val="0"/>
              </a:spcAft>
            </a:pPr>
            <a:r>
              <a:rPr lang="ja-JP" altLang="en-US" sz="1200" dirty="0" smtClean="0">
                <a:latin typeface="HGP創英角ﾎﾟｯﾌﾟ体" pitchFamily="50" charset="-128"/>
                <a:ea typeface="HGP創英角ﾎﾟｯﾌﾟ体" pitchFamily="50" charset="-128"/>
                <a:cs typeface="メイリオ" panose="020B0604030504040204" pitchFamily="50" charset="-128"/>
              </a:rPr>
              <a:t>Ａ</a:t>
            </a:r>
            <a:r>
              <a:rPr lang="ja-JP" altLang="ja-JP" sz="1200" dirty="0" smtClean="0">
                <a:latin typeface="HGP創英角ﾎﾟｯﾌﾟ体" pitchFamily="50" charset="-128"/>
                <a:ea typeface="HGP創英角ﾎﾟｯﾌﾟ体" pitchFamily="50" charset="-128"/>
                <a:cs typeface="ＭＳ Ｐゴシック" pitchFamily="50" charset="-128"/>
              </a:rPr>
              <a:t>．</a:t>
            </a:r>
            <a:r>
              <a:rPr lang="ja-JP" altLang="en-US" sz="1200" dirty="0" smtClean="0">
                <a:latin typeface="HGP創英角ﾎﾟｯﾌﾟ体" pitchFamily="50" charset="-128"/>
                <a:ea typeface="HGP創英角ﾎﾟｯﾌﾟ体" pitchFamily="50" charset="-128"/>
                <a:cs typeface="ＭＳ Ｐゴシック" pitchFamily="50" charset="-128"/>
              </a:rPr>
              <a:t> </a:t>
            </a:r>
            <a:r>
              <a:rPr kumimoji="1" lang="ja-JP"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先発医薬品と</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品質や効き目、安全性が</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85725" defTabSz="914400" fontAlgn="base">
              <a:lnSpc>
                <a:spcPts val="1800"/>
              </a:lnSpc>
              <a:spcBef>
                <a:spcPct val="0"/>
              </a:spcBef>
              <a:spcAft>
                <a:spcPct val="0"/>
              </a:spcAft>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同等</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である</a:t>
            </a:r>
            <a:r>
              <a:rPr kumimoji="1" lang="ja-JP" altLang="en-US"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ことを</a:t>
            </a:r>
            <a:r>
              <a:rPr kumimoji="1" lang="ja-JP"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厳正に審査したもの</a:t>
            </a:r>
            <a:endParaRPr kumimoji="1" lang="en-US" altLang="ja-JP"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lvl="0" indent="85725" defTabSz="914400" fontAlgn="base">
              <a:lnSpc>
                <a:spcPts val="1800"/>
              </a:lnSpc>
              <a:spcBef>
                <a:spcPct val="0"/>
              </a:spcBef>
              <a:spcAft>
                <a:spcPct val="0"/>
              </a:spcAft>
            </a:pP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なので、</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安心</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して使うこと</a:t>
            </a:r>
            <a:r>
              <a:rPr kumimoji="1" lang="ja-JP" altLang="en-US"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ができます</a:t>
            </a:r>
            <a:r>
              <a:rPr kumimoji="1" lang="ja-JP"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lvl="0" indent="85725" defTabSz="914400" fontAlgn="base">
              <a:lnSpc>
                <a:spcPts val="1400"/>
              </a:lnSpc>
              <a:spcBef>
                <a:spcPct val="0"/>
              </a:spcBef>
              <a:spcAft>
                <a:spcPct val="0"/>
              </a:spcAft>
            </a:pPr>
            <a:r>
              <a:rPr kumimoji="1" lang="ja-JP" sz="800" b="1" i="0" u="none" strike="noStrike" cap="none" normalizeH="0" baseline="0" dirty="0" smtClean="0">
                <a:ln>
                  <a:noFill/>
                </a:ln>
                <a:effectLst/>
                <a:latin typeface="ＭＳ Ｐゴシック" pitchFamily="50" charset="-128"/>
                <a:ea typeface="ＭＳ Ｐゴシック" pitchFamily="50" charset="-128"/>
                <a:cs typeface="ＭＳ Ｐゴシック" pitchFamily="50" charset="-128"/>
              </a:rPr>
              <a:t>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rgbClr val="0000FF"/>
                </a:solidFill>
                <a:effectLst/>
                <a:latin typeface="HGP創英角ﾎﾟｯﾌﾟ体" pitchFamily="50" charset="-128"/>
                <a:ea typeface="HGP創英角ﾎﾟｯﾌﾟ体" pitchFamily="50" charset="-128"/>
                <a:cs typeface="ＭＳ Ｐゴシック" pitchFamily="50" charset="-128"/>
              </a:rPr>
              <a:t> </a:t>
            </a:r>
            <a:r>
              <a:rPr kumimoji="1" lang="ja-JP" sz="1600" b="0" i="0" u="none" strike="noStrike" cap="none" normalizeH="0" baseline="0" dirty="0" smtClean="0">
                <a:ln>
                  <a:noFill/>
                </a:ln>
                <a:solidFill>
                  <a:srgbClr val="0000FF"/>
                </a:solidFill>
                <a:effectLst/>
                <a:latin typeface="HGP創英角ﾎﾟｯﾌﾟ体" pitchFamily="50" charset="-128"/>
                <a:ea typeface="HGP創英角ﾎﾟｯﾌﾟ体" pitchFamily="50" charset="-128"/>
                <a:cs typeface="ＭＳ Ｐゴシック" pitchFamily="50" charset="-128"/>
              </a:rPr>
              <a:t>Ｑ．みんな使っているの？</a:t>
            </a:r>
            <a:endParaRPr kumimoji="1" lang="ja-JP" sz="1600" b="0" i="0" u="none" strike="noStrike" cap="none" normalizeH="0" baseline="-25000" dirty="0" smtClean="0">
              <a:ln>
                <a:noFill/>
              </a:ln>
              <a:solidFill>
                <a:srgbClr val="0000FF"/>
              </a:solidFill>
              <a:effectLst/>
              <a:latin typeface="HGP創英角ﾎﾟｯﾌﾟ体" pitchFamily="50" charset="-128"/>
              <a:ea typeface="HGP創英角ﾎﾟｯﾌﾟ体" pitchFamily="50" charset="-128"/>
              <a:cs typeface="ＭＳ Ｐゴシック" pitchFamily="50" charset="-128"/>
            </a:endParaRPr>
          </a:p>
          <a:p>
            <a:pPr marL="0" marR="0" lvl="0" indent="0" algn="l" defTabSz="914400" rtl="0" eaLnBrk="1" fontAlgn="base" latinLnBrk="0" hangingPunct="1">
              <a:lnSpc>
                <a:spcPts val="900"/>
              </a:lnSpc>
              <a:spcBef>
                <a:spcPct val="0"/>
              </a:spcBef>
              <a:spcAft>
                <a:spcPct val="0"/>
              </a:spcAft>
              <a:buClrTx/>
              <a:buSzTx/>
              <a:buFontTx/>
              <a:buNone/>
              <a:tabLst/>
            </a:pPr>
            <a:endParaRPr kumimoji="1" lang="en-US" altLang="ja-JP" sz="1100" b="1" i="0" u="none" strike="noStrike" cap="none" normalizeH="0" baseline="0" dirty="0" smtClean="0">
              <a:ln>
                <a:noFill/>
              </a:ln>
              <a:effectLst/>
              <a:latin typeface="ＭＳ Ｐゴシック" pitchFamily="50" charset="-128"/>
              <a:ea typeface="ＭＳ Ｐゴシック" pitchFamily="50" charset="-128"/>
              <a:cs typeface="ＭＳ Ｐゴシック" pitchFamily="50" charset="-128"/>
            </a:endParaRPr>
          </a:p>
          <a:p>
            <a:pPr marL="266700" lvl="0" indent="-180975" defTabSz="914400" fontAlgn="base">
              <a:lnSpc>
                <a:spcPts val="1800"/>
              </a:lnSpc>
              <a:spcAft>
                <a:spcPct val="0"/>
              </a:spcAft>
            </a:pPr>
            <a:r>
              <a:rPr lang="ja-JP" altLang="en-US" sz="1100" dirty="0">
                <a:latin typeface="HGP創英角ﾎﾟｯﾌﾟ体" pitchFamily="50" charset="-128"/>
                <a:ea typeface="HGP創英角ﾎﾟｯﾌﾟ体" pitchFamily="50" charset="-128"/>
                <a:cs typeface="メイリオ" panose="020B0604030504040204" pitchFamily="50" charset="-128"/>
              </a:rPr>
              <a:t>Ａ</a:t>
            </a:r>
            <a:r>
              <a:rPr lang="ja-JP" altLang="ja-JP" sz="1100" dirty="0">
                <a:latin typeface="HGP創英角ﾎﾟｯﾌﾟ体" pitchFamily="50" charset="-128"/>
                <a:ea typeface="HGP創英角ﾎﾟｯﾌﾟ体" pitchFamily="50" charset="-128"/>
                <a:cs typeface="ＭＳ Ｐゴシック" pitchFamily="50" charset="-128"/>
              </a:rPr>
              <a:t>．</a:t>
            </a:r>
            <a:r>
              <a:rPr kumimoji="1" lang="ja-JP"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先発医薬品よりも</a:t>
            </a:r>
            <a:r>
              <a:rPr kumimoji="1" lang="ja-JP" sz="1200" b="1"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低価格</a:t>
            </a:r>
            <a:r>
              <a:rPr kumimoji="1" lang="ja-JP"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な</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ので</a:t>
            </a:r>
            <a:r>
              <a:rPr kumimoji="1" lang="ja-JP"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、医療</a:t>
            </a:r>
            <a:r>
              <a:rPr kumimoji="1" lang="ja-JP" altLang="en-US"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の</a:t>
            </a:r>
          </a:p>
          <a:p>
            <a:pPr marL="266700" lvl="0" indent="-180975" defTabSz="914400" fontAlgn="base">
              <a:lnSpc>
                <a:spcPts val="1800"/>
              </a:lnSpc>
              <a:spcAft>
                <a:spcPct val="0"/>
              </a:spcAft>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質を</a:t>
            </a:r>
            <a:r>
              <a:rPr kumimoji="1" lang="ja-JP" altLang="en-US"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落とす</a:t>
            </a:r>
            <a:r>
              <a:rPr kumimoji="1" lang="ja-JP"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ことなく、医療費の削減に</a:t>
            </a:r>
            <a:endParaRPr kumimoji="1" lang="ja-JP" altLang="en-US"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marL="266700" lvl="0" indent="-180975" defTabSz="914400" fontAlgn="base">
              <a:lnSpc>
                <a:spcPts val="1800"/>
              </a:lnSpc>
              <a:spcAft>
                <a:spcPct val="0"/>
              </a:spcAft>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i="0" u="none" strike="noStrike" cap="none" normalizeH="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つ</a:t>
            </a:r>
            <a:r>
              <a:rPr kumimoji="1" lang="ja-JP"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な</a:t>
            </a:r>
            <a:r>
              <a:rPr kumimoji="1" lang="ja-JP" altLang="en-US"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げることが</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でき</a:t>
            </a:r>
            <a:r>
              <a:rPr kumimoji="1" lang="ja-JP"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ます。</a:t>
            </a:r>
            <a:endParaRPr kumimoji="1" lang="en-US" altLang="ja-JP"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marL="266700" lvl="0" indent="-180975" defTabSz="914400" fontAlgn="base">
              <a:lnSpc>
                <a:spcPts val="1800"/>
              </a:lnSpc>
              <a:spcAft>
                <a:spcPct val="0"/>
              </a:spcAft>
            </a:pP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欧米では幅広く使われていて、日本</a:t>
            </a:r>
            <a:r>
              <a:rPr kumimoji="1" lang="ja-JP" altLang="en-US"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でも</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lvl="0" indent="-180975" defTabSz="914400" fontAlgn="base">
              <a:lnSpc>
                <a:spcPts val="1800"/>
              </a:lnSpc>
              <a:spcAft>
                <a:spcPct val="0"/>
              </a:spcAft>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dirty="0" smtClean="0">
                <a:latin typeface="メイリオ" panose="020B0604030504040204" pitchFamily="50" charset="-128"/>
                <a:ea typeface="メイリオ" panose="020B0604030504040204" pitchFamily="50" charset="-128"/>
                <a:cs typeface="メイリオ" panose="020B0604030504040204" pitchFamily="50" charset="-128"/>
              </a:rPr>
              <a:t>行政や</a:t>
            </a:r>
            <a:r>
              <a:rPr kumimoji="1" lang="ja-JP"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医療保険など</a:t>
            </a:r>
            <a:r>
              <a:rPr kumimoji="1" lang="ja-JP" altLang="en-US"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国全体で普及促進</a:t>
            </a:r>
            <a:endParaRPr kumimoji="1" lang="en-US" altLang="ja-JP"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marL="266700" lvl="0" indent="-180975" defTabSz="914400" fontAlgn="base">
              <a:lnSpc>
                <a:spcPts val="1800"/>
              </a:lnSpc>
              <a:spcAft>
                <a:spcPct val="0"/>
              </a:spcAft>
            </a:pP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に</a:t>
            </a:r>
            <a:r>
              <a:rPr kumimoji="1" lang="ja-JP" altLang="en-US"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取り組んでいます。</a:t>
            </a:r>
            <a:endParaRPr kumimoji="1" lang="en-US" altLang="ja-JP" sz="12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lvl="0" defTabSz="914400" fontAlgn="base">
              <a:spcBef>
                <a:spcPct val="0"/>
              </a:spcBef>
              <a:spcAft>
                <a:spcPct val="0"/>
              </a:spcAft>
            </a:pPr>
            <a:endParaRPr lang="en-US" altLang="ja-JP" sz="1200" dirty="0" smtClean="0">
              <a:latin typeface="ＭＳ Ｐゴシック" pitchFamily="50" charset="-128"/>
              <a:ea typeface="ＭＳ Ｐゴシック" pitchFamily="50" charset="-128"/>
              <a:cs typeface="ＭＳ Ｐゴシック" pitchFamily="50" charset="-128"/>
            </a:endParaRPr>
          </a:p>
          <a:p>
            <a:pPr lvl="0" defTabSz="914400" fontAlgn="base">
              <a:spcBef>
                <a:spcPct val="0"/>
              </a:spcBef>
              <a:spcAft>
                <a:spcPct val="0"/>
              </a:spcAft>
            </a:pPr>
            <a:r>
              <a:rPr lang="ja-JP" altLang="en-US" sz="1600" dirty="0" smtClean="0">
                <a:solidFill>
                  <a:srgbClr val="0000FF"/>
                </a:solidFill>
                <a:latin typeface="HGP創英角ﾎﾟｯﾌﾟ体" pitchFamily="50" charset="-128"/>
                <a:ea typeface="HGP創英角ﾎﾟｯﾌﾟ体" pitchFamily="50" charset="-128"/>
                <a:cs typeface="ＭＳ Ｐゴシック" pitchFamily="50" charset="-128"/>
              </a:rPr>
              <a:t> </a:t>
            </a:r>
            <a:r>
              <a:rPr lang="ja-JP" altLang="ja-JP" sz="1600" dirty="0" smtClean="0">
                <a:solidFill>
                  <a:srgbClr val="0000FF"/>
                </a:solidFill>
                <a:latin typeface="HGP創英角ﾎﾟｯﾌﾟ体" pitchFamily="50" charset="-128"/>
                <a:ea typeface="HGP創英角ﾎﾟｯﾌﾟ体" pitchFamily="50" charset="-128"/>
                <a:cs typeface="ＭＳ Ｐゴシック" pitchFamily="50" charset="-128"/>
              </a:rPr>
              <a:t>Ｑ．</a:t>
            </a:r>
            <a:r>
              <a:rPr lang="ja-JP" altLang="en-US" sz="1600" dirty="0" smtClean="0">
                <a:solidFill>
                  <a:srgbClr val="0000FF"/>
                </a:solidFill>
                <a:latin typeface="HGP創英角ﾎﾟｯﾌﾟ体" pitchFamily="50" charset="-128"/>
                <a:ea typeface="HGP創英角ﾎﾟｯﾌﾟ体" pitchFamily="50" charset="-128"/>
                <a:cs typeface="ＭＳ Ｐゴシック" pitchFamily="50" charset="-128"/>
              </a:rPr>
              <a:t>生活保護では使われているの？</a:t>
            </a:r>
            <a:endParaRPr lang="en-US" altLang="ja-JP" sz="1600" dirty="0" smtClean="0">
              <a:solidFill>
                <a:srgbClr val="0000FF"/>
              </a:solidFill>
              <a:latin typeface="HGP創英角ﾎﾟｯﾌﾟ体" pitchFamily="50" charset="-128"/>
              <a:ea typeface="HGP創英角ﾎﾟｯﾌﾟ体" pitchFamily="50" charset="-128"/>
              <a:cs typeface="ＭＳ Ｐゴシック" pitchFamily="50" charset="-128"/>
            </a:endParaRPr>
          </a:p>
          <a:p>
            <a:pPr lvl="0" defTabSz="914400" fontAlgn="base">
              <a:lnSpc>
                <a:spcPts val="900"/>
              </a:lnSpc>
              <a:spcBef>
                <a:spcPts val="100"/>
              </a:spcBef>
              <a:spcAft>
                <a:spcPct val="0"/>
              </a:spcAft>
            </a:pPr>
            <a:r>
              <a:rPr lang="ja-JP" altLang="en-US" sz="1100" b="1" dirty="0" smtClean="0">
                <a:latin typeface="ＭＳ Ｐゴシック" pitchFamily="50" charset="-128"/>
                <a:ea typeface="ＭＳ Ｐゴシック" pitchFamily="50" charset="-128"/>
                <a:cs typeface="ＭＳ Ｐゴシック" pitchFamily="50" charset="-128"/>
              </a:rPr>
              <a:t>　</a:t>
            </a:r>
            <a:endParaRPr lang="en-US" altLang="ja-JP" sz="1100" b="1" dirty="0" smtClean="0">
              <a:latin typeface="ＭＳ Ｐゴシック" pitchFamily="50" charset="-128"/>
              <a:ea typeface="ＭＳ Ｐゴシック" pitchFamily="50" charset="-128"/>
              <a:cs typeface="ＭＳ Ｐゴシック" pitchFamily="50" charset="-128"/>
            </a:endParaRPr>
          </a:p>
          <a:p>
            <a:pPr marL="266700" lvl="0" indent="-180975" defTabSz="914400" fontAlgn="base">
              <a:lnSpc>
                <a:spcPts val="1800"/>
              </a:lnSpc>
              <a:spcBef>
                <a:spcPts val="100"/>
              </a:spcBef>
              <a:spcAft>
                <a:spcPct val="0"/>
              </a:spcAft>
            </a:pPr>
            <a:r>
              <a:rPr lang="ja-JP" altLang="en-US" sz="1100" dirty="0" smtClean="0">
                <a:latin typeface="HGP創英角ﾎﾟｯﾌﾟ体" pitchFamily="50" charset="-128"/>
                <a:ea typeface="HGP創英角ﾎﾟｯﾌﾟ体" pitchFamily="50" charset="-128"/>
                <a:cs typeface="メイリオ" panose="020B0604030504040204" pitchFamily="50" charset="-128"/>
              </a:rPr>
              <a:t>Ａ</a:t>
            </a:r>
            <a:r>
              <a:rPr lang="ja-JP" altLang="ja-JP" sz="1100" dirty="0" smtClean="0">
                <a:latin typeface="HGP創英角ﾎﾟｯﾌﾟ体" pitchFamily="50" charset="-128"/>
                <a:ea typeface="HGP創英角ﾎﾟｯﾌﾟ体" pitchFamily="50" charset="-128"/>
                <a:cs typeface="ＭＳ Ｐゴシック"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医師</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が専門的な判断に基づいて</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、後発医薬品の使用</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を認めている場合は</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、生活保護を受けている方に後発医</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薬品を使用して</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いただいています。国全体でも後発医薬品の普及促進に取り組んでいます。</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lvl="0" defTabSz="914400" fontAlgn="base">
              <a:lnSpc>
                <a:spcPts val="1800"/>
              </a:lnSpc>
              <a:spcBef>
                <a:spcPts val="100"/>
              </a:spcBef>
              <a:spcAft>
                <a:spcPct val="0"/>
              </a:spcAft>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生活保護を受けている方は、調剤のうち６割以上が後発医薬品となっています。</a:t>
            </a:r>
            <a:endParaRPr kumimoji="1" lang="en-US" altLang="ja-JP" sz="110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20" name="Rectangle 96" hidden="1"/>
          <p:cNvSpPr>
            <a:spLocks noChangeArrowheads="1" noChangeShapeType="1"/>
          </p:cNvSpPr>
          <p:nvPr/>
        </p:nvSpPr>
        <p:spPr bwMode="auto">
          <a:xfrm flipV="1">
            <a:off x="450156" y="972319"/>
            <a:ext cx="2881312" cy="71438"/>
          </a:xfrm>
          <a:prstGeom prst="rect">
            <a:avLst/>
          </a:prstGeom>
          <a:no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ja-JP" altLang="en-US"/>
          </a:p>
        </p:txBody>
      </p:sp>
      <p:grpSp>
        <p:nvGrpSpPr>
          <p:cNvPr id="148" name="グループ化 147"/>
          <p:cNvGrpSpPr/>
          <p:nvPr/>
        </p:nvGrpSpPr>
        <p:grpSpPr>
          <a:xfrm>
            <a:off x="8083797" y="6997306"/>
            <a:ext cx="2303463" cy="331787"/>
            <a:chOff x="7831137" y="6912769"/>
            <a:chExt cx="2303463" cy="331787"/>
          </a:xfrm>
        </p:grpSpPr>
        <p:sp>
          <p:nvSpPr>
            <p:cNvPr id="1140" name="Text Box 116"/>
            <p:cNvSpPr txBox="1">
              <a:spLocks noChangeArrowheads="1" noChangeShapeType="1"/>
            </p:cNvSpPr>
            <p:nvPr/>
          </p:nvSpPr>
          <p:spPr bwMode="auto">
            <a:xfrm>
              <a:off x="7831137" y="6912769"/>
              <a:ext cx="2303463" cy="331787"/>
            </a:xfrm>
            <a:prstGeom prst="rect">
              <a:avLst/>
            </a:prstGeom>
            <a:noFill/>
            <a:ln w="0" algn="in">
              <a:noFill/>
              <a:miter lim="800000"/>
              <a:headEnd/>
              <a:tailEnd/>
            </a:ln>
            <a:effectLst/>
          </p:spPr>
          <p:txBody>
            <a:bodyPr vert="horz" wrap="square" lIns="0" tIns="3600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80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厚 生 労 働 省</a:t>
              </a:r>
              <a:endParaRPr kumimoji="1" lang="ja-JP" sz="180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62" name="Picture 138"/>
            <p:cNvPicPr>
              <a:picLocks noChangeAspect="1" noChangeArrowheads="1"/>
            </p:cNvPicPr>
            <p:nvPr/>
          </p:nvPicPr>
          <p:blipFill>
            <a:blip r:embed="rId2" cstate="print"/>
            <a:srcRect/>
            <a:stretch>
              <a:fillRect/>
            </a:stretch>
          </p:blipFill>
          <p:spPr bwMode="auto">
            <a:xfrm>
              <a:off x="7902575" y="6912769"/>
              <a:ext cx="287337" cy="288925"/>
            </a:xfrm>
            <a:prstGeom prst="rect">
              <a:avLst/>
            </a:prstGeom>
            <a:noFill/>
            <a:ln w="9525" algn="in">
              <a:noFill/>
              <a:miter lim="800000"/>
              <a:headEnd/>
              <a:tailEnd/>
            </a:ln>
            <a:effectLst/>
          </p:spPr>
        </p:pic>
      </p:grpSp>
      <p:sp>
        <p:nvSpPr>
          <p:cNvPr id="1163" name="Text Box 139"/>
          <p:cNvSpPr txBox="1">
            <a:spLocks noChangeArrowheads="1" noChangeShapeType="1"/>
          </p:cNvSpPr>
          <p:nvPr/>
        </p:nvSpPr>
        <p:spPr bwMode="auto">
          <a:xfrm>
            <a:off x="8227019" y="6703935"/>
            <a:ext cx="1640559" cy="317056"/>
          </a:xfrm>
          <a:prstGeom prst="rect">
            <a:avLst/>
          </a:prstGeom>
          <a:noFill/>
          <a:ln w="0" algn="in">
            <a:noFill/>
            <a:miter lim="800000"/>
            <a:headEnd/>
            <a:tailEnd/>
          </a:ln>
          <a:effectLst/>
        </p:spPr>
        <p:txBody>
          <a:bodyPr vert="horz" wrap="square" lIns="0" tIns="0" rIns="0" bIns="0" numCol="1" anchor="t" anchorCtr="0" compatLnSpc="1">
            <a:prstTxWarp prst="textNoShape">
              <a:avLst/>
            </a:prstTxWarp>
          </a:bodyPr>
          <a:lstStyle/>
          <a:p>
            <a:pPr lvl="0" algn="dist" defTabSz="914400" fontAlgn="base">
              <a:spcBef>
                <a:spcPct val="0"/>
              </a:spcBef>
              <a:spcAft>
                <a:spcPct val="0"/>
              </a:spcAft>
            </a:pPr>
            <a:r>
              <a:rPr lang="ja-JP" altLang="en-US" sz="18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広島市</a:t>
            </a:r>
            <a:endParaRPr kumimoji="1" lang="ja-JP" sz="180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64" name="Rectangle 140"/>
          <p:cNvSpPr>
            <a:spLocks noChangeArrowheads="1"/>
          </p:cNvSpPr>
          <p:nvPr/>
        </p:nvSpPr>
        <p:spPr bwMode="auto">
          <a:xfrm>
            <a:off x="8227020" y="2269331"/>
            <a:ext cx="1152525" cy="3024188"/>
          </a:xfrm>
          <a:prstGeom prst="rect">
            <a:avLst/>
          </a:prstGeom>
          <a:noFill/>
          <a:ln w="9525" algn="in">
            <a:noFill/>
            <a:miter lim="800000"/>
            <a:headEnd/>
            <a:tailEnd/>
          </a:ln>
          <a:effectLst/>
        </p:spPr>
        <p:txBody>
          <a:bodyPr vert="eaVert" wrap="square" lIns="36576" tIns="36576" rIns="36576" bIns="36576"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sz="1200" b="0" i="0" u="none" strike="noStrike" cap="none" normalizeH="0" baseline="0" dirty="0" smtClean="0">
              <a:ln>
                <a:noFill/>
              </a:ln>
              <a:solidFill>
                <a:srgbClr val="000000"/>
              </a:solidFill>
              <a:effectLst/>
              <a:latin typeface="Garamond" pitchFamily="18" charset="0"/>
              <a:ea typeface="ＭＳ 明朝" pitchFamily="17" charset="-128"/>
              <a:cs typeface="ＭＳ Ｐゴシック" pitchFamily="50" charset="-128"/>
            </a:endParaRPr>
          </a:p>
        </p:txBody>
      </p:sp>
      <p:sp>
        <p:nvSpPr>
          <p:cNvPr id="1167" name="Text Box 143"/>
          <p:cNvSpPr txBox="1">
            <a:spLocks noChangeArrowheads="1"/>
          </p:cNvSpPr>
          <p:nvPr/>
        </p:nvSpPr>
        <p:spPr bwMode="auto">
          <a:xfrm>
            <a:off x="7361470" y="108211"/>
            <a:ext cx="3060000" cy="6174808"/>
          </a:xfrm>
          <a:prstGeom prst="rect">
            <a:avLst/>
          </a:prstGeom>
          <a:solidFill>
            <a:srgbClr val="FFE7FF"/>
          </a:solidFill>
          <a:ln w="9525" algn="in">
            <a:noFill/>
            <a:miter lim="800000"/>
            <a:headEnd/>
            <a:tailEnd/>
          </a:ln>
          <a:effectLst/>
        </p:spPr>
        <p:txBody>
          <a:bodyPr vert="eaVert" wrap="square" lIns="36576" tIns="36576" rIns="36576" bIns="36576"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00" b="1"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rPr>
              <a:t>　　</a:t>
            </a:r>
            <a:endParaRPr kumimoji="1" lang="ja-JP" sz="200" b="1"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rPr>
              <a:t> </a:t>
            </a:r>
            <a:r>
              <a:rPr kumimoji="1" lang="ja-JP" altLang="en-US" sz="1400" b="1"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rPr>
              <a:t>　　 　　　</a:t>
            </a:r>
            <a:endParaRPr kumimoji="1" lang="en-US" altLang="ja-JP" sz="1400" b="1"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altLang="ja-JP" sz="1400" b="1" dirty="0">
              <a:solidFill>
                <a:srgbClr val="000000"/>
              </a:solidFill>
              <a:latin typeface="HG丸ｺﾞｼｯｸM-PRO" pitchFamily="50" charset="-128"/>
              <a:ea typeface="HG丸ｺﾞｼｯｸM-PRO"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60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rPr>
              <a:t>　　　　</a:t>
            </a:r>
            <a:endParaRPr lang="en-US" altLang="ja-JP" sz="1400" b="1" dirty="0">
              <a:solidFill>
                <a:srgbClr val="000000"/>
              </a:solidFill>
              <a:latin typeface="HG丸ｺﾞｼｯｸM-PRO" pitchFamily="50" charset="-128"/>
              <a:ea typeface="HG丸ｺﾞｼｯｸM-PRO" pitchFamily="50" charset="-128"/>
              <a:cs typeface="ＭＳ Ｐゴシック" pitchFamily="50" charset="-128"/>
            </a:endParaRPr>
          </a:p>
          <a:p>
            <a:pPr marL="0" marR="0" lvl="0" indent="0" algn="l" defTabSz="914400" rtl="0" eaLnBrk="1" fontAlgn="base" latinLnBrk="0" hangingPunct="1">
              <a:lnSpc>
                <a:spcPts val="300"/>
              </a:lnSpc>
              <a:spcBef>
                <a:spcPct val="0"/>
              </a:spcBef>
              <a:spcAft>
                <a:spcPct val="0"/>
              </a:spcAft>
              <a:buClrTx/>
              <a:buSzTx/>
              <a:buFontTx/>
              <a:buNone/>
              <a:tabLst/>
            </a:pPr>
            <a:endParaRPr lang="en-US" altLang="ja-JP"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ts val="2600"/>
              </a:lnSpc>
              <a:spcBef>
                <a:spcPct val="0"/>
              </a:spcBef>
              <a:spcAft>
                <a:spcPct val="0"/>
              </a:spcAft>
              <a:buClrTx/>
              <a:buSzTx/>
              <a:buFontTx/>
              <a:buNone/>
              <a:tabLst/>
            </a:pPr>
            <a:r>
              <a:rPr kumimoji="1" lang="ja-JP" altLang="en-US" sz="2200" b="1"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rPr>
              <a:t>　　　</a:t>
            </a:r>
            <a:endParaRPr lang="en-US" altLang="ja-JP" sz="2400" b="1" dirty="0" smtClean="0">
              <a:solidFill>
                <a:srgbClr val="000000"/>
              </a:solidFill>
              <a:latin typeface="HG丸ｺﾞｼｯｸM-PRO" pitchFamily="50" charset="-128"/>
              <a:ea typeface="HG丸ｺﾞｼｯｸM-PRO"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altLang="ja-JP" sz="3500" b="1" dirty="0" smtClean="0">
              <a:solidFill>
                <a:srgbClr val="000000"/>
              </a:solidFill>
              <a:latin typeface="HG丸ｺﾞｼｯｸM-PRO" pitchFamily="50" charset="-128"/>
              <a:ea typeface="HG丸ｺﾞｼｯｸM-PRO" pitchFamily="50" charset="-128"/>
              <a:cs typeface="ＭＳ Ｐゴシック" pitchFamily="50" charset="-128"/>
            </a:endParaRPr>
          </a:p>
        </p:txBody>
      </p:sp>
      <p:grpSp>
        <p:nvGrpSpPr>
          <p:cNvPr id="3" name="グループ化 2"/>
          <p:cNvGrpSpPr/>
          <p:nvPr/>
        </p:nvGrpSpPr>
        <p:grpSpPr>
          <a:xfrm>
            <a:off x="3582504" y="241959"/>
            <a:ext cx="3480797" cy="5421159"/>
            <a:chOff x="3690516" y="2412479"/>
            <a:chExt cx="3312368" cy="5421157"/>
          </a:xfrm>
        </p:grpSpPr>
        <p:sp>
          <p:nvSpPr>
            <p:cNvPr id="1165" name="AutoShape 141"/>
            <p:cNvSpPr>
              <a:spLocks noChangeArrowheads="1"/>
            </p:cNvSpPr>
            <p:nvPr/>
          </p:nvSpPr>
          <p:spPr bwMode="auto">
            <a:xfrm>
              <a:off x="3853753" y="2412479"/>
              <a:ext cx="3149130" cy="5421157"/>
            </a:xfrm>
            <a:prstGeom prst="roundRect">
              <a:avLst>
                <a:gd name="adj" fmla="val 8949"/>
              </a:avLst>
            </a:prstGeom>
            <a:noFill/>
            <a:ln w="6350" algn="in">
              <a:solidFill>
                <a:srgbClr val="0000FF"/>
              </a:solidFill>
              <a:round/>
              <a:headEnd/>
              <a:tailEnd/>
            </a:ln>
            <a:effectLst/>
          </p:spPr>
          <p:txBody>
            <a:bodyPr vert="horz" wrap="square" lIns="576" tIns="72000" rIns="576" bIns="36576" numCol="1" anchor="t" anchorCtr="0" compatLnSpc="1">
              <a:prstTxWarp prst="textNoShape">
                <a:avLst/>
              </a:prstTxWarp>
            </a:bodyPr>
            <a:lstStyle/>
            <a:p>
              <a:pPr marL="0" marR="0" lvl="0" indent="0" algn="l" defTabSz="914400" rtl="0" eaLnBrk="1" fontAlgn="base" latinLnBrk="0" hangingPunct="1">
                <a:lnSpc>
                  <a:spcPct val="100000"/>
                </a:lnSpc>
                <a:spcAft>
                  <a:spcPct val="0"/>
                </a:spcAft>
                <a:buClrTx/>
                <a:buSzTx/>
                <a:buFontTx/>
                <a:buNone/>
                <a:tabLst/>
              </a:pPr>
              <a:r>
                <a:rPr kumimoji="1" lang="ja-JP" sz="1200" b="1"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endParaRPr kumimoji="1" lang="ja-JP" altLang="en-US" sz="1200" b="1"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361950" marR="0" lvl="0" defTabSz="914400" rtl="0" eaLnBrk="1" fontAlgn="base" latinLnBrk="0" hangingPunct="1">
                <a:lnSpc>
                  <a:spcPts val="2800"/>
                </a:lnSpc>
                <a:spcAft>
                  <a:spcPct val="0"/>
                </a:spcAft>
                <a:buClrTx/>
                <a:buSzTx/>
                <a:buFontTx/>
                <a:buNone/>
                <a:tabLst/>
              </a:pPr>
              <a:r>
                <a:rPr kumimoji="1" lang="ja-JP" altLang="en-US" sz="1600" b="1" i="0" u="none" strike="noStrike" cap="none" normalizeH="0" baseline="0" dirty="0" smtClean="0">
                  <a:ln>
                    <a:noFill/>
                  </a:ln>
                  <a:solidFill>
                    <a:srgbClr val="0000FF"/>
                  </a:solidFill>
                  <a:effectLst/>
                  <a:latin typeface="メイリオ" panose="020B0604030504040204" pitchFamily="50" charset="-128"/>
                  <a:ea typeface="メイリオ" panose="020B0604030504040204" pitchFamily="50" charset="-128"/>
                  <a:cs typeface="メイリオ" panose="020B0604030504040204" pitchFamily="50" charset="-128"/>
                </a:rPr>
                <a:t>後発</a:t>
              </a:r>
              <a:r>
                <a:rPr kumimoji="1" lang="ja-JP" sz="1600" b="1" i="0" u="none" strike="noStrike" cap="none" normalizeH="0" baseline="0" dirty="0" smtClean="0">
                  <a:ln>
                    <a:noFill/>
                  </a:ln>
                  <a:solidFill>
                    <a:srgbClr val="0000FF"/>
                  </a:solidFill>
                  <a:effectLst/>
                  <a:latin typeface="メイリオ" panose="020B0604030504040204" pitchFamily="50" charset="-128"/>
                  <a:ea typeface="メイリオ" panose="020B0604030504040204" pitchFamily="50" charset="-128"/>
                  <a:cs typeface="メイリオ" panose="020B0604030504040204" pitchFamily="50" charset="-128"/>
                </a:rPr>
                <a:t>医薬品について</a:t>
              </a:r>
              <a:r>
                <a:rPr kumimoji="1" lang="ja-JP" altLang="en-US" sz="1600" b="1" i="0" u="none" strike="noStrike" cap="none" normalizeH="0" baseline="0" dirty="0" smtClean="0">
                  <a:ln>
                    <a:noFill/>
                  </a:ln>
                  <a:solidFill>
                    <a:srgbClr val="0000FF"/>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b="1" baseline="-250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b="1" baseline="-250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sz="1600" b="1" i="0" u="none" strike="noStrike" cap="none" normalizeH="0" baseline="0" dirty="0" smtClean="0">
                  <a:ln>
                    <a:noFill/>
                  </a:ln>
                  <a:solidFill>
                    <a:srgbClr val="0000FF"/>
                  </a:solidFill>
                  <a:effectLst/>
                  <a:latin typeface="メイリオ" panose="020B0604030504040204" pitchFamily="50" charset="-128"/>
                  <a:ea typeface="メイリオ" panose="020B0604030504040204" pitchFamily="50" charset="-128"/>
                  <a:cs typeface="メイリオ" panose="020B0604030504040204" pitchFamily="50" charset="-128"/>
                </a:rPr>
                <a:t>わからないことや</a:t>
              </a:r>
              <a:endParaRPr kumimoji="1" lang="ja-JP" altLang="en-US" sz="1600" b="1" i="0" u="none" strike="noStrike" cap="none" normalizeH="0" baseline="0" dirty="0" smtClean="0">
                <a:ln>
                  <a:noFill/>
                </a:ln>
                <a:solidFill>
                  <a:srgbClr val="0000FF"/>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361950" marR="0" lvl="0" defTabSz="914400" rtl="0" eaLnBrk="1" fontAlgn="base" latinLnBrk="0" hangingPunct="1">
                <a:lnSpc>
                  <a:spcPts val="2800"/>
                </a:lnSpc>
                <a:spcAft>
                  <a:spcPct val="0"/>
                </a:spcAft>
                <a:buClrTx/>
                <a:buSzTx/>
                <a:buFontTx/>
                <a:buNone/>
                <a:tabLst/>
              </a:pPr>
              <a:r>
                <a:rPr kumimoji="1" lang="ja-JP" sz="1600" b="1" i="0" u="none" strike="noStrike" cap="none" normalizeH="0" baseline="0" dirty="0" smtClean="0">
                  <a:ln>
                    <a:noFill/>
                  </a:ln>
                  <a:solidFill>
                    <a:srgbClr val="0000FF"/>
                  </a:solidFill>
                  <a:effectLst/>
                  <a:latin typeface="メイリオ" panose="020B0604030504040204" pitchFamily="50" charset="-128"/>
                  <a:ea typeface="メイリオ" panose="020B0604030504040204" pitchFamily="50" charset="-128"/>
                  <a:cs typeface="メイリオ" panose="020B0604030504040204" pitchFamily="50" charset="-128"/>
                </a:rPr>
                <a:t>不安なことがあ</a:t>
              </a:r>
              <a:r>
                <a:rPr lang="ja-JP" altLang="en-US" sz="16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る</a:t>
              </a:r>
              <a:r>
                <a:rPr lang="ja-JP" altLang="en-US"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とき</a:t>
              </a:r>
              <a:r>
                <a:rPr kumimoji="1" lang="ja-JP" sz="1600" b="1" i="0" u="none" strike="noStrike" cap="none" normalizeH="0" baseline="0" dirty="0" smtClean="0">
                  <a:ln>
                    <a:noFill/>
                  </a:ln>
                  <a:solidFill>
                    <a:srgbClr val="0000FF"/>
                  </a:solidFill>
                  <a:effectLst/>
                  <a:latin typeface="メイリオ" panose="020B0604030504040204" pitchFamily="50" charset="-128"/>
                  <a:ea typeface="メイリオ" panose="020B0604030504040204" pitchFamily="50" charset="-128"/>
                  <a:cs typeface="メイリオ" panose="020B0604030504040204" pitchFamily="50" charset="-128"/>
                </a:rPr>
                <a:t>は、</a:t>
              </a:r>
              <a:endParaRPr kumimoji="1" lang="en-US" altLang="ja-JP" sz="1600" b="1" i="0" u="none" strike="noStrike" cap="none" normalizeH="0" baseline="0" dirty="0" smtClean="0">
                <a:ln>
                  <a:noFill/>
                </a:ln>
                <a:solidFill>
                  <a:srgbClr val="0000FF"/>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361950" marR="0" lvl="0" defTabSz="914400" rtl="0" eaLnBrk="1" fontAlgn="base" latinLnBrk="0" hangingPunct="1">
                <a:lnSpc>
                  <a:spcPts val="2800"/>
                </a:lnSpc>
                <a:spcAft>
                  <a:spcPct val="0"/>
                </a:spcAft>
                <a:buClrTx/>
                <a:buSzTx/>
                <a:buFontTx/>
                <a:buNone/>
                <a:tabLst/>
              </a:pPr>
              <a:r>
                <a:rPr kumimoji="1" lang="ja-JP" sz="1600" b="1" i="0" u="none" strike="noStrike" cap="none" normalizeH="0" baseline="0" dirty="0" smtClean="0">
                  <a:ln>
                    <a:noFill/>
                  </a:ln>
                  <a:solidFill>
                    <a:srgbClr val="0000FF"/>
                  </a:solidFill>
                  <a:effectLst/>
                  <a:latin typeface="メイリオ" panose="020B0604030504040204" pitchFamily="50" charset="-128"/>
                  <a:ea typeface="メイリオ" panose="020B0604030504040204" pitchFamily="50" charset="-128"/>
                  <a:cs typeface="メイリオ" panose="020B0604030504040204" pitchFamily="50" charset="-128"/>
                </a:rPr>
                <a:t>福祉事務所や医師または</a:t>
              </a:r>
              <a:endParaRPr kumimoji="1" lang="en-US" altLang="ja-JP" sz="1600" b="1" i="0" u="none" strike="noStrike" cap="none" normalizeH="0" baseline="0" dirty="0" smtClean="0">
                <a:ln>
                  <a:noFill/>
                </a:ln>
                <a:solidFill>
                  <a:srgbClr val="0000FF"/>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361950" marR="0" lvl="0" defTabSz="914400" rtl="0" eaLnBrk="1" fontAlgn="base" latinLnBrk="0" hangingPunct="1">
                <a:lnSpc>
                  <a:spcPts val="2800"/>
                </a:lnSpc>
                <a:spcAft>
                  <a:spcPct val="0"/>
                </a:spcAft>
                <a:buClrTx/>
                <a:buSzTx/>
                <a:buFontTx/>
                <a:buNone/>
                <a:tabLst/>
              </a:pPr>
              <a:r>
                <a:rPr kumimoji="1" lang="ja-JP" sz="1600" b="1" i="0" u="none" strike="noStrike" cap="none" normalizeH="0" baseline="0" dirty="0" smtClean="0">
                  <a:ln>
                    <a:noFill/>
                  </a:ln>
                  <a:solidFill>
                    <a:srgbClr val="0000FF"/>
                  </a:solidFill>
                  <a:effectLst/>
                  <a:latin typeface="メイリオ" panose="020B0604030504040204" pitchFamily="50" charset="-128"/>
                  <a:ea typeface="メイリオ" panose="020B0604030504040204" pitchFamily="50" charset="-128"/>
                  <a:cs typeface="メイリオ" panose="020B0604030504040204" pitchFamily="50" charset="-128"/>
                </a:rPr>
                <a:t>薬剤師に相談しましょう</a:t>
              </a:r>
              <a:r>
                <a:rPr kumimoji="1" lang="ja-JP" sz="1800" b="1" i="0" u="none" strike="noStrike" cap="none" normalizeH="0" baseline="0" dirty="0" smtClean="0">
                  <a:ln>
                    <a:noFill/>
                  </a:ln>
                  <a:solidFill>
                    <a:srgbClr val="0000FF"/>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sz="1800" b="1"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sz="18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66" name="Rectangle 142"/>
            <p:cNvSpPr>
              <a:spLocks noChangeArrowheads="1"/>
            </p:cNvSpPr>
            <p:nvPr/>
          </p:nvSpPr>
          <p:spPr bwMode="auto">
            <a:xfrm>
              <a:off x="3969817" y="4492478"/>
              <a:ext cx="2804264" cy="1048486"/>
            </a:xfrm>
            <a:prstGeom prst="rect">
              <a:avLst/>
            </a:prstGeom>
            <a:noFill/>
            <a:ln w="3175" algn="in">
              <a:solidFill>
                <a:schemeClr val="tx1"/>
              </a:solidFill>
              <a:miter lim="800000"/>
              <a:headEnd/>
              <a:tailEnd/>
            </a:ln>
            <a:effectLst/>
          </p:spPr>
          <p:txBody>
            <a:bodyPr vert="horz" wrap="square" lIns="36576" tIns="108000"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5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sz="105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福祉事務所の連絡先</a:t>
              </a:r>
              <a:r>
                <a:rPr kumimoji="1" lang="ja-JP" altLang="ja-JP" sz="105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ja-JP" sz="105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6" name="Rectangle 142"/>
            <p:cNvSpPr>
              <a:spLocks noChangeArrowheads="1"/>
            </p:cNvSpPr>
            <p:nvPr/>
          </p:nvSpPr>
          <p:spPr bwMode="auto">
            <a:xfrm>
              <a:off x="3690516" y="4788743"/>
              <a:ext cx="3312368" cy="252028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177800" marR="0" lvl="0" indent="-177800" algn="l" defTabSz="914400" rtl="0" eaLnBrk="1" fontAlgn="base" latinLnBrk="0" hangingPunct="1">
                <a:lnSpc>
                  <a:spcPct val="100000"/>
                </a:lnSpc>
                <a:spcBef>
                  <a:spcPct val="0"/>
                </a:spcBef>
                <a:spcAft>
                  <a:spcPct val="0"/>
                </a:spcAft>
                <a:buClrTx/>
                <a:buSzTx/>
                <a:buFontTx/>
                <a:buNone/>
                <a:tabLst/>
              </a:pPr>
              <a:endParaRPr kumimoji="1" lang="ja-JP" altLang="ja-JP" sz="1100" b="0" i="0" u="none" strike="noStrike" cap="none" normalizeH="0" baseline="0" dirty="0" smtClean="0">
                <a:ln>
                  <a:noFill/>
                </a:ln>
                <a:solidFill>
                  <a:schemeClr val="tx1"/>
                </a:solidFill>
                <a:effectLst/>
                <a:latin typeface="+mn-ea"/>
                <a:cs typeface="ＭＳ Ｐゴシック" pitchFamily="50" charset="-128"/>
              </a:endParaRPr>
            </a:p>
          </p:txBody>
        </p:sp>
        <p:sp>
          <p:nvSpPr>
            <p:cNvPr id="57" name="Rectangle 142"/>
            <p:cNvSpPr>
              <a:spLocks noChangeArrowheads="1"/>
            </p:cNvSpPr>
            <p:nvPr/>
          </p:nvSpPr>
          <p:spPr bwMode="auto">
            <a:xfrm>
              <a:off x="3880693" y="5674672"/>
              <a:ext cx="3101044" cy="2061287"/>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177800" lvl="0" indent="-177800" defTabSz="914400" fontAlgn="base">
                <a:lnSpc>
                  <a:spcPts val="1400"/>
                </a:lnSpc>
                <a:spcBef>
                  <a:spcPct val="0"/>
                </a:spcBef>
                <a:spcAft>
                  <a:spcPct val="0"/>
                </a:spcAft>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▼以下</a:t>
              </a:r>
              <a:r>
                <a:rPr kumimoji="1" lang="ja-JP" altLang="en-US" sz="1200" b="1"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の団体でも後発医薬品に関する</a:t>
              </a:r>
              <a:endParaRPr kumimoji="1" lang="en-US" altLang="ja-JP" sz="1200" b="1"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marL="177800" lvl="0" indent="-177800" defTabSz="914400" fontAlgn="base">
                <a:lnSpc>
                  <a:spcPts val="1400"/>
                </a:lnSpc>
                <a:spcBef>
                  <a:spcPct val="0"/>
                </a:spcBef>
                <a:spcAft>
                  <a:spcPct val="0"/>
                </a:spcAft>
              </a:pPr>
              <a:r>
                <a:rPr kumimoji="1" lang="ja-JP" altLang="en-US" sz="1200" b="1"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     一般的なご質問にお答えします。</a:t>
              </a:r>
              <a:endParaRPr kumimoji="1" lang="en-US" altLang="ja-JP" sz="1200" b="1"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marL="177800" marR="0" lvl="0" indent="-90488" defTabSz="914400" rtl="0" eaLnBrk="1" fontAlgn="base" latinLnBrk="0" hangingPunct="1">
                <a:lnSpc>
                  <a:spcPts val="1200"/>
                </a:lnSpc>
                <a:spcBef>
                  <a:spcPct val="0"/>
                </a:spcBef>
                <a:spcAft>
                  <a:spcPct val="0"/>
                </a:spcAft>
                <a:buClrTx/>
                <a:buSzTx/>
                <a:buFontTx/>
                <a:buNone/>
                <a:tabLst/>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R="0" lvl="0" defTabSz="914400" rtl="0" eaLnBrk="1" fontAlgn="base" latinLnBrk="0" hangingPunct="1">
                <a:lnSpc>
                  <a:spcPts val="1200"/>
                </a:lnSpc>
                <a:spcBef>
                  <a:spcPct val="0"/>
                </a:spcBef>
                <a:spcAft>
                  <a:spcPct val="0"/>
                </a:spcAft>
                <a:buClrTx/>
                <a:buSzTx/>
                <a:buFontTx/>
                <a:buNone/>
                <a:tabLst/>
              </a:pPr>
              <a:r>
                <a:rPr kumimoji="1" lang="ja-JP" altLang="en-US" sz="1100" b="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〇</a:t>
              </a:r>
              <a:r>
                <a:rPr kumimoji="1" lang="ja-JP" altLang="en-US" sz="105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独立行政法人</a:t>
              </a:r>
              <a:r>
                <a:rPr kumimoji="1" lang="ja-JP" altLang="en-US" sz="1050" i="0" u="none" strike="noStrike" cap="none" normalizeH="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医薬品医療機器総合機構</a:t>
              </a:r>
              <a:endParaRPr kumimoji="1" lang="en-US" altLang="ja-JP" sz="105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lvl="0" defTabSz="914400" fontAlgn="base">
                <a:lnSpc>
                  <a:spcPts val="1200"/>
                </a:lnSpc>
                <a:spcBef>
                  <a:spcPct val="0"/>
                </a:spcBef>
                <a:spcAft>
                  <a:spcPct val="0"/>
                </a:spcAft>
              </a:pP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b="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b="0" i="0" u="none" strike="noStrike" cap="none" normalizeH="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b="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くすり相談</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TEL </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03-3506-9457</a:t>
              </a:r>
            </a:p>
            <a:p>
              <a:pPr marR="0" lvl="0" defTabSz="914400" rtl="0" eaLnBrk="1" fontAlgn="base" latinLnBrk="0" hangingPunct="1">
                <a:lnSpc>
                  <a:spcPts val="800"/>
                </a:lnSpc>
                <a:spcBef>
                  <a:spcPct val="0"/>
                </a:spcBef>
                <a:spcAft>
                  <a:spcPct val="0"/>
                </a:spcAft>
                <a:buClrTx/>
                <a:buSzTx/>
                <a:buFontTx/>
                <a:buNone/>
                <a:tabLst/>
              </a:pP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defTabSz="914400" fontAlgn="base">
                <a:lnSpc>
                  <a:spcPts val="1200"/>
                </a:lnSpc>
                <a:spcBef>
                  <a:spcPct val="0"/>
                </a:spcBef>
                <a:spcAft>
                  <a:spcPct val="0"/>
                </a:spcAft>
              </a:pP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〇公益社団法人 日本薬剤師会（火・金</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のみ</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defTabSz="914400" fontAlgn="base">
                <a:lnSpc>
                  <a:spcPts val="1200"/>
                </a:lnSpc>
                <a:spcBef>
                  <a:spcPct val="0"/>
                </a:spcBef>
                <a:spcAft>
                  <a:spcPct val="0"/>
                </a:spcAft>
              </a:pP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消費者</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くすり</a:t>
              </a:r>
              <a:r>
                <a:rPr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相談窓口</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TEL </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03-3353-2251</a:t>
              </a:r>
            </a:p>
            <a:p>
              <a:pPr marR="0" lvl="0" defTabSz="914400" rtl="0" eaLnBrk="1" fontAlgn="base" latinLnBrk="0" hangingPunct="1">
                <a:lnSpc>
                  <a:spcPts val="800"/>
                </a:lnSpc>
                <a:spcBef>
                  <a:spcPct val="0"/>
                </a:spcBef>
                <a:spcAft>
                  <a:spcPct val="0"/>
                </a:spcAft>
                <a:buClrTx/>
                <a:buSzTx/>
                <a:buFontTx/>
                <a:buNone/>
                <a:tabLst/>
              </a:pP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defTabSz="914400" fontAlgn="base">
                <a:lnSpc>
                  <a:spcPts val="1200"/>
                </a:lnSpc>
                <a:spcBef>
                  <a:spcPct val="0"/>
                </a:spcBef>
                <a:spcAft>
                  <a:spcPct val="0"/>
                </a:spcAft>
              </a:pP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〇日本ジェネリック製薬協会</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defTabSz="914400" fontAlgn="base">
                <a:lnSpc>
                  <a:spcPts val="1200"/>
                </a:lnSpc>
                <a:spcBef>
                  <a:spcPct val="0"/>
                </a:spcBef>
                <a:spcAft>
                  <a:spcPct val="0"/>
                </a:spcAft>
              </a:pP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03-3279-1890</a:t>
              </a:r>
            </a:p>
            <a:p>
              <a:pPr lvl="0" defTabSz="914400" fontAlgn="base">
                <a:lnSpc>
                  <a:spcPts val="800"/>
                </a:lnSpc>
                <a:spcBef>
                  <a:spcPct val="0"/>
                </a:spcBef>
                <a:spcAft>
                  <a:spcPct val="0"/>
                </a:spcAft>
              </a:pP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defTabSz="914400" fontAlgn="base">
                <a:lnSpc>
                  <a:spcPts val="1200"/>
                </a:lnSpc>
                <a:spcBef>
                  <a:spcPct val="0"/>
                </a:spcBef>
                <a:spcAft>
                  <a:spcPct val="0"/>
                </a:spcAft>
              </a:pP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〇一般社団法人 日本ジェネリック医薬品学会</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defTabSz="914400" fontAlgn="base">
                <a:lnSpc>
                  <a:spcPts val="1200"/>
                </a:lnSpc>
                <a:spcBef>
                  <a:spcPct val="0"/>
                </a:spcBef>
                <a:spcAft>
                  <a:spcPct val="0"/>
                </a:spcAft>
              </a:pP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TEL 03-3438-1073</a:t>
              </a:r>
              <a:endParaRPr lang="en-US" altLang="ja-JP" sz="600" dirty="0" smtClean="0">
                <a:latin typeface="+mn-ea"/>
                <a:cs typeface="ＭＳ Ｐゴシック" pitchFamily="50" charset="-128"/>
              </a:endParaRPr>
            </a:p>
          </p:txBody>
        </p:sp>
        <p:pic>
          <p:nvPicPr>
            <p:cNvPr id="58" name="Picture 2"/>
            <p:cNvPicPr>
              <a:picLocks noChangeAspect="1" noChangeArrowheads="1"/>
            </p:cNvPicPr>
            <p:nvPr/>
          </p:nvPicPr>
          <p:blipFill>
            <a:blip r:embed="rId3" cstate="print"/>
            <a:srcRect/>
            <a:stretch>
              <a:fillRect/>
            </a:stretch>
          </p:blipFill>
          <p:spPr bwMode="auto">
            <a:xfrm>
              <a:off x="4222373" y="6360650"/>
              <a:ext cx="322945" cy="179414"/>
            </a:xfrm>
            <a:prstGeom prst="rect">
              <a:avLst/>
            </a:prstGeom>
            <a:noFill/>
            <a:ln w="9525">
              <a:noFill/>
              <a:miter lim="800000"/>
              <a:headEnd/>
              <a:tailEnd/>
            </a:ln>
            <a:effectLst/>
          </p:spPr>
        </p:pic>
      </p:grpSp>
      <p:sp>
        <p:nvSpPr>
          <p:cNvPr id="2" name="テキスト ボックス 1"/>
          <p:cNvSpPr txBox="1"/>
          <p:nvPr/>
        </p:nvSpPr>
        <p:spPr>
          <a:xfrm>
            <a:off x="3754041" y="5852398"/>
            <a:ext cx="3276364" cy="1475873"/>
          </a:xfrm>
          <a:prstGeom prst="rect">
            <a:avLst/>
          </a:prstGeom>
          <a:noFill/>
          <a:ln w="19050">
            <a:solidFill>
              <a:schemeClr val="tx1">
                <a:lumMod val="50000"/>
                <a:lumOff val="50000"/>
              </a:schemeClr>
            </a:solidFill>
            <a:prstDash val="sysDash"/>
          </a:ln>
        </p:spPr>
        <p:txBody>
          <a:bodyPr wrap="square" lIns="72000" tIns="54000" rIns="72000" bIns="36000" rtlCol="0">
            <a:spAutoFit/>
          </a:bodyPr>
          <a:lstStyle/>
          <a:p>
            <a:pPr marL="85725">
              <a:lnSpc>
                <a:spcPts val="12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生活保護を受けている方への処方については、国の検討会で、「生活保護受給者が先発医薬品を使用する場合には、最低限度の生活の保障という観点から、後発医薬品との差額を自己負担とするべきである」などの意見が出ています。</a:t>
            </a:r>
          </a:p>
          <a:p>
            <a:pPr marL="85725">
              <a:lnSpc>
                <a:spcPts val="12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現在、生活保護受給者が後発医薬品との差額を自己負担するというような制度改正は予定されておりませんが、ご理解の上、後発医薬品の使用をお願いします。</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4102264" y="473914"/>
            <a:ext cx="1358250" cy="174851"/>
          </a:xfrm>
          <a:prstGeom prst="rect">
            <a:avLst/>
          </a:prstGeom>
          <a:noFill/>
        </p:spPr>
        <p:txBody>
          <a:bodyPr wrap="square" lIns="72000" tIns="36000" rIns="72000" rtlCol="0">
            <a:spAutoFit/>
          </a:bodyPr>
          <a:lstStyle/>
          <a:p>
            <a:r>
              <a:rPr lang="ja-JP" altLang="en-US" sz="600" dirty="0" smtClean="0"/>
              <a:t> こ  う　は  つ　　い　  や   く　 ひ ん</a:t>
            </a:r>
            <a:endParaRPr kumimoji="1" lang="ja-JP" altLang="en-US" sz="600" dirty="0"/>
          </a:p>
        </p:txBody>
      </p:sp>
      <p:sp>
        <p:nvSpPr>
          <p:cNvPr id="66" name="テキスト ボックス 65"/>
          <p:cNvSpPr txBox="1"/>
          <p:nvPr/>
        </p:nvSpPr>
        <p:spPr>
          <a:xfrm>
            <a:off x="4201176" y="1167352"/>
            <a:ext cx="665376" cy="174851"/>
          </a:xfrm>
          <a:prstGeom prst="rect">
            <a:avLst/>
          </a:prstGeom>
          <a:noFill/>
        </p:spPr>
        <p:txBody>
          <a:bodyPr wrap="square" lIns="72000" tIns="36000" rIns="72000" rtlCol="0">
            <a:spAutoFit/>
          </a:bodyPr>
          <a:lstStyle/>
          <a:p>
            <a:r>
              <a:rPr kumimoji="1" lang="ja-JP" altLang="en-US" sz="600" dirty="0" smtClean="0"/>
              <a:t> ふ　　あ   ん</a:t>
            </a:r>
            <a:endParaRPr kumimoji="1" lang="ja-JP" altLang="en-US" sz="600" dirty="0"/>
          </a:p>
        </p:txBody>
      </p:sp>
      <p:sp>
        <p:nvSpPr>
          <p:cNvPr id="68" name="テキスト ボックス 67"/>
          <p:cNvSpPr txBox="1"/>
          <p:nvPr/>
        </p:nvSpPr>
        <p:spPr>
          <a:xfrm>
            <a:off x="4151172" y="1522717"/>
            <a:ext cx="2042120" cy="174851"/>
          </a:xfrm>
          <a:prstGeom prst="rect">
            <a:avLst/>
          </a:prstGeom>
          <a:noFill/>
        </p:spPr>
        <p:txBody>
          <a:bodyPr wrap="square" lIns="72000" tIns="36000" rIns="72000" rtlCol="0">
            <a:spAutoFit/>
          </a:bodyPr>
          <a:lstStyle/>
          <a:p>
            <a:r>
              <a:rPr lang="ja-JP" altLang="en-US" sz="600" dirty="0" smtClean="0"/>
              <a:t>ふ   </a:t>
            </a:r>
            <a:r>
              <a:rPr lang="ja-JP" altLang="en-US" sz="600" dirty="0" err="1" smtClean="0"/>
              <a:t>く　  </a:t>
            </a:r>
            <a:r>
              <a:rPr lang="ja-JP" altLang="en-US" sz="600" dirty="0" smtClean="0"/>
              <a:t> し　　　 じ　　　 む　　  しょ                      </a:t>
            </a:r>
            <a:r>
              <a:rPr lang="ja-JP" altLang="en-US" sz="600" dirty="0" err="1" smtClean="0"/>
              <a:t>い　　  </a:t>
            </a:r>
            <a:r>
              <a:rPr lang="ja-JP" altLang="en-US" sz="600" dirty="0" smtClean="0"/>
              <a:t> し</a:t>
            </a:r>
            <a:endParaRPr kumimoji="1" lang="ja-JP" altLang="en-US" sz="600" dirty="0"/>
          </a:p>
        </p:txBody>
      </p:sp>
      <p:sp>
        <p:nvSpPr>
          <p:cNvPr id="70" name="テキスト ボックス 69"/>
          <p:cNvSpPr txBox="1"/>
          <p:nvPr/>
        </p:nvSpPr>
        <p:spPr>
          <a:xfrm>
            <a:off x="4145721" y="1872419"/>
            <a:ext cx="2527476" cy="174851"/>
          </a:xfrm>
          <a:prstGeom prst="rect">
            <a:avLst/>
          </a:prstGeom>
          <a:noFill/>
        </p:spPr>
        <p:txBody>
          <a:bodyPr wrap="square" lIns="72000" tIns="36000" rIns="72000" rtlCol="0">
            <a:spAutoFit/>
          </a:bodyPr>
          <a:lstStyle/>
          <a:p>
            <a:r>
              <a:rPr kumimoji="1" lang="ja-JP" altLang="en-US" sz="600" dirty="0" smtClean="0"/>
              <a:t> や  く　ざ  </a:t>
            </a:r>
            <a:r>
              <a:rPr kumimoji="1" lang="ja-JP" altLang="en-US" sz="600" dirty="0" err="1" smtClean="0"/>
              <a:t>い　</a:t>
            </a:r>
            <a:r>
              <a:rPr kumimoji="1" lang="ja-JP" altLang="en-US" sz="600" dirty="0" smtClean="0"/>
              <a:t>　し　　　　　　　そ  う　 だ  ん                 </a:t>
            </a:r>
            <a:endParaRPr kumimoji="1" lang="ja-JP" altLang="en-US" sz="600" dirty="0"/>
          </a:p>
        </p:txBody>
      </p:sp>
      <p:sp>
        <p:nvSpPr>
          <p:cNvPr id="6" name="角丸四角形 5"/>
          <p:cNvSpPr/>
          <p:nvPr/>
        </p:nvSpPr>
        <p:spPr>
          <a:xfrm>
            <a:off x="221222" y="252239"/>
            <a:ext cx="3050156" cy="453507"/>
          </a:xfrm>
          <a:prstGeom prst="roundRect">
            <a:avLst>
              <a:gd name="adj" fmla="val 4065"/>
            </a:avLst>
          </a:prstGeom>
          <a:solidFill>
            <a:srgbClr val="E3EBF5"/>
          </a:solidFill>
          <a:ln w="6350" algn="in">
            <a:solidFill>
              <a:schemeClr val="tx1"/>
            </a:solidFill>
            <a:round/>
            <a:headEnd/>
            <a:tailEnd/>
          </a:ln>
          <a:effectLst/>
        </p:spPr>
        <p:txBody>
          <a:bodyPr vert="horz" wrap="square" lIns="36000" tIns="36576" rIns="576" bIns="36576" numCol="1" anchor="ctr" anchorCtr="0" compatLnSpc="1">
            <a:prstTxWarp prst="textNoShape">
              <a:avLst/>
            </a:prstTxWarp>
          </a:bodyPr>
          <a:lstStyle/>
          <a:p>
            <a:pPr algn="ctr" defTabSz="914400" fontAlgn="base">
              <a:spcAft>
                <a:spcPct val="0"/>
              </a:spcAft>
            </a:pPr>
            <a:r>
              <a:rPr lang="ja-JP" altLang="en-US" sz="1800" dirty="0">
                <a:latin typeface="HGP創英角ﾎﾟｯﾌﾟ体" pitchFamily="50" charset="-128"/>
                <a:ea typeface="HGP創英角ﾎﾟｯﾌﾟ体" pitchFamily="50" charset="-128"/>
                <a:cs typeface="ＭＳ Ｐゴシック" pitchFamily="50" charset="-128"/>
              </a:rPr>
              <a:t>後発</a:t>
            </a:r>
            <a:r>
              <a:rPr lang="ja-JP" altLang="ja-JP" sz="1800" dirty="0">
                <a:latin typeface="HGP創英角ﾎﾟｯﾌﾟ体" pitchFamily="50" charset="-128"/>
                <a:ea typeface="HGP創英角ﾎﾟｯﾌﾟ体" pitchFamily="50" charset="-128"/>
                <a:cs typeface="ＭＳ Ｐゴシック" pitchFamily="50" charset="-128"/>
              </a:rPr>
              <a:t>医薬品</a:t>
            </a:r>
            <a:r>
              <a:rPr lang="ja-JP" altLang="en-US" sz="1800" dirty="0">
                <a:latin typeface="HGP創英角ﾎﾟｯﾌﾟ体" pitchFamily="50" charset="-128"/>
                <a:ea typeface="HGP創英角ﾎﾟｯﾌﾟ体" pitchFamily="50" charset="-128"/>
                <a:cs typeface="ＭＳ Ｐゴシック" pitchFamily="50" charset="-128"/>
              </a:rPr>
              <a:t>に</a:t>
            </a:r>
            <a:r>
              <a:rPr lang="ja-JP" altLang="en-US" sz="1800" dirty="0" smtClean="0">
                <a:latin typeface="HGP創英角ﾎﾟｯﾌﾟ体" pitchFamily="50" charset="-128"/>
                <a:ea typeface="HGP創英角ﾎﾟｯﾌﾟ体" pitchFamily="50" charset="-128"/>
                <a:cs typeface="ＭＳ Ｐゴシック" pitchFamily="50" charset="-128"/>
              </a:rPr>
              <a:t>ついての　Ｑ＆Ａ</a:t>
            </a:r>
            <a:endParaRPr lang="ja-JP" altLang="en-US" sz="1800" dirty="0">
              <a:latin typeface="HGP創英角ﾎﾟｯﾌﾟ体" pitchFamily="50" charset="-128"/>
              <a:ea typeface="HGP創英角ﾎﾟｯﾌﾟ体" pitchFamily="50" charset="-128"/>
              <a:cs typeface="ＭＳ Ｐゴシック" pitchFamily="50" charset="-128"/>
            </a:endParaRPr>
          </a:p>
        </p:txBody>
      </p:sp>
      <p:sp>
        <p:nvSpPr>
          <p:cNvPr id="73" name="テキスト ボックス 72"/>
          <p:cNvSpPr txBox="1"/>
          <p:nvPr/>
        </p:nvSpPr>
        <p:spPr>
          <a:xfrm>
            <a:off x="299759" y="272563"/>
            <a:ext cx="1410537" cy="174851"/>
          </a:xfrm>
          <a:prstGeom prst="rect">
            <a:avLst/>
          </a:prstGeom>
          <a:noFill/>
        </p:spPr>
        <p:txBody>
          <a:bodyPr wrap="square" lIns="36000" tIns="36000" rIns="36000" rtlCol="0">
            <a:spAutoFit/>
          </a:bodyPr>
          <a:lstStyle/>
          <a:p>
            <a:r>
              <a:rPr lang="ja-JP" altLang="en-US" sz="600" spc="100" dirty="0" smtClean="0">
                <a:latin typeface="メイリオ" panose="020B0604030504040204" pitchFamily="50" charset="-128"/>
                <a:ea typeface="メイリオ" panose="020B0604030504040204" pitchFamily="50" charset="-128"/>
                <a:cs typeface="メイリオ" panose="020B0604030504040204" pitchFamily="50" charset="-128"/>
              </a:rPr>
              <a:t>こう はつ  い   やく ひん</a:t>
            </a:r>
            <a:endParaRPr kumimoji="1" lang="ja-JP" altLang="en-US" sz="600" spc="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テキスト ボックス 73"/>
          <p:cNvSpPr txBox="1"/>
          <p:nvPr/>
        </p:nvSpPr>
        <p:spPr>
          <a:xfrm>
            <a:off x="1125231" y="810688"/>
            <a:ext cx="522058" cy="165036"/>
          </a:xfrm>
          <a:prstGeom prst="rect">
            <a:avLst/>
          </a:prstGeom>
          <a:noFill/>
        </p:spPr>
        <p:txBody>
          <a:bodyPr wrap="square" lIns="36000" tIns="36000" rIns="36000" bIns="36000" rtlCol="0">
            <a:spAutoFit/>
          </a:bodyPr>
          <a:lstStyle/>
          <a:p>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くすり</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5" name="テキスト ボックス 74"/>
          <p:cNvSpPr txBox="1"/>
          <p:nvPr/>
        </p:nvSpPr>
        <p:spPr>
          <a:xfrm>
            <a:off x="367964" y="1185909"/>
            <a:ext cx="3106528"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こう はつ  い  やく ひん　　　　　　　　　　　　　　　                い  やく ひん　　　　</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テキスト ボックス 76"/>
          <p:cNvSpPr txBox="1"/>
          <p:nvPr/>
        </p:nvSpPr>
        <p:spPr>
          <a:xfrm>
            <a:off x="702184" y="1424925"/>
            <a:ext cx="2376264"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err="1" smtClean="0">
                <a:latin typeface="メイリオ" panose="020B0604030504040204" pitchFamily="50" charset="-128"/>
                <a:ea typeface="メイリオ" panose="020B0604030504040204" pitchFamily="50" charset="-128"/>
                <a:cs typeface="メイリオ" panose="020B0604030504040204" pitchFamily="50" charset="-128"/>
              </a:rPr>
              <a:t>よ</a:t>
            </a:r>
            <a:r>
              <a:rPr lang="ja-JP" altLang="en-US" sz="500" dirty="0" err="1">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err="1"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err="1">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err="1"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せん ぱつ   い  やく ひん</a:t>
            </a:r>
            <a:r>
              <a:rPr lang="ja-JP" altLang="en-US" sz="5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おな</a:t>
            </a:r>
            <a:r>
              <a:rPr lang="ja-JP" altLang="en-US" sz="5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ゆうこう</a:t>
            </a:r>
            <a:endParaRPr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テキスト ボックス 77"/>
          <p:cNvSpPr txBox="1"/>
          <p:nvPr/>
        </p:nvSpPr>
        <p:spPr>
          <a:xfrm>
            <a:off x="414152" y="2124447"/>
            <a:ext cx="2880320"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き　　　　   め　　　　   あ ん  ぜ ん  せ い　　　　だ い  じょう  ぶ</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テキスト ボックス 79"/>
          <p:cNvSpPr txBox="1"/>
          <p:nvPr/>
        </p:nvSpPr>
        <p:spPr>
          <a:xfrm>
            <a:off x="398198" y="2500250"/>
            <a:ext cx="2772308"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せん ぱつ   い   やく ひん　　</a:t>
            </a:r>
            <a:r>
              <a:rPr lang="ja-JP" altLang="en-US" sz="5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ひん しつ　　    き　　　  め　　　  あん ぜん せい　　　　　　　　　　　　　　　　　　　　　　　　　　　　　　　　　　　　　</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9608770" y="1045047"/>
            <a:ext cx="274434" cy="3095624"/>
          </a:xfrm>
          <a:prstGeom prst="rect">
            <a:avLst/>
          </a:prstGeom>
          <a:noFill/>
        </p:spPr>
        <p:txBody>
          <a:bodyPr vert="eaVert" wrap="square" rtlCol="0">
            <a:spAutoFit/>
          </a:bodyPr>
          <a:lstStyle/>
          <a:p>
            <a:pPr>
              <a:lnSpc>
                <a:spcPts val="720"/>
              </a:lnSpc>
            </a:pPr>
            <a:r>
              <a:rPr kumimoji="1" lang="ja-JP" altLang="en-US" sz="600" spc="100" dirty="0" smtClean="0"/>
              <a:t>せ い か つ ほ   ご　　　　 じゅきゅう　　　　　　　　　　　   みな</a:t>
            </a:r>
            <a:endParaRPr kumimoji="1" lang="ja-JP" altLang="en-US" sz="600" spc="100" dirty="0"/>
          </a:p>
        </p:txBody>
      </p:sp>
      <p:sp>
        <p:nvSpPr>
          <p:cNvPr id="79" name="テキスト ボックス 78"/>
          <p:cNvSpPr txBox="1"/>
          <p:nvPr/>
        </p:nvSpPr>
        <p:spPr>
          <a:xfrm>
            <a:off x="8863222" y="1008322"/>
            <a:ext cx="276999" cy="4744805"/>
          </a:xfrm>
          <a:prstGeom prst="rect">
            <a:avLst/>
          </a:prstGeom>
          <a:noFill/>
        </p:spPr>
        <p:txBody>
          <a:bodyPr vert="eaVert" wrap="square" rtlCol="0" anchor="ctr">
            <a:spAutoFit/>
          </a:bodyPr>
          <a:lstStyle/>
          <a:p>
            <a:r>
              <a:rPr kumimoji="1" lang="ja-JP" altLang="en-US" sz="600" spc="100" dirty="0" smtClean="0">
                <a:latin typeface="メイリオ" panose="020B0604030504040204" pitchFamily="50" charset="-128"/>
                <a:ea typeface="メイリオ" panose="020B0604030504040204" pitchFamily="50" charset="-128"/>
                <a:cs typeface="メイリオ" panose="020B0604030504040204" pitchFamily="50" charset="-128"/>
              </a:rPr>
              <a:t>こ う   は つ    い    や く  ひ </a:t>
            </a:r>
            <a:r>
              <a:rPr kumimoji="1" lang="ja-JP" altLang="en-US" sz="600" spc="100" dirty="0" err="1" smtClean="0">
                <a:latin typeface="メイリオ" panose="020B0604030504040204" pitchFamily="50" charset="-128"/>
                <a:ea typeface="メイリオ" panose="020B0604030504040204" pitchFamily="50" charset="-128"/>
                <a:cs typeface="メイリオ" panose="020B0604030504040204" pitchFamily="50" charset="-128"/>
              </a:rPr>
              <a:t>ん　　　　 </a:t>
            </a:r>
            <a:r>
              <a:rPr kumimoji="1" lang="ja-JP" altLang="en-US" sz="600" spc="100" dirty="0" smtClean="0">
                <a:latin typeface="メイリオ" panose="020B0604030504040204" pitchFamily="50" charset="-128"/>
                <a:ea typeface="メイリオ" panose="020B0604030504040204" pitchFamily="50" charset="-128"/>
                <a:cs typeface="メイリオ" panose="020B0604030504040204" pitchFamily="50" charset="-128"/>
              </a:rPr>
              <a:t> し    よ  う　　　　　　　ね が</a:t>
            </a:r>
            <a:endParaRPr kumimoji="1" lang="ja-JP" altLang="en-US" sz="600" spc="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9433684" y="1014115"/>
            <a:ext cx="318924" cy="3275229"/>
          </a:xfrm>
          <a:prstGeom prst="rect">
            <a:avLst/>
          </a:prstGeom>
          <a:noFill/>
        </p:spPr>
        <p:txBody>
          <a:bodyPr vert="eaVert" wrap="square" lIns="36000" tIns="36000" rIns="36000" bIns="36000" rtlCol="0">
            <a:spAutoFit/>
          </a:bodyPr>
          <a:lstStyle/>
          <a:p>
            <a:pPr lvl="0" defTabSz="914400" fontAlgn="base">
              <a:spcBef>
                <a:spcPct val="0"/>
              </a:spcBef>
              <a:spcAft>
                <a:spcPct val="0"/>
              </a:spcAft>
            </a:pPr>
            <a:r>
              <a:rPr lang="ja-JP" altLang="ja-JP" sz="1600" b="1" dirty="0">
                <a:solidFill>
                  <a:srgbClr val="000000"/>
                </a:solidFill>
                <a:latin typeface="HG丸ｺﾞｼｯｸM-PRO" pitchFamily="50" charset="-128"/>
                <a:ea typeface="HG丸ｺﾞｼｯｸM-PRO" pitchFamily="50" charset="-128"/>
                <a:cs typeface="ＭＳ Ｐゴシック" pitchFamily="50" charset="-128"/>
              </a:rPr>
              <a:t>生活保護を受給している皆さま</a:t>
            </a:r>
            <a:r>
              <a:rPr lang="ja-JP" altLang="ja-JP" sz="1600" b="1" dirty="0" smtClean="0">
                <a:solidFill>
                  <a:srgbClr val="000000"/>
                </a:solidFill>
                <a:latin typeface="HG丸ｺﾞｼｯｸM-PRO" pitchFamily="50" charset="-128"/>
                <a:ea typeface="HG丸ｺﾞｼｯｸM-PRO" pitchFamily="50" charset="-128"/>
                <a:cs typeface="ＭＳ Ｐゴシック" pitchFamily="50" charset="-128"/>
              </a:rPr>
              <a:t>へ</a:t>
            </a:r>
            <a:endParaRPr lang="en-US" altLang="ja-JP" sz="1600" b="1" dirty="0">
              <a:solidFill>
                <a:srgbClr val="000000"/>
              </a:solidFill>
              <a:latin typeface="HG丸ｺﾞｼｯｸM-PRO" pitchFamily="50" charset="-128"/>
              <a:ea typeface="HG丸ｺﾞｼｯｸM-PRO" pitchFamily="50" charset="-128"/>
              <a:cs typeface="ＭＳ Ｐゴシック" pitchFamily="50" charset="-128"/>
            </a:endParaRPr>
          </a:p>
        </p:txBody>
      </p:sp>
      <p:sp>
        <p:nvSpPr>
          <p:cNvPr id="82" name="テキスト ボックス 81"/>
          <p:cNvSpPr txBox="1"/>
          <p:nvPr/>
        </p:nvSpPr>
        <p:spPr>
          <a:xfrm>
            <a:off x="8581130" y="988373"/>
            <a:ext cx="406128" cy="5024506"/>
          </a:xfrm>
          <a:prstGeom prst="rect">
            <a:avLst/>
          </a:prstGeom>
          <a:noFill/>
        </p:spPr>
        <p:txBody>
          <a:bodyPr vert="eaVert" wrap="square" lIns="36000" tIns="36000" rIns="36000" bIns="36000" rtlCol="0">
            <a:spAutoFit/>
          </a:bodyPr>
          <a:lstStyle/>
          <a:p>
            <a:pPr lvl="0" defTabSz="914400" fontAlgn="base">
              <a:lnSpc>
                <a:spcPts val="2600"/>
              </a:lnSpc>
              <a:spcBef>
                <a:spcPct val="0"/>
              </a:spcBef>
              <a:spcAft>
                <a:spcPct val="0"/>
              </a:spcAft>
            </a:pPr>
            <a:r>
              <a:rPr lang="ja-JP" altLang="en-US" sz="2400" b="1" dirty="0" smtClean="0">
                <a:solidFill>
                  <a:srgbClr val="000000"/>
                </a:solidFill>
                <a:latin typeface="HG丸ｺﾞｼｯｸM-PRO" pitchFamily="50" charset="-128"/>
                <a:ea typeface="HG丸ｺﾞｼｯｸM-PRO" pitchFamily="50" charset="-128"/>
                <a:cs typeface="ＭＳ Ｐゴシック" pitchFamily="50" charset="-128"/>
              </a:rPr>
              <a:t>後発医</a:t>
            </a:r>
            <a:r>
              <a:rPr lang="ja-JP" altLang="en-US" sz="2400" b="1" dirty="0">
                <a:solidFill>
                  <a:srgbClr val="000000"/>
                </a:solidFill>
                <a:latin typeface="HG丸ｺﾞｼｯｸM-PRO" pitchFamily="50" charset="-128"/>
                <a:ea typeface="HG丸ｺﾞｼｯｸM-PRO" pitchFamily="50" charset="-128"/>
                <a:cs typeface="ＭＳ Ｐゴシック" pitchFamily="50" charset="-128"/>
              </a:rPr>
              <a:t>薬品の使用をお願い</a:t>
            </a:r>
            <a:r>
              <a:rPr lang="ja-JP" altLang="en-US" sz="2400" b="1" dirty="0" smtClean="0">
                <a:solidFill>
                  <a:srgbClr val="000000"/>
                </a:solidFill>
                <a:latin typeface="HG丸ｺﾞｼｯｸM-PRO" pitchFamily="50" charset="-128"/>
                <a:ea typeface="HG丸ｺﾞｼｯｸM-PRO" pitchFamily="50" charset="-128"/>
                <a:cs typeface="ＭＳ Ｐゴシック" pitchFamily="50" charset="-128"/>
              </a:rPr>
              <a:t>します</a:t>
            </a:r>
            <a:endParaRPr lang="en-US" altLang="ja-JP" sz="2400" b="1" dirty="0">
              <a:solidFill>
                <a:srgbClr val="000000"/>
              </a:solidFill>
              <a:latin typeface="HG丸ｺﾞｼｯｸM-PRO" pitchFamily="50" charset="-128"/>
              <a:ea typeface="HG丸ｺﾞｼｯｸM-PRO" pitchFamily="50" charset="-128"/>
              <a:cs typeface="ＭＳ Ｐゴシック" pitchFamily="50" charset="-128"/>
            </a:endParaRPr>
          </a:p>
        </p:txBody>
      </p:sp>
      <p:grpSp>
        <p:nvGrpSpPr>
          <p:cNvPr id="1141" name="Group 117"/>
          <p:cNvGrpSpPr>
            <a:grpSpLocks/>
          </p:cNvGrpSpPr>
          <p:nvPr/>
        </p:nvGrpSpPr>
        <p:grpSpPr bwMode="auto">
          <a:xfrm>
            <a:off x="11503384" y="6824750"/>
            <a:ext cx="2269720" cy="33332"/>
            <a:chOff x="112498975" y="113099077"/>
            <a:chExt cx="2269136" cy="32611"/>
          </a:xfrm>
        </p:grpSpPr>
        <p:sp>
          <p:nvSpPr>
            <p:cNvPr id="1142" name="Rectangle 118" hidden="1"/>
            <p:cNvSpPr>
              <a:spLocks noChangeArrowheads="1" noChangeShapeType="1"/>
            </p:cNvSpPr>
            <p:nvPr/>
          </p:nvSpPr>
          <p:spPr bwMode="auto">
            <a:xfrm>
              <a:off x="112498975" y="113100576"/>
              <a:ext cx="2267953" cy="31063"/>
            </a:xfrm>
            <a:prstGeom prst="rect">
              <a:avLst/>
            </a:prstGeom>
            <a:no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43" name="Oval 119"/>
            <p:cNvSpPr>
              <a:spLocks noChangeArrowheads="1" noChangeShapeType="1"/>
            </p:cNvSpPr>
            <p:nvPr/>
          </p:nvSpPr>
          <p:spPr bwMode="auto">
            <a:xfrm>
              <a:off x="112498976" y="113100576"/>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44" name="Oval 120"/>
            <p:cNvSpPr>
              <a:spLocks noChangeArrowheads="1" noChangeShapeType="1"/>
            </p:cNvSpPr>
            <p:nvPr/>
          </p:nvSpPr>
          <p:spPr bwMode="auto">
            <a:xfrm>
              <a:off x="112623250" y="113100576"/>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45" name="Oval 121"/>
            <p:cNvSpPr>
              <a:spLocks noChangeArrowheads="1" noChangeShapeType="1"/>
            </p:cNvSpPr>
            <p:nvPr/>
          </p:nvSpPr>
          <p:spPr bwMode="auto">
            <a:xfrm>
              <a:off x="112747523" y="113100576"/>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46" name="Oval 122"/>
            <p:cNvSpPr>
              <a:spLocks noChangeArrowheads="1" noChangeShapeType="1"/>
            </p:cNvSpPr>
            <p:nvPr/>
          </p:nvSpPr>
          <p:spPr bwMode="auto">
            <a:xfrm>
              <a:off x="112871797" y="113100576"/>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47" name="Oval 123"/>
            <p:cNvSpPr>
              <a:spLocks noChangeArrowheads="1" noChangeShapeType="1"/>
            </p:cNvSpPr>
            <p:nvPr/>
          </p:nvSpPr>
          <p:spPr bwMode="auto">
            <a:xfrm>
              <a:off x="112996071" y="113100576"/>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48" name="Oval 124"/>
            <p:cNvSpPr>
              <a:spLocks noChangeArrowheads="1" noChangeShapeType="1"/>
            </p:cNvSpPr>
            <p:nvPr/>
          </p:nvSpPr>
          <p:spPr bwMode="auto">
            <a:xfrm>
              <a:off x="113120345" y="113100576"/>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49" name="Oval 125"/>
            <p:cNvSpPr>
              <a:spLocks noChangeArrowheads="1" noChangeShapeType="1"/>
            </p:cNvSpPr>
            <p:nvPr/>
          </p:nvSpPr>
          <p:spPr bwMode="auto">
            <a:xfrm>
              <a:off x="113244620" y="113100576"/>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50" name="Oval 126"/>
            <p:cNvSpPr>
              <a:spLocks noChangeArrowheads="1" noChangeShapeType="1"/>
            </p:cNvSpPr>
            <p:nvPr/>
          </p:nvSpPr>
          <p:spPr bwMode="auto">
            <a:xfrm>
              <a:off x="113368895" y="113100576"/>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51" name="Oval 127"/>
            <p:cNvSpPr>
              <a:spLocks noChangeArrowheads="1" noChangeShapeType="1"/>
            </p:cNvSpPr>
            <p:nvPr/>
          </p:nvSpPr>
          <p:spPr bwMode="auto">
            <a:xfrm>
              <a:off x="113493170" y="113100576"/>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52" name="Oval 128"/>
            <p:cNvSpPr>
              <a:spLocks noChangeArrowheads="1" noChangeShapeType="1"/>
            </p:cNvSpPr>
            <p:nvPr/>
          </p:nvSpPr>
          <p:spPr bwMode="auto">
            <a:xfrm>
              <a:off x="113617446" y="113100576"/>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53" name="Oval 129"/>
            <p:cNvSpPr>
              <a:spLocks noChangeArrowheads="1" noChangeShapeType="1"/>
            </p:cNvSpPr>
            <p:nvPr/>
          </p:nvSpPr>
          <p:spPr bwMode="auto">
            <a:xfrm>
              <a:off x="113741723" y="113100576"/>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54" name="Oval 130"/>
            <p:cNvSpPr>
              <a:spLocks noChangeArrowheads="1" noChangeShapeType="1"/>
            </p:cNvSpPr>
            <p:nvPr/>
          </p:nvSpPr>
          <p:spPr bwMode="auto">
            <a:xfrm>
              <a:off x="113866002" y="113100576"/>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55" name="Oval 131"/>
            <p:cNvSpPr>
              <a:spLocks noChangeArrowheads="1" noChangeShapeType="1"/>
            </p:cNvSpPr>
            <p:nvPr/>
          </p:nvSpPr>
          <p:spPr bwMode="auto">
            <a:xfrm>
              <a:off x="113990282" y="113100576"/>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56" name="Oval 132"/>
            <p:cNvSpPr>
              <a:spLocks noChangeArrowheads="1" noChangeShapeType="1"/>
            </p:cNvSpPr>
            <p:nvPr/>
          </p:nvSpPr>
          <p:spPr bwMode="auto">
            <a:xfrm>
              <a:off x="114114566" y="113100576"/>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57" name="Oval 133"/>
            <p:cNvSpPr>
              <a:spLocks noChangeArrowheads="1" noChangeShapeType="1"/>
            </p:cNvSpPr>
            <p:nvPr/>
          </p:nvSpPr>
          <p:spPr bwMode="auto">
            <a:xfrm>
              <a:off x="114238856" y="113100576"/>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58" name="Oval 134"/>
            <p:cNvSpPr>
              <a:spLocks noChangeArrowheads="1" noChangeShapeType="1"/>
            </p:cNvSpPr>
            <p:nvPr/>
          </p:nvSpPr>
          <p:spPr bwMode="auto">
            <a:xfrm>
              <a:off x="114363149" y="113100576"/>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59" name="Oval 135"/>
            <p:cNvSpPr>
              <a:spLocks noChangeArrowheads="1" noChangeShapeType="1"/>
            </p:cNvSpPr>
            <p:nvPr/>
          </p:nvSpPr>
          <p:spPr bwMode="auto">
            <a:xfrm>
              <a:off x="114487551" y="113099077"/>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60" name="Oval 136"/>
            <p:cNvSpPr>
              <a:spLocks noChangeArrowheads="1" noChangeShapeType="1"/>
            </p:cNvSpPr>
            <p:nvPr/>
          </p:nvSpPr>
          <p:spPr bwMode="auto">
            <a:xfrm>
              <a:off x="114611558" y="113100659"/>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61" name="Oval 137"/>
            <p:cNvSpPr>
              <a:spLocks noChangeArrowheads="1" noChangeShapeType="1"/>
            </p:cNvSpPr>
            <p:nvPr/>
          </p:nvSpPr>
          <p:spPr bwMode="auto">
            <a:xfrm>
              <a:off x="114737082"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grpSp>
      <p:cxnSp>
        <p:nvCxnSpPr>
          <p:cNvPr id="16" name="直線コネクタ 15"/>
          <p:cNvCxnSpPr/>
          <p:nvPr/>
        </p:nvCxnSpPr>
        <p:spPr>
          <a:xfrm flipV="1">
            <a:off x="7146900" y="7453051"/>
            <a:ext cx="0" cy="108000"/>
          </a:xfrm>
          <a:prstGeom prst="line">
            <a:avLst/>
          </a:prstGeom>
          <a:ln w="31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flipV="1">
            <a:off x="3510496" y="7453263"/>
            <a:ext cx="0" cy="108000"/>
          </a:xfrm>
          <a:prstGeom prst="line">
            <a:avLst/>
          </a:prstGeom>
          <a:ln w="31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89" name="テキスト ボックス 88"/>
          <p:cNvSpPr txBox="1"/>
          <p:nvPr/>
        </p:nvSpPr>
        <p:spPr>
          <a:xfrm>
            <a:off x="414152" y="1662765"/>
            <a:ext cx="2304256"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せい ぶん　　    おな　  りょう ふく     くすり　　　　　　         </a:t>
            </a:r>
            <a:endParaRPr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1" name="テキスト ボックス 90"/>
          <p:cNvSpPr txBox="1"/>
          <p:nvPr/>
        </p:nvSpPr>
        <p:spPr>
          <a:xfrm>
            <a:off x="1060738" y="2952539"/>
            <a:ext cx="1813109"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あん しん　　　　　 つか</a:t>
            </a:r>
            <a:r>
              <a:rPr lang="ja-JP" altLang="en-US" sz="500" dirty="0" smtClean="0"/>
              <a:t>　　　　　　　　　　　　　　　　　　　　　　　　　　　　　　　　　　</a:t>
            </a:r>
            <a:endParaRPr kumimoji="1" lang="ja-JP" altLang="en-US" sz="500" dirty="0"/>
          </a:p>
        </p:txBody>
      </p:sp>
      <p:sp>
        <p:nvSpPr>
          <p:cNvPr id="92" name="テキスト ボックス 91"/>
          <p:cNvSpPr txBox="1"/>
          <p:nvPr/>
        </p:nvSpPr>
        <p:spPr>
          <a:xfrm>
            <a:off x="1008218" y="3354970"/>
            <a:ext cx="378042"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つ か</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3" name="テキスト ボックス 92"/>
          <p:cNvSpPr txBox="1"/>
          <p:nvPr/>
        </p:nvSpPr>
        <p:spPr>
          <a:xfrm>
            <a:off x="357059" y="3718212"/>
            <a:ext cx="2856471"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せん  ぱつ  い   やく ひん　　　　　　     てい  か かく　　　　　　</a:t>
            </a:r>
            <a:r>
              <a:rPr lang="ja-JP" altLang="en-US" sz="5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い りょう　　　　　　　　　　　　　　　　　　　　　　　　　　　　　　　　　　</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4" name="テキスト ボックス 93"/>
          <p:cNvSpPr txBox="1"/>
          <p:nvPr/>
        </p:nvSpPr>
        <p:spPr>
          <a:xfrm>
            <a:off x="373198" y="4399818"/>
            <a:ext cx="3009205"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おう べい　　　　   はば ひろ　　   つか　　　　　　　　　　　　　      に   ほん　　　　　　　　　　　　　　　　　　　　　　　　　　　　　　　　　</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5" name="テキスト ボックス 94"/>
          <p:cNvSpPr txBox="1"/>
          <p:nvPr/>
        </p:nvSpPr>
        <p:spPr>
          <a:xfrm>
            <a:off x="367964" y="3938383"/>
            <a:ext cx="3009205"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しつ　     おと　　　　　　　　　　　　　　　        い りょう ひ　　    さく げん　　　　　　　　　　　　　　　　　　　　　　　　　　　　　　　　　　　　　　</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6" name="テキスト ボックス 95"/>
          <p:cNvSpPr txBox="1"/>
          <p:nvPr/>
        </p:nvSpPr>
        <p:spPr>
          <a:xfrm>
            <a:off x="352855" y="4638377"/>
            <a:ext cx="3168352"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ぎょうせい　     い  りょう ほ  けん　　　　　　    くに  ぜん たい　　    ふ きゅう そくしん　　　　　　　　　　　　　　　　　　　　　　　　　　　　　　　　　</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8" name="テキスト ボックス 97"/>
          <p:cNvSpPr txBox="1"/>
          <p:nvPr/>
        </p:nvSpPr>
        <p:spPr>
          <a:xfrm>
            <a:off x="450156" y="2722600"/>
            <a:ext cx="2671030"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どう とう　　　　　　　　　　　　　　  げん せい　　   しん  さ　　　　　　　　　　　　　　　　　　　　　　　　　　　　　　　　　　　　</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9" name="テキスト ボックス 98"/>
          <p:cNvSpPr txBox="1"/>
          <p:nvPr/>
        </p:nvSpPr>
        <p:spPr>
          <a:xfrm>
            <a:off x="486160" y="4860751"/>
            <a:ext cx="833436"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とり　　    く　　　　　　　　　　　　　　　　　　　　　　　　　　　　　　　　　</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0" name="テキスト ボックス 99"/>
          <p:cNvSpPr txBox="1"/>
          <p:nvPr/>
        </p:nvSpPr>
        <p:spPr>
          <a:xfrm>
            <a:off x="342144" y="5673397"/>
            <a:ext cx="3117217"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い　し　　　せんもんてき　　   はんだん　　  もと　　　　　　　　   こうはつ  い やく ひん         　　　　　　　　　　　　　　　　　　　　　　　　　　　　　　　　　　　　　</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テキスト ボックス 102"/>
          <p:cNvSpPr txBox="1"/>
          <p:nvPr/>
        </p:nvSpPr>
        <p:spPr>
          <a:xfrm>
            <a:off x="450156" y="5889421"/>
            <a:ext cx="3009205"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し  よう　</a:t>
            </a:r>
            <a:r>
              <a:rPr lang="ja-JP" altLang="en-US" sz="5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みと　　　　　　　　　  ば  あい　　　　</a:t>
            </a:r>
            <a:r>
              <a:rPr lang="ja-JP" altLang="en-US" sz="5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せいかつ  ほ    ご　　　 う         　　　　　　　　　　　　　　　　　　　　　　　　　　　　　　　　　　　　　</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4" name="テキスト ボックス 103"/>
          <p:cNvSpPr txBox="1"/>
          <p:nvPr/>
        </p:nvSpPr>
        <p:spPr>
          <a:xfrm>
            <a:off x="757066" y="6123557"/>
            <a:ext cx="3009205"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かた　　 こうはつ  い  やく ひん　　   し  よう         　　　　　　　　　　　　　　　　　　　　　　　　　　　　　　　　　　　　　　</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5" name="テキスト ボックス 104"/>
          <p:cNvSpPr txBox="1"/>
          <p:nvPr/>
        </p:nvSpPr>
        <p:spPr>
          <a:xfrm>
            <a:off x="884482" y="6351593"/>
            <a:ext cx="2481634"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くに ぜんたい　　　　</a:t>
            </a:r>
            <a:r>
              <a:rPr lang="ja-JP" altLang="en-US" sz="5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こうはつ  い  やくひん　　   ふ きゅうそくしん         　　　　　　　　　　　　　　　　　　　　　　　　　　　　　　　　　　　　　　</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6" name="テキスト ボックス 105"/>
          <p:cNvSpPr txBox="1"/>
          <p:nvPr/>
        </p:nvSpPr>
        <p:spPr>
          <a:xfrm>
            <a:off x="335763" y="6581823"/>
            <a:ext cx="1302525"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と　　　 く　　　　　　　　　　　　　　　　　　　　　　　　　　　　　　　　　　　　　　</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7" name="テキスト ボックス 106"/>
          <p:cNvSpPr txBox="1"/>
          <p:nvPr/>
        </p:nvSpPr>
        <p:spPr>
          <a:xfrm>
            <a:off x="335740" y="6825525"/>
            <a:ext cx="3045209"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せいかつ   ほ   ご　　　 う　　　　　　　　　 かた　　　</a:t>
            </a:r>
            <a:r>
              <a:rPr lang="ja-JP" altLang="en-US" sz="5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ちょうざい　　　　　　　　 わり　　　　　　　　　　　　　　　　　　　　　　　　　　　　　　　　　　　　　</a:t>
            </a:r>
            <a:r>
              <a:rPr lang="ja-JP" altLang="en-US" sz="500" dirty="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8" name="テキスト ボックス 107"/>
          <p:cNvSpPr txBox="1"/>
          <p:nvPr/>
        </p:nvSpPr>
        <p:spPr>
          <a:xfrm>
            <a:off x="355689" y="7056995"/>
            <a:ext cx="3045209"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い じょう　   こうはつ  い  やく ひん　　　　　　　　　　　　　　　　　　　　　　　　　　　　　　　　　　　　　</a:t>
            </a:r>
            <a:r>
              <a:rPr lang="ja-JP" altLang="en-US" sz="500" dirty="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09" name="直線コネクタ 108"/>
          <p:cNvCxnSpPr/>
          <p:nvPr/>
        </p:nvCxnSpPr>
        <p:spPr>
          <a:xfrm flipV="1">
            <a:off x="3474492" y="0"/>
            <a:ext cx="0" cy="108000"/>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1" name="直線コネクタ 110"/>
          <p:cNvCxnSpPr/>
          <p:nvPr/>
        </p:nvCxnSpPr>
        <p:spPr>
          <a:xfrm flipV="1">
            <a:off x="7218908" y="211"/>
            <a:ext cx="0" cy="108000"/>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12" name="テキスト ボックス 111"/>
          <p:cNvSpPr txBox="1"/>
          <p:nvPr/>
        </p:nvSpPr>
        <p:spPr>
          <a:xfrm>
            <a:off x="3938627" y="2376418"/>
            <a:ext cx="1696105" cy="144073"/>
          </a:xfrm>
          <a:prstGeom prst="rect">
            <a:avLst/>
          </a:prstGeom>
          <a:noFill/>
        </p:spPr>
        <p:txBody>
          <a:bodyPr wrap="square" lIns="72000" tIns="36000" rIns="72000" rtlCol="0">
            <a:spAutoFit/>
          </a:bodyPr>
          <a:lstStyle/>
          <a:p>
            <a:r>
              <a:rPr lang="ja-JP" altLang="en-US" sz="400" dirty="0" smtClean="0">
                <a:latin typeface="メイリオ" panose="020B0604030504040204" pitchFamily="50" charset="-128"/>
                <a:ea typeface="メイリオ" panose="020B0604030504040204" pitchFamily="50" charset="-128"/>
                <a:cs typeface="メイリオ" panose="020B0604030504040204" pitchFamily="50" charset="-128"/>
              </a:rPr>
              <a:t>   ふ </a:t>
            </a:r>
            <a:r>
              <a:rPr lang="ja-JP" altLang="en-US" sz="400" dirty="0" err="1" smtClean="0">
                <a:latin typeface="メイリオ" panose="020B0604030504040204" pitchFamily="50" charset="-128"/>
                <a:ea typeface="メイリオ" panose="020B0604030504040204" pitchFamily="50" charset="-128"/>
                <a:cs typeface="メイリオ" panose="020B0604030504040204" pitchFamily="50" charset="-128"/>
              </a:rPr>
              <a:t>く  </a:t>
            </a:r>
            <a:r>
              <a:rPr lang="ja-JP" altLang="en-US" sz="400" dirty="0" smtClean="0">
                <a:latin typeface="メイリオ" panose="020B0604030504040204" pitchFamily="50" charset="-128"/>
                <a:ea typeface="メイリオ" panose="020B0604030504040204" pitchFamily="50" charset="-128"/>
                <a:cs typeface="メイリオ" panose="020B0604030504040204" pitchFamily="50" charset="-128"/>
              </a:rPr>
              <a:t> し    じ     む   しょ　　    れ ん ら くさ き</a:t>
            </a:r>
            <a:endParaRPr lang="ja-JP" altLang="en-US" sz="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1" name="テキスト ボックス 100"/>
          <p:cNvSpPr txBox="1"/>
          <p:nvPr/>
        </p:nvSpPr>
        <p:spPr>
          <a:xfrm>
            <a:off x="422258" y="5256795"/>
            <a:ext cx="1576070"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せ い  か つ     ほ      ご                      つ か</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6337124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フローチャート : 組合せ 2"/>
          <p:cNvSpPr/>
          <p:nvPr/>
        </p:nvSpPr>
        <p:spPr>
          <a:xfrm>
            <a:off x="558168" y="211"/>
            <a:ext cx="9541059" cy="782644"/>
          </a:xfrm>
          <a:prstGeom prst="flowChartMerg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2" name="Rectangle 18"/>
          <p:cNvSpPr>
            <a:spLocks noChangeArrowheads="1"/>
          </p:cNvSpPr>
          <p:nvPr/>
        </p:nvSpPr>
        <p:spPr bwMode="auto">
          <a:xfrm>
            <a:off x="234132" y="93436"/>
            <a:ext cx="10201846" cy="662859"/>
          </a:xfrm>
          <a:prstGeom prst="rect">
            <a:avLst/>
          </a:prstGeom>
          <a:noFill/>
          <a:ln w="9525" algn="in">
            <a:noFill/>
            <a:miter lim="800000"/>
            <a:headEnd/>
            <a:tailEnd/>
          </a:ln>
          <a:effectLst/>
        </p:spPr>
        <p:txBody>
          <a:bodyPr vert="horz" wrap="square" lIns="36576" tIns="108000"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600" b="1"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rPr>
              <a:t>生活保護を受給している皆さまに</a:t>
            </a:r>
            <a:endParaRPr kumimoji="1" lang="en-US" altLang="ja-JP" sz="1600" b="1"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rPr>
              <a:t>後発医薬品（</a:t>
            </a:r>
            <a:r>
              <a:rPr kumimoji="1" lang="ja-JP" sz="1600" b="1" i="0" u="none" strike="noStrike" cap="none" spc="-100" normalizeH="0" dirty="0" smtClean="0">
                <a:ln>
                  <a:noFill/>
                </a:ln>
                <a:solidFill>
                  <a:srgbClr val="000000"/>
                </a:solidFill>
                <a:effectLst/>
                <a:latin typeface="HG丸ｺﾞｼｯｸM-PRO" pitchFamily="50" charset="-128"/>
                <a:ea typeface="HG丸ｺﾞｼｯｸM-PRO" pitchFamily="50" charset="-128"/>
                <a:cs typeface="ＭＳ Ｐゴシック" pitchFamily="50" charset="-128"/>
              </a:rPr>
              <a:t>ジェネリック</a:t>
            </a:r>
            <a:r>
              <a:rPr kumimoji="1" lang="ja-JP" sz="1600" b="1"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rPr>
              <a:t>医薬品</a:t>
            </a:r>
            <a:r>
              <a:rPr kumimoji="1" lang="ja-JP" altLang="en-US" sz="1600" b="1"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rPr>
              <a:t>）を使用</a:t>
            </a:r>
            <a:r>
              <a:rPr kumimoji="1" lang="ja-JP" sz="1600" b="1"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rPr>
              <a:t>して</a:t>
            </a:r>
            <a:r>
              <a:rPr kumimoji="1" lang="ja-JP" altLang="en-US" sz="1600" b="1"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rPr>
              <a:t>いただく</a:t>
            </a:r>
            <a:r>
              <a:rPr kumimoji="1" lang="ja-JP" sz="1600" b="1"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rPr>
              <a:t>ことをお願いしています。</a:t>
            </a:r>
            <a:endParaRPr kumimoji="1" lang="ja-JP"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28" name="Text Box 4"/>
          <p:cNvSpPr txBox="1">
            <a:spLocks noChangeArrowheads="1"/>
          </p:cNvSpPr>
          <p:nvPr/>
        </p:nvSpPr>
        <p:spPr bwMode="auto">
          <a:xfrm>
            <a:off x="5958768" y="7093000"/>
            <a:ext cx="4608512" cy="468264"/>
          </a:xfrm>
          <a:prstGeom prst="rect">
            <a:avLst/>
          </a:prstGeom>
          <a:noFill/>
          <a:ln w="9525" algn="in">
            <a:noFill/>
            <a:miter lim="800000"/>
            <a:headEnd/>
            <a:tailEnd/>
          </a:ln>
          <a:effectLst/>
        </p:spPr>
        <p:txBody>
          <a:bodyPr vert="horz" wrap="square" lIns="36576" tIns="36576" rIns="36576" bIns="36576"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1" lang="ja-JP" altLang="ja-JP" sz="1200" i="0" u="none" strike="noStrike" cap="none" normalizeH="0" baseline="0" dirty="0" smtClean="0">
                <a:ln>
                  <a:noFill/>
                </a:ln>
                <a:solidFill>
                  <a:srgbClr val="000000"/>
                </a:solidFill>
                <a:effectLst/>
                <a:latin typeface="Garamond" pitchFamily="18" charset="0"/>
                <a:ea typeface="ＭＳ 明朝" pitchFamily="17" charset="-128"/>
                <a:cs typeface="ＭＳ Ｐゴシック" pitchFamily="50" charset="-128"/>
              </a:rPr>
              <a:t>※</a:t>
            </a:r>
            <a:r>
              <a:rPr lang="ja-JP" altLang="en-US" sz="1200" dirty="0" smtClean="0">
                <a:solidFill>
                  <a:srgbClr val="000000"/>
                </a:solidFill>
                <a:latin typeface="Garamond" pitchFamily="18" charset="0"/>
                <a:ea typeface="ＭＳ 明朝" pitchFamily="17" charset="-128"/>
                <a:cs typeface="ＭＳ Ｐゴシック" pitchFamily="50" charset="-128"/>
              </a:rPr>
              <a:t> </a:t>
            </a:r>
            <a:r>
              <a:rPr kumimoji="1" lang="ja-JP" altLang="en-US" sz="1200" i="0" u="none" strike="noStrike" cap="none" normalizeH="0" baseline="0" dirty="0" smtClean="0">
                <a:ln>
                  <a:noFill/>
                </a:ln>
                <a:solidFill>
                  <a:srgbClr val="000000"/>
                </a:solidFill>
                <a:effectLst/>
                <a:latin typeface="Garamond" pitchFamily="18" charset="0"/>
                <a:ea typeface="ＭＳ 明朝" pitchFamily="17" charset="-128"/>
                <a:cs typeface="ＭＳ Ｐゴシック" pitchFamily="50" charset="-128"/>
              </a:rPr>
              <a:t>医師が後発医薬品への変更を認めていない場合は対象外です。</a:t>
            </a:r>
            <a:endParaRPr kumimoji="1" lang="ja-JP" sz="120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26" name="AutoShape 2"/>
          <p:cNvSpPr>
            <a:spLocks noChangeArrowheads="1"/>
          </p:cNvSpPr>
          <p:nvPr/>
        </p:nvSpPr>
        <p:spPr bwMode="auto">
          <a:xfrm>
            <a:off x="7340353" y="900311"/>
            <a:ext cx="3095625" cy="1978446"/>
          </a:xfrm>
          <a:prstGeom prst="roundRect">
            <a:avLst>
              <a:gd name="adj" fmla="val 4988"/>
            </a:avLst>
          </a:prstGeom>
          <a:solidFill>
            <a:srgbClr val="FFEBFF"/>
          </a:solidFill>
          <a:ln w="6350" algn="in">
            <a:solidFill>
              <a:srgbClr val="6699FF"/>
            </a:solidFill>
            <a:round/>
            <a:headEnd/>
            <a:tailEnd/>
          </a:ln>
          <a:effectLst>
            <a:outerShdw blurRad="50800" dist="38100" dir="18900000" algn="bl" rotWithShape="0">
              <a:prstClr val="black">
                <a:alpha val="40000"/>
              </a:prstClr>
            </a:outerShdw>
          </a:effectLst>
        </p:spPr>
        <p:txBody>
          <a:bodyPr vert="horz" wrap="square" lIns="108000" tIns="72000" rIns="54000" bIns="36000" numCol="1" anchor="t" anchorCtr="0" compatLnSpc="1">
            <a:prstTxWarp prst="textNoShape">
              <a:avLst/>
            </a:prstTxWarp>
          </a:bodyPr>
          <a:lstStyle/>
          <a:p>
            <a:pPr lvl="0" defTabSz="914400" fontAlgn="base">
              <a:lnSpc>
                <a:spcPts val="1800"/>
              </a:lnSpc>
              <a:spcBef>
                <a:spcPct val="0"/>
              </a:spcBef>
              <a:spcAft>
                <a:spcPct val="0"/>
              </a:spcAft>
            </a:pPr>
            <a:endParaRPr lang="en-US" altLang="ja-JP" sz="16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87313" defTabSz="914400" fontAlgn="base">
              <a:lnSpc>
                <a:spcPts val="2400"/>
              </a:lnSpc>
              <a:spcBef>
                <a:spcPct val="0"/>
              </a:spcBef>
              <a:spcAft>
                <a:spcPct val="0"/>
              </a:spcAft>
            </a:pPr>
            <a:r>
              <a:rPr lang="ja-JP" altLang="en-US" sz="16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福祉事務所は、後発医薬品を</a:t>
            </a:r>
            <a:endParaRPr lang="en-US" altLang="ja-JP" sz="16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87313" defTabSz="914400" fontAlgn="base">
              <a:lnSpc>
                <a:spcPts val="2400"/>
              </a:lnSpc>
              <a:spcBef>
                <a:spcPct val="0"/>
              </a:spcBef>
              <a:spcAft>
                <a:spcPct val="0"/>
              </a:spcAft>
            </a:pPr>
            <a:r>
              <a:rPr lang="ja-JP" altLang="en-US" sz="16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使用していただくように、</a:t>
            </a:r>
            <a:endParaRPr lang="en-US" altLang="ja-JP" sz="16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87313" defTabSz="914400" fontAlgn="base">
              <a:lnSpc>
                <a:spcPts val="2400"/>
              </a:lnSpc>
              <a:spcBef>
                <a:spcPct val="0"/>
              </a:spcBef>
              <a:spcAft>
                <a:spcPct val="0"/>
              </a:spcAft>
            </a:pPr>
            <a:r>
              <a:rPr lang="ja-JP" altLang="en-US" sz="16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詳しくお話しをさせて</a:t>
            </a:r>
            <a:endParaRPr lang="en-US" altLang="ja-JP" sz="16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87313" defTabSz="914400" fontAlgn="base">
              <a:lnSpc>
                <a:spcPts val="2400"/>
              </a:lnSpc>
              <a:spcBef>
                <a:spcPct val="0"/>
              </a:spcBef>
              <a:spcAft>
                <a:spcPct val="0"/>
              </a:spcAft>
            </a:pPr>
            <a:r>
              <a:rPr lang="ja-JP" altLang="en-US" sz="16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いただくことがあります。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baseline="-25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aseline="-25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914400" fontAlgn="base">
              <a:lnSpc>
                <a:spcPts val="1800"/>
              </a:lnSpc>
              <a:spcBef>
                <a:spcPct val="0"/>
              </a:spcBef>
              <a:spcAft>
                <a:spcPct val="0"/>
              </a:spcAft>
            </a:pPr>
            <a:r>
              <a:rPr lang="ja-JP" altLang="en-US" sz="1600" baseline="-25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baseline="-25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27" name="AutoShape 3"/>
          <p:cNvSpPr>
            <a:spLocks noChangeArrowheads="1"/>
          </p:cNvSpPr>
          <p:nvPr/>
        </p:nvSpPr>
        <p:spPr bwMode="auto">
          <a:xfrm>
            <a:off x="3798230" y="900311"/>
            <a:ext cx="3168650" cy="1978446"/>
          </a:xfrm>
          <a:prstGeom prst="roundRect">
            <a:avLst>
              <a:gd name="adj" fmla="val 5940"/>
            </a:avLst>
          </a:prstGeom>
          <a:solidFill>
            <a:srgbClr val="DCFFB9"/>
          </a:solidFill>
          <a:ln w="6350" algn="in">
            <a:solidFill>
              <a:srgbClr val="6699FF"/>
            </a:solidFill>
            <a:round/>
            <a:headEnd/>
            <a:tailEnd/>
          </a:ln>
          <a:effectLst>
            <a:outerShdw blurRad="50800" dist="38100" dir="18900000" algn="bl" rotWithShape="0">
              <a:prstClr val="black">
                <a:alpha val="40000"/>
              </a:prstClr>
            </a:outerShdw>
          </a:effectLst>
        </p:spPr>
        <p:txBody>
          <a:bodyPr vert="horz" wrap="square" lIns="36000" tIns="72000" rIns="0" bIns="36000" numCol="1" anchor="t" anchorCtr="0" compatLnSpc="1">
            <a:prstTxWarp prst="textNoShape">
              <a:avLst/>
            </a:prstTxWarp>
          </a:bodyPr>
          <a:lstStyle/>
          <a:p>
            <a:pPr marR="0" lvl="0" indent="87313" algn="l" defTabSz="914400" rtl="0" eaLnBrk="1" fontAlgn="base" latinLnBrk="0" hangingPunct="1">
              <a:lnSpc>
                <a:spcPts val="1800"/>
              </a:lnSpc>
              <a:spcBef>
                <a:spcPct val="0"/>
              </a:spcBef>
              <a:spcAft>
                <a:spcPct val="0"/>
              </a:spcAft>
              <a:buClrTx/>
              <a:buSzTx/>
              <a:buFontTx/>
              <a:buNone/>
              <a:tabLst/>
            </a:pP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R="0" lvl="0" indent="174625" algn="l" defTabSz="914400" rtl="0" eaLnBrk="1" fontAlgn="base" latinLnBrk="0" hangingPunct="1">
              <a:lnSpc>
                <a:spcPts val="2400"/>
              </a:lnSpc>
              <a:spcBef>
                <a:spcPct val="0"/>
              </a:spcBef>
              <a:spcAft>
                <a:spcPct val="0"/>
              </a:spcAft>
              <a:buClrTx/>
              <a:buSzTx/>
              <a:buFontTx/>
              <a:buNone/>
              <a:tabLst/>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薬局は、後発医薬品の使用に</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R="0" lvl="0" indent="174625" algn="l" defTabSz="914400" rtl="0" eaLnBrk="1" fontAlgn="base" latinLnBrk="0" hangingPunct="1">
              <a:lnSpc>
                <a:spcPts val="2400"/>
              </a:lnSpc>
              <a:spcBef>
                <a:spcPct val="0"/>
              </a:spcBef>
              <a:spcAft>
                <a:spcPct val="0"/>
              </a:spcAft>
              <a:buClrTx/>
              <a:buSzTx/>
              <a:buFontTx/>
              <a:buNone/>
              <a:tabLst/>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同意していただけない場合に、</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R="0" lvl="0" indent="174625" algn="l" defTabSz="914400" rtl="0" eaLnBrk="1" fontAlgn="base" latinLnBrk="0" hangingPunct="1">
              <a:lnSpc>
                <a:spcPts val="2400"/>
              </a:lnSpc>
              <a:spcBef>
                <a:spcPct val="0"/>
              </a:spcBef>
              <a:spcAft>
                <a:spcPct val="0"/>
              </a:spcAft>
              <a:buClrTx/>
              <a:buSzTx/>
              <a:buFontTx/>
              <a:buNone/>
              <a:tabLst/>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その理由を</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お伺いすることが</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R="0" lvl="0" indent="174625" algn="l" defTabSz="914400" rtl="0" eaLnBrk="1" fontAlgn="base" latinLnBrk="0" hangingPunct="1">
              <a:lnSpc>
                <a:spcPts val="2400"/>
              </a:lnSpc>
              <a:spcBef>
                <a:spcPct val="0"/>
              </a:spcBef>
              <a:spcAft>
                <a:spcPct val="0"/>
              </a:spcAft>
              <a:buClrTx/>
              <a:buSzTx/>
              <a:buFontTx/>
              <a:buNone/>
              <a:tabLst/>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あります。</a:t>
            </a:r>
            <a:endParaRPr kumimoji="1" lang="ja-JP" sz="1600" b="0"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29" name="AutoShape 5"/>
          <p:cNvSpPr>
            <a:spLocks noChangeArrowheads="1"/>
          </p:cNvSpPr>
          <p:nvPr/>
        </p:nvSpPr>
        <p:spPr bwMode="auto">
          <a:xfrm>
            <a:off x="234132" y="3022773"/>
            <a:ext cx="3095625" cy="3962214"/>
          </a:xfrm>
          <a:prstGeom prst="roundRect">
            <a:avLst>
              <a:gd name="adj" fmla="val 593"/>
            </a:avLst>
          </a:prstGeom>
          <a:solidFill>
            <a:srgbClr val="FFFFFF"/>
          </a:solidFill>
          <a:ln w="6350" algn="in">
            <a:solidFill>
              <a:srgbClr val="6699FF"/>
            </a:solidFill>
            <a:round/>
            <a:headEnd/>
            <a:tailEnd/>
          </a:ln>
          <a:effectLst/>
        </p:spPr>
        <p:txBody>
          <a:bodyPr vert="horz" wrap="square" lIns="72000" tIns="36576" rIns="36000" bIns="36576" numCol="1" anchor="ctr" anchorCtr="0" compatLnSpc="1">
            <a:prstTxWarp prst="textNoShape">
              <a:avLst/>
            </a:prstTxWarp>
          </a:bodyPr>
          <a:lstStyle/>
          <a:p>
            <a:pPr marL="0" marR="0" lvl="0" indent="0" algn="dist" defTabSz="914400" rtl="0" eaLnBrk="1" fontAlgn="base" latinLnBrk="0" hangingPunct="1">
              <a:lnSpc>
                <a:spcPts val="2000"/>
              </a:lnSpc>
              <a:spcAft>
                <a:spcPct val="0"/>
              </a:spcAft>
              <a:buClrTx/>
              <a:buSzTx/>
              <a:buFontTx/>
              <a:buNone/>
              <a:tabLst/>
            </a:pPr>
            <a:endParaRPr kumimoji="1" lang="en-US" altLang="ja-JP" sz="1400" b="0" i="0" u="none" strike="noStrike" cap="none" normalizeH="0" baseline="0" dirty="0" smtClean="0">
              <a:ln>
                <a:noFill/>
              </a:ln>
              <a:solidFill>
                <a:srgbClr val="000000"/>
              </a:solidFill>
              <a:effectLst/>
              <a:latin typeface="ＭＳ Ｐ明朝" pitchFamily="18" charset="-128"/>
              <a:ea typeface="ＭＳ Ｐ明朝" pitchFamily="18" charset="-128"/>
              <a:cs typeface="ＭＳ Ｐゴシック" pitchFamily="50" charset="-128"/>
            </a:endParaRPr>
          </a:p>
          <a:p>
            <a:pPr marL="0" marR="0" lvl="0" indent="0" algn="dist" defTabSz="914400" rtl="0" eaLnBrk="1" fontAlgn="base" latinLnBrk="0" hangingPunct="1">
              <a:lnSpc>
                <a:spcPts val="2000"/>
              </a:lnSpc>
              <a:spcAft>
                <a:spcPct val="0"/>
              </a:spcAft>
              <a:buClrTx/>
              <a:buSzTx/>
              <a:buFontTx/>
              <a:buNone/>
              <a:tabLst/>
            </a:pPr>
            <a:endParaRPr lang="en-US" altLang="ja-JP" sz="1400" dirty="0">
              <a:solidFill>
                <a:srgbClr val="000000"/>
              </a:solidFill>
              <a:latin typeface="ＭＳ Ｐ明朝" pitchFamily="18" charset="-128"/>
              <a:ea typeface="ＭＳ Ｐ明朝" pitchFamily="18" charset="-128"/>
              <a:cs typeface="ＭＳ Ｐゴシック" pitchFamily="50" charset="-128"/>
            </a:endParaRPr>
          </a:p>
          <a:p>
            <a:pPr marL="0" marR="0" lvl="0" indent="0" algn="dist" defTabSz="914400" rtl="0" eaLnBrk="1" fontAlgn="base" latinLnBrk="0" hangingPunct="1">
              <a:lnSpc>
                <a:spcPts val="2000"/>
              </a:lnSpc>
              <a:spcAft>
                <a:spcPct val="0"/>
              </a:spcAft>
              <a:buClrTx/>
              <a:buSzTx/>
              <a:buFontTx/>
              <a:buNone/>
              <a:tabLst/>
            </a:pPr>
            <a:endParaRPr kumimoji="1" lang="en-US" altLang="ja-JP" sz="1400" b="0" i="0" u="none" strike="noStrike" cap="none" normalizeH="0" baseline="0" dirty="0" smtClean="0">
              <a:ln>
                <a:noFill/>
              </a:ln>
              <a:solidFill>
                <a:srgbClr val="000000"/>
              </a:solidFill>
              <a:effectLst/>
              <a:latin typeface="ＭＳ Ｐ明朝" pitchFamily="18" charset="-128"/>
              <a:ea typeface="ＭＳ Ｐ明朝" pitchFamily="18" charset="-128"/>
              <a:cs typeface="ＭＳ Ｐゴシック" pitchFamily="50" charset="-128"/>
            </a:endParaRPr>
          </a:p>
          <a:p>
            <a:pPr marL="87313" marR="0" lvl="0" defTabSz="914400" rtl="0" eaLnBrk="1" fontAlgn="base" latinLnBrk="0" hangingPunct="1">
              <a:lnSpc>
                <a:spcPts val="2000"/>
              </a:lnSpc>
              <a:spcAft>
                <a:spcPct val="0"/>
              </a:spcAft>
              <a:buClrTx/>
              <a:buSzTx/>
              <a:buFontTx/>
              <a:buNone/>
              <a:tabLst/>
            </a:pPr>
            <a:r>
              <a:rPr kumimoji="1" lang="ja-JP" altLang="en-US" sz="1400" b="0" i="0" u="none" strike="noStrike" cap="none" normalizeH="0" dirty="0" smtClean="0">
                <a:ln>
                  <a:noFill/>
                </a:ln>
                <a:solidFill>
                  <a:srgbClr val="000000"/>
                </a:solidFill>
                <a:effectLst/>
                <a:latin typeface="ＭＳ Ｐ明朝" panose="02020600040205080304" pitchFamily="18" charset="-128"/>
                <a:ea typeface="ＭＳ Ｐ明朝" panose="02020600040205080304" pitchFamily="18" charset="-128"/>
                <a:cs typeface="ＭＳ Ｐゴシック" pitchFamily="50" charset="-128"/>
              </a:rPr>
              <a:t>後発医</a:t>
            </a:r>
            <a:r>
              <a:rPr kumimoji="1" lang="ja-JP" altLang="en-US" sz="1400" b="0" i="0" u="none" strike="noStrike" cap="none" normalizeH="0" dirty="0" smtClean="0">
                <a:ln>
                  <a:noFill/>
                </a:ln>
                <a:effectLst/>
                <a:latin typeface="ＭＳ Ｐ明朝" panose="02020600040205080304" pitchFamily="18" charset="-128"/>
                <a:ea typeface="ＭＳ Ｐ明朝" panose="02020600040205080304" pitchFamily="18" charset="-128"/>
                <a:cs typeface="ＭＳ Ｐゴシック" pitchFamily="50" charset="-128"/>
              </a:rPr>
              <a:t>薬品（</a:t>
            </a:r>
            <a:r>
              <a:rPr kumimoji="1" lang="ja-JP" sz="1400" b="0" i="0" u="none" strike="noStrike" cap="none" spc="-100" normalizeH="0" dirty="0" smtClean="0">
                <a:ln>
                  <a:noFill/>
                </a:ln>
                <a:effectLst/>
                <a:latin typeface="ＭＳ Ｐ明朝" panose="02020600040205080304" pitchFamily="18" charset="-128"/>
                <a:ea typeface="ＭＳ Ｐ明朝" panose="02020600040205080304" pitchFamily="18" charset="-128"/>
                <a:cs typeface="ＭＳ Ｐゴシック" pitchFamily="50" charset="-128"/>
              </a:rPr>
              <a:t>ジェネリック</a:t>
            </a:r>
            <a:r>
              <a:rPr kumimoji="1" lang="ja-JP" sz="1400" b="0" i="0" u="none" strike="noStrike" cap="none" normalizeH="0" dirty="0" smtClean="0">
                <a:ln>
                  <a:noFill/>
                </a:ln>
                <a:effectLst/>
                <a:latin typeface="ＭＳ Ｐ明朝" panose="02020600040205080304" pitchFamily="18" charset="-128"/>
                <a:ea typeface="ＭＳ Ｐ明朝" panose="02020600040205080304" pitchFamily="18" charset="-128"/>
                <a:cs typeface="ＭＳ Ｐゴシック" pitchFamily="50" charset="-128"/>
              </a:rPr>
              <a:t>医薬品</a:t>
            </a:r>
            <a:r>
              <a:rPr kumimoji="1" lang="ja-JP" altLang="en-US" sz="1400" b="0" i="0" u="none" strike="noStrike" cap="none" normalizeH="0" dirty="0" smtClean="0">
                <a:ln>
                  <a:noFill/>
                </a:ln>
                <a:effectLst/>
                <a:latin typeface="ＭＳ Ｐ明朝" panose="02020600040205080304" pitchFamily="18" charset="-128"/>
                <a:ea typeface="ＭＳ Ｐ明朝" panose="02020600040205080304" pitchFamily="18" charset="-128"/>
                <a:cs typeface="ＭＳ Ｐゴシック" pitchFamily="50" charset="-128"/>
              </a:rPr>
              <a:t>）の</a:t>
            </a:r>
            <a:endParaRPr kumimoji="1" lang="en-US" altLang="ja-JP" sz="1400" b="0" i="0" u="none" strike="noStrike" cap="none" normalizeH="0" dirty="0" smtClean="0">
              <a:ln>
                <a:noFill/>
              </a:ln>
              <a:effectLst/>
              <a:latin typeface="ＭＳ Ｐ明朝" panose="02020600040205080304" pitchFamily="18" charset="-128"/>
              <a:ea typeface="ＭＳ Ｐ明朝" panose="02020600040205080304" pitchFamily="18" charset="-128"/>
              <a:cs typeface="ＭＳ Ｐゴシック" pitchFamily="50" charset="-128"/>
            </a:endParaRPr>
          </a:p>
          <a:p>
            <a:pPr marL="87313" marR="0" lvl="0" defTabSz="914400" rtl="0" eaLnBrk="1" fontAlgn="base" latinLnBrk="0" hangingPunct="1">
              <a:lnSpc>
                <a:spcPts val="2000"/>
              </a:lnSpc>
              <a:spcAft>
                <a:spcPct val="0"/>
              </a:spcAft>
              <a:buClrTx/>
              <a:buSzTx/>
              <a:buFontTx/>
              <a:buNone/>
              <a:tabLst/>
            </a:pPr>
            <a:r>
              <a:rPr kumimoji="1" lang="ja-JP" sz="1400" b="0" i="0" u="none" strike="noStrike" cap="none" normalizeH="0" dirty="0" smtClean="0">
                <a:ln>
                  <a:noFill/>
                </a:ln>
                <a:effectLst/>
                <a:latin typeface="ＭＳ Ｐ明朝" panose="02020600040205080304" pitchFamily="18" charset="-128"/>
                <a:ea typeface="ＭＳ Ｐ明朝" panose="02020600040205080304" pitchFamily="18" charset="-128"/>
                <a:cs typeface="ＭＳ Ｐゴシック" pitchFamily="50" charset="-128"/>
              </a:rPr>
              <a:t>品質や効き目、安全性は、これまでの</a:t>
            </a:r>
            <a:endParaRPr kumimoji="1" lang="en-US" altLang="ja-JP" sz="1400" b="0" i="0" u="none" strike="noStrike" cap="none" normalizeH="0" dirty="0" smtClean="0">
              <a:ln>
                <a:noFill/>
              </a:ln>
              <a:effectLst/>
              <a:latin typeface="ＭＳ Ｐ明朝" panose="02020600040205080304" pitchFamily="18" charset="-128"/>
              <a:ea typeface="ＭＳ Ｐ明朝" panose="02020600040205080304" pitchFamily="18" charset="-128"/>
              <a:cs typeface="ＭＳ Ｐゴシック" pitchFamily="50" charset="-128"/>
            </a:endParaRPr>
          </a:p>
          <a:p>
            <a:pPr marL="87313" marR="0" lvl="0" defTabSz="914400" rtl="0" eaLnBrk="1" fontAlgn="base" latinLnBrk="0" hangingPunct="1">
              <a:lnSpc>
                <a:spcPts val="2000"/>
              </a:lnSpc>
              <a:spcAft>
                <a:spcPct val="0"/>
              </a:spcAft>
              <a:buClrTx/>
              <a:buSzTx/>
              <a:buFontTx/>
              <a:buNone/>
              <a:tabLst/>
            </a:pPr>
            <a:r>
              <a:rPr kumimoji="1" lang="ja-JP" sz="1400" b="0" i="0" u="none" strike="noStrike" cap="none" normalizeH="0" dirty="0" smtClean="0">
                <a:ln>
                  <a:noFill/>
                </a:ln>
                <a:effectLst/>
                <a:latin typeface="ＭＳ Ｐ明朝" panose="02020600040205080304" pitchFamily="18" charset="-128"/>
                <a:ea typeface="ＭＳ Ｐ明朝" panose="02020600040205080304" pitchFamily="18" charset="-128"/>
                <a:cs typeface="ＭＳ Ｐゴシック" pitchFamily="50" charset="-128"/>
              </a:rPr>
              <a:t>お薬と</a:t>
            </a:r>
            <a:r>
              <a:rPr kumimoji="1" lang="ja-JP" altLang="en-US" sz="1400" b="0" i="0" u="none" strike="noStrike" cap="none" normalizeH="0" dirty="0" smtClean="0">
                <a:ln>
                  <a:noFill/>
                </a:ln>
                <a:effectLst/>
                <a:latin typeface="ＭＳ Ｐ明朝" panose="02020600040205080304" pitchFamily="18" charset="-128"/>
                <a:ea typeface="ＭＳ Ｐ明朝" panose="02020600040205080304" pitchFamily="18" charset="-128"/>
                <a:cs typeface="ＭＳ Ｐゴシック" pitchFamily="50" charset="-128"/>
              </a:rPr>
              <a:t>同等</a:t>
            </a:r>
            <a:r>
              <a:rPr kumimoji="1" lang="ja-JP" sz="1400" b="0" i="0" u="none" strike="noStrike" cap="none" normalizeH="0" dirty="0" smtClean="0">
                <a:ln>
                  <a:noFill/>
                </a:ln>
                <a:effectLst/>
                <a:latin typeface="ＭＳ Ｐ明朝" panose="02020600040205080304" pitchFamily="18" charset="-128"/>
                <a:ea typeface="ＭＳ Ｐ明朝" panose="02020600040205080304" pitchFamily="18" charset="-128"/>
                <a:cs typeface="ＭＳ Ｐゴシック" pitchFamily="50" charset="-128"/>
              </a:rPr>
              <a:t>です</a:t>
            </a:r>
            <a:r>
              <a:rPr kumimoji="1" lang="ja-JP" altLang="en-US" sz="1400" b="0" i="0" u="none" strike="noStrike" cap="none" normalizeH="0" dirty="0" smtClean="0">
                <a:ln>
                  <a:noFill/>
                </a:ln>
                <a:effectLst/>
                <a:latin typeface="ＭＳ Ｐ明朝" panose="02020600040205080304" pitchFamily="18" charset="-128"/>
                <a:ea typeface="ＭＳ Ｐ明朝" panose="02020600040205080304" pitchFamily="18" charset="-128"/>
                <a:cs typeface="ＭＳ Ｐゴシック" pitchFamily="50" charset="-128"/>
              </a:rPr>
              <a:t>。</a:t>
            </a:r>
            <a:endParaRPr kumimoji="1" lang="ja-JP" sz="1400" b="0" i="0" u="none" strike="noStrike" cap="none" normalizeH="0" dirty="0" smtClean="0">
              <a:ln>
                <a:noFill/>
              </a:ln>
              <a:effectLst/>
              <a:latin typeface="ＭＳ Ｐ明朝" panose="02020600040205080304" pitchFamily="18" charset="-128"/>
              <a:ea typeface="ＭＳ Ｐ明朝" panose="02020600040205080304" pitchFamily="18" charset="-128"/>
              <a:cs typeface="ＭＳ Ｐゴシック" pitchFamily="50" charset="-128"/>
            </a:endParaRPr>
          </a:p>
          <a:p>
            <a:pPr marL="87313" defTabSz="914400" fontAlgn="base">
              <a:lnSpc>
                <a:spcPts val="2000"/>
              </a:lnSpc>
              <a:spcBef>
                <a:spcPct val="0"/>
              </a:spcBef>
              <a:spcAft>
                <a:spcPct val="0"/>
              </a:spcAft>
            </a:pPr>
            <a:endParaRPr kumimoji="1" lang="en-US" altLang="ja-JP" sz="1400" b="0" i="0" u="none" strike="noStrike" cap="none" normalizeH="0" dirty="0" smtClean="0">
              <a:ln>
                <a:noFill/>
              </a:ln>
              <a:effectLst/>
              <a:latin typeface="ＭＳ Ｐ明朝" panose="02020600040205080304" pitchFamily="18" charset="-128"/>
              <a:ea typeface="ＭＳ Ｐ明朝" panose="02020600040205080304" pitchFamily="18" charset="-128"/>
              <a:cs typeface="ＭＳ Ｐゴシック" pitchFamily="50" charset="-128"/>
            </a:endParaRPr>
          </a:p>
          <a:p>
            <a:pPr marL="87313" defTabSz="914400" fontAlgn="base">
              <a:lnSpc>
                <a:spcPts val="2000"/>
              </a:lnSpc>
              <a:spcBef>
                <a:spcPct val="0"/>
              </a:spcBef>
              <a:spcAft>
                <a:spcPct val="0"/>
              </a:spcAft>
            </a:pPr>
            <a:r>
              <a:rPr kumimoji="1" lang="ja-JP" sz="1400" b="0" i="0" u="none" strike="noStrike" cap="none" normalizeH="0" dirty="0" smtClean="0">
                <a:ln>
                  <a:noFill/>
                </a:ln>
                <a:effectLst/>
                <a:latin typeface="ＭＳ Ｐ明朝" panose="02020600040205080304" pitchFamily="18" charset="-128"/>
                <a:ea typeface="ＭＳ Ｐ明朝" panose="02020600040205080304" pitchFamily="18" charset="-128"/>
                <a:cs typeface="ＭＳ Ｐゴシック" pitchFamily="50" charset="-128"/>
              </a:rPr>
              <a:t>国全体で</a:t>
            </a:r>
            <a:r>
              <a:rPr kumimoji="1" lang="ja-JP" altLang="en-US" sz="1400" b="0" i="0" u="none" strike="noStrike" cap="none" normalizeH="0" dirty="0" smtClean="0">
                <a:ln>
                  <a:noFill/>
                </a:ln>
                <a:effectLst/>
                <a:latin typeface="ＭＳ Ｐ明朝" panose="02020600040205080304" pitchFamily="18" charset="-128"/>
                <a:ea typeface="ＭＳ Ｐ明朝" panose="02020600040205080304" pitchFamily="18" charset="-128"/>
                <a:cs typeface="ＭＳ Ｐゴシック" pitchFamily="50" charset="-128"/>
              </a:rPr>
              <a:t>後発</a:t>
            </a:r>
            <a:r>
              <a:rPr kumimoji="1" lang="ja-JP" sz="1400" b="0" i="0" u="none" strike="noStrike" cap="none" normalizeH="0" dirty="0" smtClean="0">
                <a:ln>
                  <a:noFill/>
                </a:ln>
                <a:effectLst/>
                <a:latin typeface="ＭＳ Ｐ明朝" panose="02020600040205080304" pitchFamily="18" charset="-128"/>
                <a:ea typeface="ＭＳ Ｐ明朝" panose="02020600040205080304" pitchFamily="18" charset="-128"/>
                <a:cs typeface="ＭＳ Ｐゴシック" pitchFamily="50" charset="-128"/>
              </a:rPr>
              <a:t>医薬品の普及に取り</a:t>
            </a:r>
            <a:endParaRPr kumimoji="1" lang="en-US" altLang="ja-JP" sz="1400" b="0" i="0" u="none" strike="noStrike" cap="none" normalizeH="0" dirty="0" smtClean="0">
              <a:ln>
                <a:noFill/>
              </a:ln>
              <a:effectLst/>
              <a:latin typeface="ＭＳ Ｐ明朝" panose="02020600040205080304" pitchFamily="18" charset="-128"/>
              <a:ea typeface="ＭＳ Ｐ明朝" panose="02020600040205080304" pitchFamily="18" charset="-128"/>
              <a:cs typeface="ＭＳ Ｐゴシック" pitchFamily="50" charset="-128"/>
            </a:endParaRPr>
          </a:p>
          <a:p>
            <a:pPr marL="87313" defTabSz="914400" fontAlgn="base">
              <a:lnSpc>
                <a:spcPts val="2000"/>
              </a:lnSpc>
              <a:spcBef>
                <a:spcPct val="0"/>
              </a:spcBef>
              <a:spcAft>
                <a:spcPct val="0"/>
              </a:spcAft>
            </a:pPr>
            <a:r>
              <a:rPr kumimoji="1" lang="ja-JP" sz="1400" b="0" i="0" u="none" strike="noStrike" cap="none" normalizeH="0" dirty="0" smtClean="0">
                <a:ln>
                  <a:noFill/>
                </a:ln>
                <a:effectLst/>
                <a:latin typeface="ＭＳ Ｐ明朝" panose="02020600040205080304" pitchFamily="18" charset="-128"/>
                <a:ea typeface="ＭＳ Ｐ明朝" panose="02020600040205080304" pitchFamily="18" charset="-128"/>
                <a:cs typeface="ＭＳ Ｐゴシック" pitchFamily="50" charset="-128"/>
              </a:rPr>
              <a:t>組んでいます</a:t>
            </a:r>
            <a:r>
              <a:rPr lang="ja-JP" altLang="en-US" sz="1400" dirty="0">
                <a:latin typeface="ＭＳ Ｐ明朝" panose="02020600040205080304" pitchFamily="18" charset="-128"/>
                <a:ea typeface="ＭＳ Ｐ明朝" panose="02020600040205080304" pitchFamily="18" charset="-128"/>
                <a:cs typeface="ＭＳ Ｐゴシック" pitchFamily="50" charset="-128"/>
              </a:rPr>
              <a:t>。</a:t>
            </a:r>
            <a:endParaRPr lang="ja-JP" altLang="ja-JP" sz="1400" dirty="0">
              <a:latin typeface="ＭＳ Ｐ明朝" panose="02020600040205080304" pitchFamily="18" charset="-128"/>
              <a:ea typeface="ＭＳ Ｐ明朝" panose="02020600040205080304" pitchFamily="18" charset="-128"/>
              <a:cs typeface="ＭＳ Ｐゴシック" pitchFamily="50" charset="-128"/>
            </a:endParaRPr>
          </a:p>
          <a:p>
            <a:pPr marL="87313" marR="0" lvl="0" defTabSz="914400" rtl="0" eaLnBrk="1" fontAlgn="base" latinLnBrk="0" hangingPunct="1">
              <a:lnSpc>
                <a:spcPts val="2000"/>
              </a:lnSpc>
              <a:spcBef>
                <a:spcPct val="0"/>
              </a:spcBef>
              <a:spcAft>
                <a:spcPct val="0"/>
              </a:spcAft>
              <a:buClrTx/>
              <a:buSzTx/>
              <a:buFontTx/>
              <a:buNone/>
              <a:tabLst/>
            </a:pPr>
            <a:endParaRPr kumimoji="1" lang="ja-JP" sz="1400" b="0" i="0" u="none" strike="noStrike" cap="none" normalizeH="0" dirty="0" smtClean="0">
              <a:ln>
                <a:noFill/>
              </a:ln>
              <a:effectLst/>
              <a:latin typeface="ＭＳ Ｐ明朝" panose="02020600040205080304" pitchFamily="18" charset="-128"/>
              <a:ea typeface="ＭＳ Ｐ明朝" panose="02020600040205080304" pitchFamily="18" charset="-128"/>
              <a:cs typeface="ＭＳ Ｐゴシック" pitchFamily="50" charset="-128"/>
            </a:endParaRPr>
          </a:p>
          <a:p>
            <a:pPr marL="87313" lvl="0" defTabSz="914400" fontAlgn="base">
              <a:lnSpc>
                <a:spcPts val="2000"/>
              </a:lnSpc>
              <a:spcBef>
                <a:spcPct val="0"/>
              </a:spcBef>
              <a:spcAft>
                <a:spcPct val="0"/>
              </a:spcAft>
            </a:pPr>
            <a:r>
              <a:rPr lang="ja-JP" altLang="en-US" sz="1400" dirty="0" smtClean="0">
                <a:latin typeface="ＭＳ Ｐ明朝" panose="02020600040205080304" pitchFamily="18" charset="-128"/>
                <a:ea typeface="ＭＳ Ｐ明朝" panose="02020600040205080304" pitchFamily="18" charset="-128"/>
                <a:cs typeface="ＭＳ Ｐゴシック" pitchFamily="50" charset="-128"/>
              </a:rPr>
              <a:t>後発医薬品の普及に取り組む一環と</a:t>
            </a:r>
            <a:endParaRPr lang="en-US" altLang="ja-JP" sz="1400" dirty="0" smtClean="0">
              <a:latin typeface="ＭＳ Ｐ明朝" panose="02020600040205080304" pitchFamily="18" charset="-128"/>
              <a:ea typeface="ＭＳ Ｐ明朝" panose="02020600040205080304" pitchFamily="18" charset="-128"/>
              <a:cs typeface="ＭＳ Ｐゴシック" pitchFamily="50" charset="-128"/>
            </a:endParaRPr>
          </a:p>
          <a:p>
            <a:pPr marL="87313" lvl="0" defTabSz="914400" fontAlgn="base">
              <a:lnSpc>
                <a:spcPts val="2000"/>
              </a:lnSpc>
              <a:spcBef>
                <a:spcPct val="0"/>
              </a:spcBef>
              <a:spcAft>
                <a:spcPct val="0"/>
              </a:spcAft>
            </a:pPr>
            <a:r>
              <a:rPr lang="ja-JP" altLang="en-US" sz="1400" dirty="0" smtClean="0">
                <a:latin typeface="ＭＳ Ｐ明朝" panose="02020600040205080304" pitchFamily="18" charset="-128"/>
                <a:ea typeface="ＭＳ Ｐ明朝" panose="02020600040205080304" pitchFamily="18" charset="-128"/>
                <a:cs typeface="ＭＳ Ｐゴシック" pitchFamily="50" charset="-128"/>
              </a:rPr>
              <a:t>して、</a:t>
            </a:r>
            <a:r>
              <a:rPr lang="ja-JP" altLang="ja-JP" sz="1400" dirty="0">
                <a:latin typeface="ＭＳ Ｐ明朝" panose="02020600040205080304" pitchFamily="18" charset="-128"/>
                <a:ea typeface="ＭＳ Ｐ明朝" panose="02020600040205080304" pitchFamily="18" charset="-128"/>
                <a:cs typeface="ＭＳ Ｐゴシック" pitchFamily="50" charset="-128"/>
              </a:rPr>
              <a:t>生活</a:t>
            </a:r>
            <a:r>
              <a:rPr lang="ja-JP" altLang="ja-JP" sz="1400" dirty="0" smtClean="0">
                <a:latin typeface="ＭＳ Ｐ明朝" panose="02020600040205080304" pitchFamily="18" charset="-128"/>
                <a:ea typeface="ＭＳ Ｐ明朝" panose="02020600040205080304" pitchFamily="18" charset="-128"/>
                <a:cs typeface="ＭＳ Ｐゴシック" pitchFamily="50" charset="-128"/>
              </a:rPr>
              <a:t>保護</a:t>
            </a:r>
            <a:r>
              <a:rPr lang="ja-JP" altLang="en-US" sz="1400" dirty="0" smtClean="0">
                <a:latin typeface="ＭＳ Ｐ明朝" panose="02020600040205080304" pitchFamily="18" charset="-128"/>
                <a:ea typeface="ＭＳ Ｐ明朝" panose="02020600040205080304" pitchFamily="18" charset="-128"/>
                <a:cs typeface="ＭＳ Ｐゴシック" pitchFamily="50" charset="-128"/>
              </a:rPr>
              <a:t>を受けている方に</a:t>
            </a:r>
            <a:r>
              <a:rPr lang="ja-JP" altLang="ja-JP" sz="1400" dirty="0" smtClean="0">
                <a:latin typeface="ＭＳ Ｐ明朝" panose="02020600040205080304" pitchFamily="18" charset="-128"/>
                <a:ea typeface="ＭＳ Ｐ明朝" panose="02020600040205080304" pitchFamily="18" charset="-128"/>
                <a:cs typeface="ＭＳ Ｐゴシック" pitchFamily="50" charset="-128"/>
              </a:rPr>
              <a:t>、</a:t>
            </a:r>
            <a:endParaRPr lang="en-US" altLang="ja-JP" sz="1400" dirty="0" smtClean="0">
              <a:latin typeface="ＭＳ Ｐ明朝" panose="02020600040205080304" pitchFamily="18" charset="-128"/>
              <a:ea typeface="ＭＳ Ｐ明朝" panose="02020600040205080304" pitchFamily="18" charset="-128"/>
              <a:cs typeface="ＭＳ Ｐゴシック" pitchFamily="50" charset="-128"/>
            </a:endParaRPr>
          </a:p>
          <a:p>
            <a:pPr marL="87313" lvl="0" defTabSz="914400" fontAlgn="base">
              <a:lnSpc>
                <a:spcPts val="2000"/>
              </a:lnSpc>
              <a:spcBef>
                <a:spcPct val="0"/>
              </a:spcBef>
              <a:spcAft>
                <a:spcPct val="0"/>
              </a:spcAft>
            </a:pPr>
            <a:r>
              <a:rPr lang="ja-JP" altLang="en-US" sz="1400" dirty="0" smtClean="0">
                <a:latin typeface="ＭＳ Ｐ明朝" panose="02020600040205080304" pitchFamily="18" charset="-128"/>
                <a:ea typeface="ＭＳ Ｐ明朝" panose="02020600040205080304" pitchFamily="18" charset="-128"/>
                <a:cs typeface="ＭＳ Ｐゴシック" pitchFamily="50" charset="-128"/>
              </a:rPr>
              <a:t>医師が後発</a:t>
            </a:r>
            <a:r>
              <a:rPr kumimoji="1" lang="ja-JP" sz="1400" b="0" i="0" u="none" strike="noStrike" cap="none" normalizeH="0" dirty="0" smtClean="0">
                <a:ln>
                  <a:noFill/>
                </a:ln>
                <a:effectLst/>
                <a:latin typeface="ＭＳ Ｐ明朝" panose="02020600040205080304" pitchFamily="18" charset="-128"/>
                <a:ea typeface="ＭＳ Ｐ明朝" panose="02020600040205080304" pitchFamily="18" charset="-128"/>
                <a:cs typeface="ＭＳ Ｐゴシック" pitchFamily="50" charset="-128"/>
              </a:rPr>
              <a:t>医薬品</a:t>
            </a:r>
            <a:r>
              <a:rPr kumimoji="1" lang="ja-JP" altLang="en-US" sz="1400" b="0" i="0" u="none" strike="noStrike" cap="none" normalizeH="0" dirty="0" smtClean="0">
                <a:ln>
                  <a:noFill/>
                </a:ln>
                <a:effectLst/>
                <a:latin typeface="ＭＳ Ｐ明朝" panose="02020600040205080304" pitchFamily="18" charset="-128"/>
                <a:ea typeface="ＭＳ Ｐ明朝" panose="02020600040205080304" pitchFamily="18" charset="-128"/>
                <a:cs typeface="ＭＳ Ｐゴシック" pitchFamily="50" charset="-128"/>
              </a:rPr>
              <a:t>への変更を</a:t>
            </a:r>
            <a:r>
              <a:rPr lang="ja-JP" altLang="en-US" sz="1400" dirty="0" smtClean="0">
                <a:latin typeface="ＭＳ Ｐ明朝" panose="02020600040205080304" pitchFamily="18" charset="-128"/>
                <a:ea typeface="ＭＳ Ｐ明朝" panose="02020600040205080304" pitchFamily="18" charset="-128"/>
                <a:cs typeface="ＭＳ Ｐゴシック" pitchFamily="50" charset="-128"/>
              </a:rPr>
              <a:t>可能と</a:t>
            </a:r>
            <a:endParaRPr lang="en-US" altLang="ja-JP" sz="1400" dirty="0" smtClean="0">
              <a:latin typeface="ＭＳ Ｐ明朝" panose="02020600040205080304" pitchFamily="18" charset="-128"/>
              <a:ea typeface="ＭＳ Ｐ明朝" panose="02020600040205080304" pitchFamily="18" charset="-128"/>
              <a:cs typeface="ＭＳ Ｐゴシック" pitchFamily="50" charset="-128"/>
            </a:endParaRPr>
          </a:p>
          <a:p>
            <a:pPr marL="87313" lvl="0" defTabSz="914400" fontAlgn="base">
              <a:lnSpc>
                <a:spcPts val="2000"/>
              </a:lnSpc>
              <a:spcBef>
                <a:spcPct val="0"/>
              </a:spcBef>
              <a:spcAft>
                <a:spcPct val="0"/>
              </a:spcAft>
            </a:pPr>
            <a:r>
              <a:rPr lang="ja-JP" altLang="en-US" sz="1400" dirty="0" smtClean="0">
                <a:latin typeface="ＭＳ Ｐ明朝" panose="02020600040205080304" pitchFamily="18" charset="-128"/>
                <a:ea typeface="ＭＳ Ｐ明朝" panose="02020600040205080304" pitchFamily="18" charset="-128"/>
                <a:cs typeface="ＭＳ Ｐゴシック" pitchFamily="50" charset="-128"/>
              </a:rPr>
              <a:t>している</a:t>
            </a:r>
            <a:r>
              <a:rPr kumimoji="1" lang="ja-JP" altLang="en-US" sz="1400" b="0" i="0" u="none" strike="noStrike" cap="none" normalizeH="0" dirty="0" smtClean="0">
                <a:ln>
                  <a:noFill/>
                </a:ln>
                <a:effectLst/>
                <a:latin typeface="ＭＳ Ｐ明朝" panose="02020600040205080304" pitchFamily="18" charset="-128"/>
                <a:ea typeface="ＭＳ Ｐ明朝" panose="02020600040205080304" pitchFamily="18" charset="-128"/>
                <a:cs typeface="ＭＳ Ｐゴシック" pitchFamily="50" charset="-128"/>
              </a:rPr>
              <a:t>（一般名処方</a:t>
            </a:r>
            <a:r>
              <a:rPr kumimoji="1" lang="ja-JP" sz="1400" b="0" i="0" u="none" strike="noStrike" cap="none" normalizeH="0" dirty="0" smtClean="0">
                <a:ln>
                  <a:noFill/>
                </a:ln>
                <a:effectLst/>
                <a:latin typeface="ＭＳ Ｐ明朝" panose="02020600040205080304" pitchFamily="18" charset="-128"/>
                <a:ea typeface="ＭＳ Ｐ明朝" panose="02020600040205080304" pitchFamily="18" charset="-128"/>
                <a:cs typeface="ＭＳ Ｐゴシック" pitchFamily="50" charset="-128"/>
              </a:rPr>
              <a:t>を</a:t>
            </a:r>
            <a:r>
              <a:rPr kumimoji="1" lang="ja-JP" altLang="en-US" sz="1400" b="0" i="0" u="none" strike="noStrike" cap="none" normalizeH="0" dirty="0" smtClean="0">
                <a:ln>
                  <a:noFill/>
                </a:ln>
                <a:effectLst/>
                <a:latin typeface="ＭＳ Ｐ明朝" panose="02020600040205080304" pitchFamily="18" charset="-128"/>
                <a:ea typeface="ＭＳ Ｐ明朝" panose="02020600040205080304" pitchFamily="18" charset="-128"/>
                <a:cs typeface="ＭＳ Ｐゴシック" pitchFamily="50" charset="-128"/>
              </a:rPr>
              <a:t>含む）場合や、医師から後発医薬品の使用を勧められた場合は</a:t>
            </a:r>
            <a:r>
              <a:rPr lang="ja-JP" altLang="en-US" sz="1400" dirty="0">
                <a:latin typeface="ＭＳ Ｐ明朝" panose="02020600040205080304" pitchFamily="18" charset="-128"/>
                <a:ea typeface="ＭＳ Ｐ明朝" panose="02020600040205080304" pitchFamily="18" charset="-128"/>
                <a:cs typeface="ＭＳ Ｐゴシック" pitchFamily="50" charset="-128"/>
              </a:rPr>
              <a:t>、原則と</a:t>
            </a:r>
            <a:r>
              <a:rPr lang="ja-JP" altLang="en-US" sz="1400" dirty="0" smtClean="0">
                <a:latin typeface="ＭＳ Ｐ明朝" panose="02020600040205080304" pitchFamily="18" charset="-128"/>
                <a:ea typeface="ＭＳ Ｐ明朝" panose="02020600040205080304" pitchFamily="18" charset="-128"/>
                <a:cs typeface="ＭＳ Ｐゴシック" pitchFamily="50" charset="-128"/>
              </a:rPr>
              <a:t>して</a:t>
            </a:r>
            <a:r>
              <a:rPr lang="ja-JP" altLang="en-US" sz="1400" dirty="0">
                <a:latin typeface="ＭＳ Ｐ明朝" panose="02020600040205080304" pitchFamily="18" charset="-128"/>
                <a:ea typeface="ＭＳ Ｐ明朝" panose="02020600040205080304" pitchFamily="18" charset="-128"/>
                <a:cs typeface="ＭＳ Ｐゴシック" pitchFamily="50" charset="-128"/>
              </a:rPr>
              <a:t>、</a:t>
            </a:r>
            <a:r>
              <a:rPr lang="ja-JP" altLang="en-US" sz="1400" dirty="0" smtClean="0">
                <a:latin typeface="ＭＳ Ｐ明朝" panose="02020600040205080304" pitchFamily="18" charset="-128"/>
                <a:ea typeface="ＭＳ Ｐ明朝" panose="02020600040205080304" pitchFamily="18" charset="-128"/>
                <a:cs typeface="ＭＳ Ｐゴシック" pitchFamily="50" charset="-128"/>
              </a:rPr>
              <a:t>後発</a:t>
            </a:r>
            <a:r>
              <a:rPr kumimoji="1" lang="ja-JP" altLang="en-US" sz="1400" b="0" i="0" u="none" strike="noStrike" cap="none" normalizeH="0" dirty="0" smtClean="0">
                <a:ln>
                  <a:noFill/>
                </a:ln>
                <a:effectLst/>
                <a:latin typeface="ＭＳ Ｐ明朝" panose="02020600040205080304" pitchFamily="18" charset="-128"/>
                <a:ea typeface="ＭＳ Ｐ明朝" panose="02020600040205080304" pitchFamily="18" charset="-128"/>
                <a:cs typeface="ＭＳ Ｐゴシック" pitchFamily="50" charset="-128"/>
              </a:rPr>
              <a:t>医薬品を使用</a:t>
            </a:r>
            <a:r>
              <a:rPr kumimoji="1" lang="ja-JP" sz="1400" b="0" i="0" u="none" strike="noStrike" cap="none" normalizeH="0" dirty="0" smtClean="0">
                <a:ln>
                  <a:noFill/>
                </a:ln>
                <a:effectLst/>
                <a:latin typeface="ＭＳ Ｐ明朝" panose="02020600040205080304" pitchFamily="18" charset="-128"/>
                <a:ea typeface="ＭＳ Ｐ明朝" panose="02020600040205080304" pitchFamily="18" charset="-128"/>
                <a:cs typeface="ＭＳ Ｐゴシック" pitchFamily="50" charset="-128"/>
              </a:rPr>
              <a:t>して</a:t>
            </a:r>
            <a:r>
              <a:rPr lang="ja-JP" altLang="en-US" sz="1400" dirty="0" smtClean="0">
                <a:latin typeface="ＭＳ Ｐ明朝" panose="02020600040205080304" pitchFamily="18" charset="-128"/>
                <a:ea typeface="ＭＳ Ｐ明朝" panose="02020600040205080304" pitchFamily="18" charset="-128"/>
                <a:cs typeface="ＭＳ Ｐゴシック" pitchFamily="50" charset="-128"/>
              </a:rPr>
              <a:t>いただいています。</a:t>
            </a:r>
            <a:endParaRPr kumimoji="1" lang="ja-JP" sz="1400" b="0" i="0" u="none" strike="noStrike" cap="none" normalizeH="0" dirty="0" smtClean="0">
              <a:ln>
                <a:noFill/>
              </a:ln>
              <a:effectLst/>
              <a:latin typeface="ＭＳ Ｐ明朝" pitchFamily="18" charset="-128"/>
              <a:ea typeface="ＭＳ Ｐ明朝" pitchFamily="18" charset="-128"/>
              <a:cs typeface="ＭＳ Ｐゴシック" pitchFamily="50" charset="-128"/>
            </a:endParaRPr>
          </a:p>
          <a:p>
            <a:pPr marL="0" marR="0" lvl="0" indent="0" defTabSz="914400" rtl="0" eaLnBrk="1" fontAlgn="base" latinLnBrk="0" hangingPunct="1">
              <a:lnSpc>
                <a:spcPts val="2000"/>
              </a:lnSpc>
              <a:spcBef>
                <a:spcPct val="0"/>
              </a:spcBef>
              <a:spcAft>
                <a:spcPct val="0"/>
              </a:spcAft>
              <a:buClrTx/>
              <a:buSzTx/>
              <a:buFontTx/>
              <a:buNone/>
              <a:tabLst/>
            </a:pPr>
            <a:endParaRPr kumimoji="1" lang="ja-JP" sz="1400" b="0" i="0" u="none" strike="noStrike" cap="none" normalizeH="0" baseline="0" dirty="0" smtClean="0">
              <a:ln>
                <a:noFill/>
              </a:ln>
              <a:solidFill>
                <a:srgbClr val="000000"/>
              </a:solidFill>
              <a:effectLst/>
              <a:latin typeface="ＭＳ Ｐ明朝" pitchFamily="18" charset="-128"/>
              <a:ea typeface="ＭＳ Ｐ明朝" pitchFamily="18" charset="-128"/>
              <a:cs typeface="ＭＳ Ｐゴシック"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endParaRPr kumimoji="1" lang="ja-JP" sz="1400" b="0" i="0" u="none" strike="noStrike" cap="none" normalizeH="0" baseline="0" dirty="0" smtClean="0">
              <a:ln>
                <a:noFill/>
              </a:ln>
              <a:solidFill>
                <a:srgbClr val="000000"/>
              </a:solidFill>
              <a:effectLst/>
              <a:latin typeface="ＭＳ Ｐ明朝" pitchFamily="18" charset="-128"/>
              <a:ea typeface="ＭＳ Ｐ明朝" pitchFamily="18" charset="-128"/>
              <a:cs typeface="ＭＳ Ｐゴシック"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30" name="AutoShape 6"/>
          <p:cNvSpPr>
            <a:spLocks noChangeArrowheads="1"/>
          </p:cNvSpPr>
          <p:nvPr/>
        </p:nvSpPr>
        <p:spPr bwMode="auto">
          <a:xfrm>
            <a:off x="7340353" y="3022773"/>
            <a:ext cx="3118915" cy="3962214"/>
          </a:xfrm>
          <a:prstGeom prst="roundRect">
            <a:avLst>
              <a:gd name="adj" fmla="val 593"/>
            </a:avLst>
          </a:prstGeom>
          <a:solidFill>
            <a:srgbClr val="FFFFFF"/>
          </a:solidFill>
          <a:ln w="6350" algn="in">
            <a:solidFill>
              <a:srgbClr val="6699FF"/>
            </a:solidFill>
            <a:round/>
            <a:headEnd/>
            <a:tailEnd/>
          </a:ln>
          <a:effectLst/>
        </p:spPr>
        <p:txBody>
          <a:bodyPr vert="horz" wrap="square" lIns="72000" tIns="36576" rIns="36000" bIns="36576" numCol="1" anchor="t" anchorCtr="0" compatLnSpc="1">
            <a:prstTxWarp prst="textNoShape">
              <a:avLst/>
            </a:prstTxWarp>
          </a:bodyPr>
          <a:lstStyle/>
          <a:p>
            <a:pPr marL="0" marR="0" lvl="0" indent="0" algn="l" defTabSz="914400" rtl="0" eaLnBrk="1" fontAlgn="base" latinLnBrk="0" hangingPunct="1">
              <a:lnSpc>
                <a:spcPts val="2000"/>
              </a:lnSpc>
              <a:spcBef>
                <a:spcPct val="0"/>
              </a:spcBef>
              <a:spcAft>
                <a:spcPct val="0"/>
              </a:spcAft>
              <a:buClrTx/>
              <a:buSzTx/>
              <a:buFontTx/>
              <a:buNone/>
              <a:tabLst/>
            </a:pPr>
            <a:endParaRPr kumimoji="1" lang="en-US" altLang="ja-JP" sz="1400" b="0" i="0" u="none" strike="noStrike" cap="none" normalizeH="0" baseline="0" dirty="0" smtClean="0">
              <a:ln>
                <a:noFill/>
              </a:ln>
              <a:solidFill>
                <a:srgbClr val="000000"/>
              </a:solidFill>
              <a:effectLst/>
              <a:latin typeface="ＭＳ Ｐ明朝" pitchFamily="18" charset="-128"/>
              <a:ea typeface="ＭＳ Ｐ明朝" pitchFamily="18" charset="-128"/>
              <a:cs typeface="ＭＳ Ｐゴシック" pitchFamily="50" charset="-128"/>
            </a:endParaRPr>
          </a:p>
          <a:p>
            <a:pPr marL="87313" marR="0" lvl="0" defTabSz="914400" fontAlgn="base">
              <a:lnSpc>
                <a:spcPts val="2000"/>
              </a:lnSpc>
              <a:spcBef>
                <a:spcPct val="0"/>
              </a:spcBef>
              <a:spcAft>
                <a:spcPct val="0"/>
              </a:spcAft>
              <a:buClrTx/>
              <a:buSzTx/>
              <a:buFontTx/>
              <a:buNone/>
              <a:tabLst/>
            </a:pPr>
            <a:r>
              <a:rPr lang="ja-JP" altLang="en-US" sz="1400" dirty="0" smtClean="0">
                <a:solidFill>
                  <a:srgbClr val="000000"/>
                </a:solidFill>
                <a:latin typeface="ＭＳ Ｐ明朝" pitchFamily="18" charset="-128"/>
                <a:ea typeface="ＭＳ Ｐ明朝" pitchFamily="18" charset="-128"/>
                <a:cs typeface="ＭＳ Ｐゴシック" pitchFamily="50" charset="-128"/>
              </a:rPr>
              <a:t>福祉</a:t>
            </a:r>
            <a:r>
              <a:rPr lang="ja-JP" altLang="en-US" sz="1400" dirty="0">
                <a:solidFill>
                  <a:srgbClr val="000000"/>
                </a:solidFill>
                <a:latin typeface="ＭＳ Ｐ明朝" pitchFamily="18" charset="-128"/>
                <a:ea typeface="ＭＳ Ｐ明朝" pitchFamily="18" charset="-128"/>
                <a:cs typeface="ＭＳ Ｐゴシック" pitchFamily="50" charset="-128"/>
              </a:rPr>
              <a:t>事務所は、後発</a:t>
            </a:r>
            <a:r>
              <a:rPr lang="ja-JP" sz="1400" dirty="0">
                <a:solidFill>
                  <a:srgbClr val="000000"/>
                </a:solidFill>
                <a:latin typeface="ＭＳ Ｐ明朝" pitchFamily="18" charset="-128"/>
                <a:ea typeface="ＭＳ Ｐ明朝" pitchFamily="18" charset="-128"/>
                <a:cs typeface="ＭＳ Ｐゴシック" pitchFamily="50" charset="-128"/>
              </a:rPr>
              <a:t>医薬品</a:t>
            </a:r>
            <a:r>
              <a:rPr lang="ja-JP" altLang="en-US" sz="1400" dirty="0">
                <a:solidFill>
                  <a:srgbClr val="000000"/>
                </a:solidFill>
                <a:latin typeface="ＭＳ Ｐ明朝" pitchFamily="18" charset="-128"/>
                <a:ea typeface="ＭＳ Ｐ明朝" pitchFamily="18" charset="-128"/>
                <a:cs typeface="ＭＳ Ｐゴシック" pitchFamily="50" charset="-128"/>
              </a:rPr>
              <a:t>を使用していない方へ、個別に</a:t>
            </a:r>
            <a:r>
              <a:rPr lang="ja-JP" altLang="en-US" sz="1400" dirty="0">
                <a:latin typeface="ＭＳ Ｐ明朝" pitchFamily="18" charset="-128"/>
                <a:ea typeface="ＭＳ Ｐ明朝" pitchFamily="18" charset="-128"/>
                <a:cs typeface="ＭＳ Ｐゴシック" pitchFamily="50" charset="-128"/>
              </a:rPr>
              <a:t>理解を</a:t>
            </a:r>
            <a:r>
              <a:rPr lang="ja-JP" altLang="en-US" sz="1400" dirty="0" smtClean="0">
                <a:latin typeface="ＭＳ Ｐ明朝" pitchFamily="18" charset="-128"/>
                <a:ea typeface="ＭＳ Ｐ明朝" pitchFamily="18" charset="-128"/>
                <a:cs typeface="ＭＳ Ｐゴシック" pitchFamily="50" charset="-128"/>
              </a:rPr>
              <a:t>求めて、</a:t>
            </a:r>
            <a:endParaRPr lang="en-US" altLang="ja-JP" sz="1400" dirty="0" smtClean="0">
              <a:latin typeface="ＭＳ Ｐ明朝" pitchFamily="18" charset="-128"/>
              <a:ea typeface="ＭＳ Ｐ明朝" pitchFamily="18" charset="-128"/>
              <a:cs typeface="ＭＳ Ｐゴシック" pitchFamily="50" charset="-128"/>
            </a:endParaRPr>
          </a:p>
          <a:p>
            <a:pPr marL="87313" marR="0" lvl="0" defTabSz="914400" fontAlgn="base">
              <a:lnSpc>
                <a:spcPts val="2000"/>
              </a:lnSpc>
              <a:spcBef>
                <a:spcPct val="0"/>
              </a:spcBef>
              <a:spcAft>
                <a:spcPct val="0"/>
              </a:spcAft>
              <a:buClrTx/>
              <a:buSzTx/>
              <a:buFontTx/>
              <a:buNone/>
              <a:tabLst/>
            </a:pPr>
            <a:r>
              <a:rPr lang="ja-JP" altLang="en-US" sz="1400" dirty="0" smtClean="0">
                <a:latin typeface="ＭＳ Ｐ明朝" pitchFamily="18" charset="-128"/>
                <a:ea typeface="ＭＳ Ｐ明朝" pitchFamily="18" charset="-128"/>
                <a:cs typeface="ＭＳ Ｐゴシック" pitchFamily="50" charset="-128"/>
              </a:rPr>
              <a:t>その</a:t>
            </a:r>
            <a:r>
              <a:rPr lang="ja-JP" altLang="en-US" sz="1400" dirty="0">
                <a:latin typeface="ＭＳ Ｐ明朝" pitchFamily="18" charset="-128"/>
                <a:ea typeface="ＭＳ Ｐ明朝" pitchFamily="18" charset="-128"/>
                <a:cs typeface="ＭＳ Ｐゴシック" pitchFamily="50" charset="-128"/>
              </a:rPr>
              <a:t>使用を促していく場合が</a:t>
            </a:r>
            <a:r>
              <a:rPr lang="ja-JP" altLang="en-US" sz="1400" dirty="0" smtClean="0">
                <a:latin typeface="ＭＳ Ｐ明朝" pitchFamily="18" charset="-128"/>
                <a:ea typeface="ＭＳ Ｐ明朝" pitchFamily="18" charset="-128"/>
                <a:cs typeface="ＭＳ Ｐゴシック" pitchFamily="50" charset="-128"/>
              </a:rPr>
              <a:t>あります。</a:t>
            </a:r>
            <a:endParaRPr lang="ja-JP" sz="1400" dirty="0">
              <a:latin typeface="ＭＳ Ｐ明朝" pitchFamily="18" charset="-128"/>
              <a:ea typeface="ＭＳ Ｐ明朝" pitchFamily="18" charset="-128"/>
              <a:cs typeface="ＭＳ Ｐゴシック" pitchFamily="50" charset="-128"/>
            </a:endParaRPr>
          </a:p>
          <a:p>
            <a:pPr marL="87313" marR="0" lvl="0" defTabSz="914400" fontAlgn="base">
              <a:lnSpc>
                <a:spcPts val="2000"/>
              </a:lnSpc>
              <a:spcBef>
                <a:spcPct val="0"/>
              </a:spcBef>
              <a:spcAft>
                <a:spcPct val="0"/>
              </a:spcAft>
              <a:buClrTx/>
              <a:buSzTx/>
              <a:buFontTx/>
              <a:buNone/>
              <a:tabLst/>
            </a:pPr>
            <a:endParaRPr lang="ja-JP" sz="1400" dirty="0">
              <a:latin typeface="ＭＳ Ｐ明朝" pitchFamily="18" charset="-128"/>
              <a:ea typeface="ＭＳ Ｐ明朝" pitchFamily="18" charset="-128"/>
              <a:cs typeface="ＭＳ Ｐゴシック" pitchFamily="50" charset="-128"/>
            </a:endParaRPr>
          </a:p>
          <a:p>
            <a:pPr marL="87313" marR="0" lvl="0" defTabSz="914400" fontAlgn="base">
              <a:lnSpc>
                <a:spcPts val="2000"/>
              </a:lnSpc>
              <a:spcBef>
                <a:spcPct val="0"/>
              </a:spcBef>
              <a:spcAft>
                <a:spcPct val="0"/>
              </a:spcAft>
              <a:buClrTx/>
              <a:buSzTx/>
              <a:buFontTx/>
              <a:buNone/>
              <a:tabLst/>
            </a:pPr>
            <a:r>
              <a:rPr lang="ja-JP" altLang="en-US" sz="1400" dirty="0" smtClean="0">
                <a:latin typeface="ＭＳ Ｐ明朝" pitchFamily="18" charset="-128"/>
                <a:ea typeface="ＭＳ Ｐ明朝" pitchFamily="18" charset="-128"/>
                <a:cs typeface="ＭＳ Ｐゴシック" pitchFamily="50" charset="-128"/>
              </a:rPr>
              <a:t>後発</a:t>
            </a:r>
            <a:r>
              <a:rPr lang="ja-JP" sz="1400" dirty="0" smtClean="0">
                <a:latin typeface="ＭＳ Ｐ明朝" pitchFamily="18" charset="-128"/>
                <a:ea typeface="ＭＳ Ｐ明朝" pitchFamily="18" charset="-128"/>
                <a:cs typeface="ＭＳ Ｐゴシック" pitchFamily="50" charset="-128"/>
              </a:rPr>
              <a:t>医</a:t>
            </a:r>
            <a:r>
              <a:rPr lang="ja-JP" sz="1400" dirty="0">
                <a:latin typeface="ＭＳ Ｐ明朝" pitchFamily="18" charset="-128"/>
                <a:ea typeface="ＭＳ Ｐ明朝" pitchFamily="18" charset="-128"/>
                <a:cs typeface="ＭＳ Ｐゴシック" pitchFamily="50" charset="-128"/>
              </a:rPr>
              <a:t>薬品は、品質や効き目、安全性はこれまでのお薬と</a:t>
            </a:r>
            <a:r>
              <a:rPr lang="ja-JP" altLang="en-US" sz="1400" dirty="0">
                <a:latin typeface="ＭＳ Ｐ明朝" pitchFamily="18" charset="-128"/>
                <a:ea typeface="ＭＳ Ｐ明朝" pitchFamily="18" charset="-128"/>
                <a:cs typeface="ＭＳ Ｐゴシック" pitchFamily="50" charset="-128"/>
              </a:rPr>
              <a:t>同等</a:t>
            </a:r>
            <a:r>
              <a:rPr lang="ja-JP" sz="1400" dirty="0">
                <a:latin typeface="ＭＳ Ｐ明朝" pitchFamily="18" charset="-128"/>
                <a:ea typeface="ＭＳ Ｐ明朝" pitchFamily="18" charset="-128"/>
                <a:cs typeface="ＭＳ Ｐゴシック" pitchFamily="50" charset="-128"/>
              </a:rPr>
              <a:t>ですので</a:t>
            </a:r>
            <a:r>
              <a:rPr lang="ja-JP" sz="1400" dirty="0" smtClean="0">
                <a:latin typeface="ＭＳ Ｐ明朝" pitchFamily="18" charset="-128"/>
                <a:ea typeface="ＭＳ Ｐ明朝" pitchFamily="18" charset="-128"/>
                <a:cs typeface="ＭＳ Ｐゴシック" pitchFamily="50" charset="-128"/>
              </a:rPr>
              <a:t>、</a:t>
            </a:r>
            <a:endParaRPr lang="en-US" altLang="ja-JP" sz="1400" dirty="0" smtClean="0">
              <a:latin typeface="ＭＳ Ｐ明朝" pitchFamily="18" charset="-128"/>
              <a:ea typeface="ＭＳ Ｐ明朝" pitchFamily="18" charset="-128"/>
              <a:cs typeface="ＭＳ Ｐゴシック" pitchFamily="50" charset="-128"/>
            </a:endParaRPr>
          </a:p>
          <a:p>
            <a:pPr marL="87313" marR="0" lvl="0" defTabSz="914400" fontAlgn="base">
              <a:lnSpc>
                <a:spcPts val="2000"/>
              </a:lnSpc>
              <a:spcBef>
                <a:spcPct val="0"/>
              </a:spcBef>
              <a:spcAft>
                <a:spcPct val="0"/>
              </a:spcAft>
              <a:buClrTx/>
              <a:buSzTx/>
              <a:buFontTx/>
              <a:buNone/>
              <a:tabLst/>
            </a:pPr>
            <a:r>
              <a:rPr lang="ja-JP" altLang="en-US" sz="1400" dirty="0" smtClean="0">
                <a:latin typeface="ＭＳ Ｐ明朝" pitchFamily="18" charset="-128"/>
                <a:ea typeface="ＭＳ Ｐ明朝" pitchFamily="18" charset="-128"/>
                <a:cs typeface="ＭＳ Ｐゴシック" pitchFamily="50" charset="-128"/>
              </a:rPr>
              <a:t>医師</a:t>
            </a:r>
            <a:r>
              <a:rPr lang="ja-JP" altLang="en-US" sz="1400" dirty="0">
                <a:latin typeface="ＭＳ Ｐ明朝" pitchFamily="18" charset="-128"/>
                <a:ea typeface="ＭＳ Ｐ明朝" pitchFamily="18" charset="-128"/>
                <a:cs typeface="ＭＳ Ｐゴシック" pitchFamily="50" charset="-128"/>
              </a:rPr>
              <a:t>が後発医薬品の使用を認めている場合は、積極的に使用</a:t>
            </a:r>
            <a:r>
              <a:rPr lang="ja-JP" sz="1400" dirty="0">
                <a:latin typeface="ＭＳ Ｐ明朝" pitchFamily="18" charset="-128"/>
                <a:ea typeface="ＭＳ Ｐ明朝" pitchFamily="18" charset="-128"/>
                <a:cs typeface="ＭＳ Ｐゴシック" pitchFamily="50" charset="-128"/>
              </a:rPr>
              <a:t>して</a:t>
            </a:r>
            <a:r>
              <a:rPr lang="ja-JP" sz="1400" dirty="0" smtClean="0">
                <a:latin typeface="ＭＳ Ｐ明朝" pitchFamily="18" charset="-128"/>
                <a:ea typeface="ＭＳ Ｐ明朝" pitchFamily="18" charset="-128"/>
                <a:cs typeface="ＭＳ Ｐゴシック" pitchFamily="50" charset="-128"/>
              </a:rPr>
              <a:t>ください</a:t>
            </a:r>
            <a:r>
              <a:rPr lang="ja-JP" altLang="en-US" sz="1400" dirty="0" smtClean="0">
                <a:latin typeface="ＭＳ Ｐ明朝" pitchFamily="18" charset="-128"/>
                <a:ea typeface="ＭＳ Ｐ明朝" pitchFamily="18" charset="-128"/>
                <a:cs typeface="ＭＳ Ｐゴシック" pitchFamily="50" charset="-128"/>
              </a:rPr>
              <a:t>。</a:t>
            </a:r>
            <a:endParaRPr lang="ja-JP" sz="1400" dirty="0">
              <a:latin typeface="ＭＳ Ｐ明朝" pitchFamily="18" charset="-128"/>
              <a:ea typeface="ＭＳ Ｐ明朝" pitchFamily="18" charset="-128"/>
              <a:cs typeface="ＭＳ Ｐゴシック" pitchFamily="50" charset="-128"/>
            </a:endParaRPr>
          </a:p>
          <a:p>
            <a:pPr marL="87313" marR="0" lvl="0" defTabSz="914400" fontAlgn="base">
              <a:lnSpc>
                <a:spcPts val="2000"/>
              </a:lnSpc>
              <a:spcBef>
                <a:spcPct val="0"/>
              </a:spcBef>
              <a:spcAft>
                <a:spcPct val="0"/>
              </a:spcAft>
              <a:buClrTx/>
              <a:buSzTx/>
              <a:buFontTx/>
              <a:buNone/>
              <a:tabLst/>
            </a:pPr>
            <a:endParaRPr lang="ja-JP" sz="1400" dirty="0">
              <a:latin typeface="ＭＳ Ｐ明朝" pitchFamily="18" charset="-128"/>
              <a:ea typeface="ＭＳ Ｐ明朝" pitchFamily="18" charset="-128"/>
              <a:cs typeface="ＭＳ Ｐゴシック" pitchFamily="50" charset="-128"/>
            </a:endParaRPr>
          </a:p>
          <a:p>
            <a:pPr marL="87313" marR="0" lvl="0" defTabSz="914400" fontAlgn="base">
              <a:lnSpc>
                <a:spcPts val="2000"/>
              </a:lnSpc>
              <a:spcBef>
                <a:spcPct val="0"/>
              </a:spcBef>
              <a:spcAft>
                <a:spcPct val="0"/>
              </a:spcAft>
              <a:buClrTx/>
              <a:buSzTx/>
              <a:buFontTx/>
              <a:buNone/>
              <a:tabLst/>
            </a:pPr>
            <a:r>
              <a:rPr lang="ja-JP" altLang="en-US" sz="1400" dirty="0" smtClean="0">
                <a:latin typeface="ＭＳ Ｐ明朝" pitchFamily="18" charset="-128"/>
                <a:ea typeface="ＭＳ Ｐ明朝" pitchFamily="18" charset="-128"/>
                <a:cs typeface="ＭＳ Ｐゴシック" pitchFamily="50" charset="-128"/>
              </a:rPr>
              <a:t>後発医</a:t>
            </a:r>
            <a:r>
              <a:rPr lang="ja-JP" altLang="en-US" sz="1400" dirty="0">
                <a:latin typeface="ＭＳ Ｐ明朝" pitchFamily="18" charset="-128"/>
                <a:ea typeface="ＭＳ Ｐ明朝" pitchFamily="18" charset="-128"/>
                <a:cs typeface="ＭＳ Ｐゴシック" pitchFamily="50" charset="-128"/>
              </a:rPr>
              <a:t>薬品の</a:t>
            </a:r>
            <a:r>
              <a:rPr lang="ja-JP" sz="1400" dirty="0">
                <a:latin typeface="ＭＳ Ｐ明朝" pitchFamily="18" charset="-128"/>
                <a:ea typeface="ＭＳ Ｐ明朝" pitchFamily="18" charset="-128"/>
                <a:cs typeface="ＭＳ Ｐゴシック" pitchFamily="50" charset="-128"/>
              </a:rPr>
              <a:t>普及促進にご理解</a:t>
            </a:r>
            <a:r>
              <a:rPr lang="ja-JP" sz="1400" dirty="0" smtClean="0">
                <a:latin typeface="ＭＳ Ｐ明朝" pitchFamily="18" charset="-128"/>
                <a:ea typeface="ＭＳ Ｐ明朝" pitchFamily="18" charset="-128"/>
                <a:cs typeface="ＭＳ Ｐゴシック" pitchFamily="50" charset="-128"/>
              </a:rPr>
              <a:t>・</a:t>
            </a:r>
            <a:endParaRPr lang="en-US" altLang="ja-JP" sz="1400" dirty="0" smtClean="0">
              <a:latin typeface="ＭＳ Ｐ明朝" pitchFamily="18" charset="-128"/>
              <a:ea typeface="ＭＳ Ｐ明朝" pitchFamily="18" charset="-128"/>
              <a:cs typeface="ＭＳ Ｐゴシック" pitchFamily="50" charset="-128"/>
            </a:endParaRPr>
          </a:p>
          <a:p>
            <a:pPr marL="87313" marR="0" lvl="0" defTabSz="914400" fontAlgn="base">
              <a:lnSpc>
                <a:spcPts val="2000"/>
              </a:lnSpc>
              <a:spcBef>
                <a:spcPct val="0"/>
              </a:spcBef>
              <a:spcAft>
                <a:spcPct val="0"/>
              </a:spcAft>
              <a:buClrTx/>
              <a:buSzTx/>
              <a:buFontTx/>
              <a:buNone/>
              <a:tabLst/>
            </a:pPr>
            <a:r>
              <a:rPr lang="ja-JP" sz="1400" dirty="0" smtClean="0">
                <a:latin typeface="ＭＳ Ｐ明朝" pitchFamily="18" charset="-128"/>
                <a:ea typeface="ＭＳ Ｐ明朝" pitchFamily="18" charset="-128"/>
                <a:cs typeface="ＭＳ Ｐゴシック" pitchFamily="50" charset="-128"/>
              </a:rPr>
              <a:t>ご協力</a:t>
            </a:r>
            <a:r>
              <a:rPr lang="ja-JP" sz="1400" dirty="0">
                <a:latin typeface="ＭＳ Ｐ明朝" pitchFamily="18" charset="-128"/>
                <a:ea typeface="ＭＳ Ｐ明朝" pitchFamily="18" charset="-128"/>
                <a:cs typeface="ＭＳ Ｐゴシック" pitchFamily="50" charset="-128"/>
              </a:rPr>
              <a:t>をお願い</a:t>
            </a:r>
            <a:r>
              <a:rPr lang="ja-JP" sz="1400" dirty="0" smtClean="0">
                <a:latin typeface="ＭＳ Ｐ明朝" pitchFamily="18" charset="-128"/>
                <a:ea typeface="ＭＳ Ｐ明朝" pitchFamily="18" charset="-128"/>
                <a:cs typeface="ＭＳ Ｐゴシック" pitchFamily="50" charset="-128"/>
              </a:rPr>
              <a:t>します</a:t>
            </a:r>
            <a:r>
              <a:rPr lang="ja-JP" altLang="en-US" sz="1400" dirty="0" smtClean="0">
                <a:latin typeface="ＭＳ Ｐ明朝" pitchFamily="18" charset="-128"/>
                <a:ea typeface="ＭＳ Ｐ明朝" pitchFamily="18" charset="-128"/>
                <a:cs typeface="ＭＳ Ｐゴシック" pitchFamily="50" charset="-128"/>
              </a:rPr>
              <a:t>。</a:t>
            </a:r>
            <a:endParaRPr lang="ja-JP" sz="1400" dirty="0">
              <a:latin typeface="ＭＳ Ｐ明朝" pitchFamily="18" charset="-128"/>
              <a:ea typeface="ＭＳ Ｐ明朝" pitchFamily="18" charset="-128"/>
              <a:cs typeface="ＭＳ Ｐゴシック" pitchFamily="50" charset="-128"/>
            </a:endParaRPr>
          </a:p>
        </p:txBody>
      </p:sp>
      <p:sp>
        <p:nvSpPr>
          <p:cNvPr id="1031" name="AutoShape 7"/>
          <p:cNvSpPr>
            <a:spLocks noChangeArrowheads="1"/>
          </p:cNvSpPr>
          <p:nvPr/>
        </p:nvSpPr>
        <p:spPr bwMode="auto">
          <a:xfrm>
            <a:off x="3798230" y="3022773"/>
            <a:ext cx="3168650" cy="3962214"/>
          </a:xfrm>
          <a:prstGeom prst="roundRect">
            <a:avLst>
              <a:gd name="adj" fmla="val 593"/>
            </a:avLst>
          </a:prstGeom>
          <a:solidFill>
            <a:srgbClr val="FFFFFF"/>
          </a:solidFill>
          <a:ln w="6350" algn="in">
            <a:solidFill>
              <a:srgbClr val="6699FF"/>
            </a:solidFill>
            <a:round/>
            <a:headEnd/>
            <a:tailEnd/>
          </a:ln>
          <a:effectLst/>
        </p:spPr>
        <p:txBody>
          <a:bodyPr vert="horz" wrap="square" lIns="72000" tIns="36576" rIns="36000" bIns="36576" numCol="1" anchor="t" anchorCtr="0" compatLnSpc="1">
            <a:prstTxWarp prst="textNoShape">
              <a:avLst/>
            </a:prstTxWarp>
          </a:bodyPr>
          <a:lstStyle/>
          <a:p>
            <a:pPr defTabSz="914400" fontAlgn="base">
              <a:lnSpc>
                <a:spcPts val="2000"/>
              </a:lnSpc>
              <a:spcBef>
                <a:spcPct val="0"/>
              </a:spcBef>
              <a:spcAft>
                <a:spcPct val="0"/>
              </a:spcAft>
            </a:pPr>
            <a:endParaRPr lang="en-US" altLang="ja-JP" sz="1400" dirty="0" smtClean="0">
              <a:solidFill>
                <a:srgbClr val="000000"/>
              </a:solidFill>
              <a:latin typeface="ＭＳ Ｐ明朝" pitchFamily="18" charset="-128"/>
              <a:ea typeface="ＭＳ Ｐ明朝" pitchFamily="18" charset="-128"/>
              <a:cs typeface="ＭＳ Ｐゴシック" pitchFamily="50" charset="-128"/>
            </a:endParaRPr>
          </a:p>
          <a:p>
            <a:pPr marL="87313" defTabSz="914400" fontAlgn="base">
              <a:lnSpc>
                <a:spcPts val="2000"/>
              </a:lnSpc>
              <a:spcBef>
                <a:spcPct val="0"/>
              </a:spcBef>
              <a:spcAft>
                <a:spcPct val="0"/>
              </a:spcAft>
            </a:pPr>
            <a:r>
              <a:rPr lang="ja-JP" altLang="ja-JP" sz="1400" dirty="0" smtClean="0">
                <a:solidFill>
                  <a:srgbClr val="000000"/>
                </a:solidFill>
                <a:latin typeface="ＭＳ Ｐ明朝" pitchFamily="18" charset="-128"/>
                <a:ea typeface="ＭＳ Ｐ明朝" pitchFamily="18" charset="-128"/>
                <a:cs typeface="ＭＳ Ｐゴシック" pitchFamily="50" charset="-128"/>
              </a:rPr>
              <a:t>薬局で、</a:t>
            </a:r>
            <a:r>
              <a:rPr lang="ja-JP" altLang="en-US" sz="1400" dirty="0" smtClean="0">
                <a:solidFill>
                  <a:srgbClr val="000000"/>
                </a:solidFill>
                <a:latin typeface="ＭＳ Ｐ明朝" pitchFamily="18" charset="-128"/>
                <a:ea typeface="ＭＳ Ｐ明朝" pitchFamily="18" charset="-128"/>
                <a:cs typeface="ＭＳ Ｐゴシック" pitchFamily="50" charset="-128"/>
              </a:rPr>
              <a:t>後発</a:t>
            </a:r>
            <a:r>
              <a:rPr lang="ja-JP" altLang="ja-JP" sz="1400" dirty="0" smtClean="0">
                <a:solidFill>
                  <a:srgbClr val="000000"/>
                </a:solidFill>
                <a:latin typeface="ＭＳ Ｐ明朝" pitchFamily="18" charset="-128"/>
                <a:ea typeface="ＭＳ Ｐ明朝" pitchFamily="18" charset="-128"/>
                <a:cs typeface="ＭＳ Ｐゴシック" pitchFamily="50" charset="-128"/>
              </a:rPr>
              <a:t>医薬品</a:t>
            </a:r>
            <a:r>
              <a:rPr lang="ja-JP" altLang="en-US" sz="1400" dirty="0" smtClean="0">
                <a:latin typeface="ＭＳ Ｐ明朝" pitchFamily="18" charset="-128"/>
                <a:ea typeface="ＭＳ Ｐ明朝" pitchFamily="18" charset="-128"/>
                <a:cs typeface="ＭＳ Ｐゴシック" pitchFamily="50" charset="-128"/>
              </a:rPr>
              <a:t>の使用について</a:t>
            </a:r>
            <a:endParaRPr lang="en-US" altLang="ja-JP" sz="1400" dirty="0" smtClean="0">
              <a:latin typeface="ＭＳ Ｐ明朝" pitchFamily="18" charset="-128"/>
              <a:ea typeface="ＭＳ Ｐ明朝" pitchFamily="18" charset="-128"/>
              <a:cs typeface="ＭＳ Ｐゴシック" pitchFamily="50" charset="-128"/>
            </a:endParaRPr>
          </a:p>
          <a:p>
            <a:pPr marL="87313" defTabSz="914400" fontAlgn="base">
              <a:lnSpc>
                <a:spcPts val="2000"/>
              </a:lnSpc>
              <a:spcBef>
                <a:spcPct val="0"/>
              </a:spcBef>
              <a:spcAft>
                <a:spcPct val="0"/>
              </a:spcAft>
            </a:pPr>
            <a:r>
              <a:rPr lang="ja-JP" altLang="en-US" sz="1400" dirty="0" smtClean="0">
                <a:latin typeface="ＭＳ Ｐ明朝" pitchFamily="18" charset="-128"/>
                <a:ea typeface="ＭＳ Ｐ明朝" pitchFamily="18" charset="-128"/>
                <a:cs typeface="ＭＳ Ｐゴシック" pitchFamily="50" charset="-128"/>
              </a:rPr>
              <a:t>説明を受けたときは、積極的に後発</a:t>
            </a:r>
            <a:endParaRPr lang="en-US" altLang="ja-JP" sz="1400" dirty="0" smtClean="0">
              <a:latin typeface="ＭＳ Ｐ明朝" pitchFamily="18" charset="-128"/>
              <a:ea typeface="ＭＳ Ｐ明朝" pitchFamily="18" charset="-128"/>
              <a:cs typeface="ＭＳ Ｐゴシック" pitchFamily="50" charset="-128"/>
            </a:endParaRPr>
          </a:p>
          <a:p>
            <a:pPr marL="87313" defTabSz="914400" fontAlgn="base">
              <a:lnSpc>
                <a:spcPts val="2000"/>
              </a:lnSpc>
              <a:spcBef>
                <a:spcPct val="0"/>
              </a:spcBef>
              <a:spcAft>
                <a:spcPct val="0"/>
              </a:spcAft>
            </a:pPr>
            <a:r>
              <a:rPr lang="ja-JP" altLang="en-US" sz="1400" dirty="0" smtClean="0">
                <a:latin typeface="ＭＳ Ｐ明朝" pitchFamily="18" charset="-128"/>
                <a:ea typeface="ＭＳ Ｐ明朝" pitchFamily="18" charset="-128"/>
                <a:cs typeface="ＭＳ Ｐゴシック" pitchFamily="50" charset="-128"/>
              </a:rPr>
              <a:t>医薬品を使用してください。</a:t>
            </a:r>
            <a:endParaRPr lang="ja-JP" altLang="ja-JP" sz="1400" dirty="0" smtClean="0">
              <a:latin typeface="ＭＳ Ｐ明朝" pitchFamily="18" charset="-128"/>
              <a:ea typeface="ＭＳ Ｐ明朝" pitchFamily="18" charset="-128"/>
              <a:cs typeface="ＭＳ Ｐゴシック" pitchFamily="50" charset="-128"/>
            </a:endParaRPr>
          </a:p>
          <a:p>
            <a:pPr marL="87313" marR="0" lvl="0" defTabSz="914400" rtl="0" eaLnBrk="1" fontAlgn="base" latinLnBrk="0" hangingPunct="1">
              <a:lnSpc>
                <a:spcPts val="2000"/>
              </a:lnSpc>
              <a:spcBef>
                <a:spcPct val="0"/>
              </a:spcBef>
              <a:spcAft>
                <a:spcPct val="0"/>
              </a:spcAft>
              <a:buClrTx/>
              <a:buSzTx/>
              <a:buFontTx/>
              <a:buNone/>
              <a:tabLst/>
            </a:pPr>
            <a:endParaRPr lang="en-US" altLang="ja-JP" sz="1400" dirty="0" smtClean="0">
              <a:latin typeface="ＭＳ Ｐ明朝" pitchFamily="18" charset="-128"/>
              <a:ea typeface="ＭＳ Ｐ明朝" pitchFamily="18" charset="-128"/>
              <a:cs typeface="ＭＳ Ｐゴシック" pitchFamily="50" charset="-128"/>
            </a:endParaRPr>
          </a:p>
          <a:p>
            <a:pPr marL="87313" defTabSz="914400" fontAlgn="base">
              <a:lnSpc>
                <a:spcPts val="2000"/>
              </a:lnSpc>
              <a:spcBef>
                <a:spcPct val="0"/>
              </a:spcBef>
              <a:spcAft>
                <a:spcPct val="0"/>
              </a:spcAft>
            </a:pPr>
            <a:r>
              <a:rPr kumimoji="1" lang="ja-JP" altLang="en-US" sz="1400" b="0" i="0" u="none" strike="noStrike" cap="none" normalizeH="0" baseline="0" dirty="0" smtClean="0">
                <a:ln>
                  <a:noFill/>
                </a:ln>
                <a:effectLst/>
                <a:latin typeface="ＭＳ Ｐ明朝" pitchFamily="18" charset="-128"/>
                <a:ea typeface="ＭＳ Ｐ明朝" pitchFamily="18" charset="-128"/>
                <a:cs typeface="ＭＳ Ｐゴシック" pitchFamily="50" charset="-128"/>
              </a:rPr>
              <a:t>後発</a:t>
            </a:r>
            <a:r>
              <a:rPr kumimoji="1" lang="ja-JP" sz="1400" b="0" i="0" u="none" strike="noStrike" cap="none" normalizeH="0" baseline="0" dirty="0" smtClean="0">
                <a:ln>
                  <a:noFill/>
                </a:ln>
                <a:effectLst/>
                <a:latin typeface="ＭＳ Ｐ明朝" pitchFamily="18" charset="-128"/>
                <a:ea typeface="ＭＳ Ｐ明朝" pitchFamily="18" charset="-128"/>
                <a:cs typeface="ＭＳ Ｐゴシック" pitchFamily="50" charset="-128"/>
              </a:rPr>
              <a:t>医薬品</a:t>
            </a:r>
            <a:r>
              <a:rPr lang="ja-JP" altLang="en-US" sz="1400" dirty="0" smtClean="0">
                <a:latin typeface="ＭＳ Ｐ明朝" pitchFamily="18" charset="-128"/>
                <a:ea typeface="ＭＳ Ｐ明朝" pitchFamily="18" charset="-128"/>
                <a:cs typeface="ＭＳ Ｐゴシック" pitchFamily="50" charset="-128"/>
              </a:rPr>
              <a:t>の使用に同意していただけない場合</a:t>
            </a:r>
            <a:r>
              <a:rPr kumimoji="1" lang="ja-JP" sz="1400" b="0" i="0" u="none" strike="noStrike" cap="none" normalizeH="0" baseline="0" dirty="0" smtClean="0">
                <a:ln>
                  <a:noFill/>
                </a:ln>
                <a:effectLst/>
                <a:latin typeface="ＭＳ Ｐ明朝" pitchFamily="18" charset="-128"/>
                <a:ea typeface="ＭＳ Ｐ明朝" pitchFamily="18" charset="-128"/>
                <a:cs typeface="ＭＳ Ｐゴシック" pitchFamily="50" charset="-128"/>
              </a:rPr>
              <a:t>は、</a:t>
            </a:r>
            <a:r>
              <a:rPr kumimoji="1" lang="ja-JP" altLang="en-US" sz="1400" b="0" i="0" u="none" strike="noStrike" cap="none" normalizeH="0" baseline="0" dirty="0" smtClean="0">
                <a:ln>
                  <a:noFill/>
                </a:ln>
                <a:effectLst/>
                <a:latin typeface="ＭＳ Ｐ明朝" pitchFamily="18" charset="-128"/>
                <a:ea typeface="ＭＳ Ｐ明朝" pitchFamily="18" charset="-128"/>
                <a:cs typeface="ＭＳ Ｐゴシック" pitchFamily="50" charset="-128"/>
              </a:rPr>
              <a:t>後発医薬品以外の医薬品が調剤されますが、薬局はその理由</a:t>
            </a:r>
            <a:r>
              <a:rPr kumimoji="1" lang="ja-JP" sz="1400" b="0" i="0" u="none" strike="noStrike" cap="none" normalizeH="0" baseline="0" dirty="0" smtClean="0">
                <a:ln>
                  <a:noFill/>
                </a:ln>
                <a:effectLst/>
                <a:latin typeface="ＭＳ Ｐ明朝" pitchFamily="18" charset="-128"/>
                <a:ea typeface="ＭＳ Ｐ明朝" pitchFamily="18" charset="-128"/>
                <a:cs typeface="ＭＳ Ｐゴシック" pitchFamily="50" charset="-128"/>
              </a:rPr>
              <a:t>を</a:t>
            </a:r>
            <a:r>
              <a:rPr kumimoji="1" lang="ja-JP" altLang="en-US" sz="1400" b="0" i="0" u="none" strike="noStrike" cap="none" normalizeH="0" baseline="0" dirty="0" smtClean="0">
                <a:ln>
                  <a:noFill/>
                </a:ln>
                <a:effectLst/>
                <a:latin typeface="ＭＳ Ｐ明朝" pitchFamily="18" charset="-128"/>
                <a:ea typeface="ＭＳ Ｐ明朝" pitchFamily="18" charset="-128"/>
                <a:cs typeface="ＭＳ Ｐゴシック" pitchFamily="50" charset="-128"/>
              </a:rPr>
              <a:t>確認する</a:t>
            </a:r>
            <a:r>
              <a:rPr kumimoji="1" lang="ja-JP" altLang="en-US" sz="1400" b="0" i="0" u="none" strike="noStrike" cap="none" normalizeH="0" baseline="0" dirty="0" smtClean="0">
                <a:ln>
                  <a:noFill/>
                </a:ln>
                <a:effectLst/>
                <a:latin typeface="ＭＳ Ｐ明朝" pitchFamily="18" charset="-128"/>
                <a:ea typeface="ＭＳ Ｐ明朝" pitchFamily="18" charset="-128"/>
                <a:cs typeface="ＭＳ Ｐゴシック" pitchFamily="50" charset="-128"/>
              </a:rPr>
              <a:t>場合があります</a:t>
            </a:r>
            <a:r>
              <a:rPr lang="ja-JP" altLang="en-US" sz="1400" dirty="0" smtClean="0">
                <a:latin typeface="ＭＳ Ｐ明朝" pitchFamily="18" charset="-128"/>
                <a:ea typeface="ＭＳ Ｐ明朝" pitchFamily="18" charset="-128"/>
                <a:cs typeface="ＭＳ Ｐゴシック" pitchFamily="50" charset="-128"/>
              </a:rPr>
              <a:t>。</a:t>
            </a:r>
            <a:endParaRPr lang="en-US" altLang="ja-JP" sz="1400" dirty="0" smtClean="0">
              <a:latin typeface="ＭＳ Ｐ明朝" pitchFamily="18" charset="-128"/>
              <a:ea typeface="ＭＳ Ｐ明朝" pitchFamily="18" charset="-128"/>
              <a:cs typeface="ＭＳ Ｐゴシック" pitchFamily="50" charset="-128"/>
            </a:endParaRPr>
          </a:p>
          <a:p>
            <a:pPr marL="87313" defTabSz="914400" fontAlgn="base">
              <a:lnSpc>
                <a:spcPts val="2000"/>
              </a:lnSpc>
              <a:spcBef>
                <a:spcPct val="0"/>
              </a:spcBef>
              <a:spcAft>
                <a:spcPct val="0"/>
              </a:spcAft>
            </a:pPr>
            <a:endParaRPr lang="en-US" altLang="ja-JP" sz="1400" dirty="0">
              <a:latin typeface="ＭＳ Ｐ明朝" pitchFamily="18" charset="-128"/>
              <a:ea typeface="ＭＳ Ｐ明朝" pitchFamily="18" charset="-128"/>
              <a:cs typeface="ＭＳ Ｐゴシック" pitchFamily="50" charset="-128"/>
            </a:endParaRPr>
          </a:p>
          <a:p>
            <a:pPr marL="87313" defTabSz="914400" fontAlgn="base">
              <a:lnSpc>
                <a:spcPts val="2000"/>
              </a:lnSpc>
              <a:spcBef>
                <a:spcPct val="0"/>
              </a:spcBef>
              <a:spcAft>
                <a:spcPct val="0"/>
              </a:spcAft>
            </a:pPr>
            <a:r>
              <a:rPr lang="ja-JP" altLang="en-US" sz="1400" dirty="0" smtClean="0">
                <a:latin typeface="ＭＳ Ｐ明朝" pitchFamily="18" charset="-128"/>
                <a:ea typeface="ＭＳ Ｐ明朝" pitchFamily="18" charset="-128"/>
                <a:cs typeface="ＭＳ Ｐゴシック" pitchFamily="50" charset="-128"/>
              </a:rPr>
              <a:t>後発</a:t>
            </a:r>
            <a:r>
              <a:rPr kumimoji="1" lang="ja-JP" altLang="en-US" sz="1400" b="0" i="0" u="none" strike="noStrike" cap="none" normalizeH="0" baseline="0" dirty="0" smtClean="0">
                <a:ln>
                  <a:noFill/>
                </a:ln>
                <a:effectLst/>
                <a:latin typeface="ＭＳ Ｐ明朝" pitchFamily="18" charset="-128"/>
                <a:ea typeface="ＭＳ Ｐ明朝" pitchFamily="18" charset="-128"/>
                <a:cs typeface="ＭＳ Ｐゴシック" pitchFamily="50" charset="-128"/>
              </a:rPr>
              <a:t>医薬品を使用できない特別の理由がある方は、福祉</a:t>
            </a:r>
            <a:r>
              <a:rPr kumimoji="1" lang="ja-JP" sz="1400" b="0" i="0" u="none" strike="noStrike" cap="none" normalizeH="0" baseline="0" dirty="0" smtClean="0">
                <a:ln>
                  <a:noFill/>
                </a:ln>
                <a:effectLst/>
                <a:latin typeface="ＭＳ Ｐ明朝" pitchFamily="18" charset="-128"/>
                <a:ea typeface="ＭＳ Ｐ明朝" pitchFamily="18" charset="-128"/>
                <a:cs typeface="ＭＳ Ｐゴシック" pitchFamily="50" charset="-128"/>
              </a:rPr>
              <a:t>事務所や医師</a:t>
            </a:r>
            <a:r>
              <a:rPr kumimoji="1" lang="ja-JP" altLang="en-US" sz="1400" b="0" i="0" u="none" strike="noStrike" cap="none" normalizeH="0" baseline="0" dirty="0" smtClean="0">
                <a:ln>
                  <a:noFill/>
                </a:ln>
                <a:effectLst/>
                <a:latin typeface="ＭＳ Ｐ明朝" pitchFamily="18" charset="-128"/>
                <a:ea typeface="ＭＳ Ｐ明朝" pitchFamily="18" charset="-128"/>
                <a:cs typeface="ＭＳ Ｐゴシック" pitchFamily="50" charset="-128"/>
              </a:rPr>
              <a:t>、</a:t>
            </a:r>
            <a:r>
              <a:rPr kumimoji="1" lang="ja-JP" sz="1400" b="0" i="0" u="none" strike="noStrike" cap="none" normalizeH="0" baseline="0" dirty="0" smtClean="0">
                <a:ln>
                  <a:noFill/>
                </a:ln>
                <a:effectLst/>
                <a:latin typeface="ＭＳ Ｐ明朝" pitchFamily="18" charset="-128"/>
                <a:ea typeface="ＭＳ Ｐ明朝" pitchFamily="18" charset="-128"/>
                <a:cs typeface="ＭＳ Ｐゴシック" pitchFamily="50" charset="-128"/>
              </a:rPr>
              <a:t>または薬剤師にご相談ください</a:t>
            </a:r>
            <a:r>
              <a:rPr lang="ja-JP" altLang="en-US" sz="1800" dirty="0">
                <a:latin typeface="ＭＳ Ｐ明朝" pitchFamily="18" charset="-128"/>
                <a:ea typeface="ＭＳ Ｐ明朝" pitchFamily="18" charset="-128"/>
                <a:cs typeface="ＭＳ Ｐゴシック" pitchFamily="50" charset="-128"/>
              </a:rPr>
              <a:t>。</a:t>
            </a:r>
            <a:endParaRPr lang="en-US" altLang="ja-JP" sz="1800" dirty="0">
              <a:latin typeface="ＭＳ Ｐ明朝" pitchFamily="18" charset="-128"/>
              <a:ea typeface="ＭＳ Ｐ明朝" pitchFamily="18" charset="-128"/>
              <a:cs typeface="ＭＳ Ｐゴシック" pitchFamily="50" charset="-128"/>
            </a:endParaRPr>
          </a:p>
          <a:p>
            <a:pPr marL="87313" defTabSz="914400" fontAlgn="base">
              <a:lnSpc>
                <a:spcPts val="2000"/>
              </a:lnSpc>
              <a:spcBef>
                <a:spcPct val="0"/>
              </a:spcBef>
              <a:spcAft>
                <a:spcPct val="0"/>
              </a:spcAft>
            </a:pPr>
            <a:endParaRPr kumimoji="1" lang="ja-JP" sz="1800" b="0" i="0" u="none" strike="noStrike" cap="none" normalizeH="0" baseline="0" dirty="0" smtClean="0">
              <a:ln>
                <a:noFill/>
              </a:ln>
              <a:effectLst/>
              <a:latin typeface="ＭＳ Ｐ明朝" panose="02020600040205080304" pitchFamily="18" charset="-128"/>
              <a:ea typeface="ＭＳ Ｐ明朝" panose="02020600040205080304" pitchFamily="18" charset="-128"/>
              <a:cs typeface="ＭＳ Ｐゴシック" pitchFamily="50" charset="-128"/>
            </a:endParaRPr>
          </a:p>
        </p:txBody>
      </p:sp>
      <p:sp>
        <p:nvSpPr>
          <p:cNvPr id="1032" name="AutoShape 8"/>
          <p:cNvSpPr>
            <a:spLocks noChangeArrowheads="1"/>
          </p:cNvSpPr>
          <p:nvPr/>
        </p:nvSpPr>
        <p:spPr bwMode="auto">
          <a:xfrm>
            <a:off x="234132" y="900311"/>
            <a:ext cx="3095625" cy="1978446"/>
          </a:xfrm>
          <a:prstGeom prst="roundRect">
            <a:avLst>
              <a:gd name="adj" fmla="val 5851"/>
            </a:avLst>
          </a:prstGeom>
          <a:solidFill>
            <a:srgbClr val="FFEBFF"/>
          </a:solidFill>
          <a:ln w="6350" algn="in">
            <a:solidFill>
              <a:srgbClr val="6699FF"/>
            </a:solidFill>
            <a:round/>
            <a:headEnd/>
            <a:tailEnd/>
          </a:ln>
          <a:effectLst>
            <a:outerShdw blurRad="50800" dist="38100" dir="18900000" algn="bl" rotWithShape="0">
              <a:prstClr val="black">
                <a:alpha val="40000"/>
              </a:prstClr>
            </a:outerShdw>
          </a:effectLst>
        </p:spPr>
        <p:txBody>
          <a:bodyPr vert="horz" wrap="square" lIns="72000" tIns="72000" rIns="72000" bIns="36000" numCol="1" anchor="t" anchorCtr="0" compatLnSpc="1">
            <a:prstTxWarp prst="textNoShape">
              <a:avLst/>
            </a:prstTxWarp>
          </a:bodyPr>
          <a:lstStyle/>
          <a:p>
            <a:pPr marR="0" lvl="0" indent="174625" algn="l" defTabSz="914400" rtl="0" eaLnBrk="1" fontAlgn="base" latinLnBrk="0" hangingPunct="1">
              <a:lnSpc>
                <a:spcPts val="2200"/>
              </a:lnSpc>
              <a:spcBef>
                <a:spcPct val="0"/>
              </a:spcBef>
              <a:spcAft>
                <a:spcPct val="0"/>
              </a:spcAft>
              <a:buClrTx/>
              <a:buSzTx/>
              <a:buFontTx/>
              <a:buNone/>
              <a:tabLst/>
            </a:pPr>
            <a:r>
              <a:rPr kumimoji="1" lang="ja-JP" altLang="en-US" sz="1400" b="0" i="0" u="none" strike="noStrike" cap="none" normalizeH="0" baseline="-25000" dirty="0" smtClean="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600" b="0" i="0" u="none" strike="noStrike" cap="none" normalizeH="0" baseline="-25000" dirty="0" smtClean="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R="0" lvl="0" indent="174625" algn="l" defTabSz="914400" rtl="0" eaLnBrk="1" fontAlgn="base" latinLnBrk="0" hangingPunct="1">
              <a:lnSpc>
                <a:spcPts val="2400"/>
              </a:lnSpc>
              <a:spcBef>
                <a:spcPct val="0"/>
              </a:spcBef>
              <a:spcAft>
                <a:spcPct val="0"/>
              </a:spcAft>
              <a:buClrTx/>
              <a:buSzTx/>
              <a:buFontTx/>
              <a:buNone/>
              <a:tabLst/>
            </a:pPr>
            <a:r>
              <a:rPr kumimoji="1" lang="ja-JP" altLang="en-US" sz="1600" b="1"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医師が</a:t>
            </a:r>
            <a:r>
              <a:rPr lang="ja-JP" altLang="en-US" sz="16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後発医薬品の使用を</a:t>
            </a:r>
            <a:endParaRPr lang="en-US" altLang="ja-JP" sz="16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R="0" lvl="0" indent="174625" algn="l" defTabSz="914400" rtl="0" eaLnBrk="1" fontAlgn="base" latinLnBrk="0" hangingPunct="1">
              <a:lnSpc>
                <a:spcPts val="2400"/>
              </a:lnSpc>
              <a:spcBef>
                <a:spcPct val="0"/>
              </a:spcBef>
              <a:spcAft>
                <a:spcPct val="0"/>
              </a:spcAft>
              <a:buClrTx/>
              <a:buSzTx/>
              <a:buFontTx/>
              <a:buNone/>
              <a:tabLst/>
            </a:pPr>
            <a:r>
              <a:rPr lang="ja-JP" altLang="en-US" sz="16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認めて</a:t>
            </a:r>
            <a:r>
              <a:rPr kumimoji="1" lang="ja-JP" altLang="en-US" sz="1600" b="1"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いる場合は、</a:t>
            </a:r>
            <a:endParaRPr kumimoji="1" lang="en-US" altLang="ja-JP" sz="1600" b="1"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R="0" lvl="0" indent="174625" algn="l" defTabSz="914400" rtl="0" eaLnBrk="1" fontAlgn="base" latinLnBrk="0" hangingPunct="1">
              <a:lnSpc>
                <a:spcPts val="2400"/>
              </a:lnSpc>
              <a:spcBef>
                <a:spcPct val="0"/>
              </a:spcBef>
              <a:spcAft>
                <a:spcPct val="0"/>
              </a:spcAft>
              <a:buClrTx/>
              <a:buSzTx/>
              <a:buFontTx/>
              <a:buNone/>
              <a:tabLst/>
            </a:pPr>
            <a:r>
              <a:rPr kumimoji="1" lang="ja-JP" altLang="en-US" sz="1600" b="1"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原則として</a:t>
            </a:r>
            <a:r>
              <a:rPr kumimoji="1" lang="ja-JP" altLang="en-US" sz="1600" b="1"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、後発医薬品を</a:t>
            </a:r>
            <a:endParaRPr kumimoji="1" lang="en-US" altLang="ja-JP" sz="1600" b="1"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marR="0" lvl="0" indent="174625" algn="l" defTabSz="914400" rtl="0" eaLnBrk="1" fontAlgn="base" latinLnBrk="0" hangingPunct="1">
              <a:lnSpc>
                <a:spcPts val="2400"/>
              </a:lnSpc>
              <a:spcBef>
                <a:spcPct val="0"/>
              </a:spcBef>
              <a:spcAft>
                <a:spcPct val="0"/>
              </a:spcAft>
              <a:buClrTx/>
              <a:buSzTx/>
              <a:buFontTx/>
              <a:buNone/>
              <a:tabLst/>
            </a:pPr>
            <a:r>
              <a:rPr kumimoji="1" lang="ja-JP" altLang="en-US" sz="1600" b="1"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rPr>
              <a:t>使用していただき</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ます。</a:t>
            </a:r>
            <a:endParaRPr kumimoji="1" lang="en-US" altLang="ja-JP" sz="1600" b="1" i="0" u="none" strike="noStrike" cap="none" normalizeH="0" baseline="0" dirty="0" smtClean="0">
              <a:ln>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lvl="0" defTabSz="914400" fontAlgn="base">
              <a:spcBef>
                <a:spcPct val="0"/>
              </a:spcBef>
              <a:spcAft>
                <a:spcPct val="0"/>
              </a:spcAft>
            </a:pPr>
            <a:endParaRPr kumimoji="1" lang="en-US" altLang="ja-JP" sz="16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36" name="Picture 12"/>
          <p:cNvPicPr>
            <a:picLocks noChangeAspect="1" noChangeArrowheads="1"/>
          </p:cNvPicPr>
          <p:nvPr/>
        </p:nvPicPr>
        <p:blipFill>
          <a:blip r:embed="rId3" cstate="print"/>
          <a:srcRect/>
          <a:stretch>
            <a:fillRect/>
          </a:stretch>
        </p:blipFill>
        <p:spPr bwMode="auto">
          <a:xfrm rot="20492189">
            <a:off x="344583" y="1033106"/>
            <a:ext cx="183463" cy="220047"/>
          </a:xfrm>
          <a:prstGeom prst="rect">
            <a:avLst/>
          </a:prstGeom>
          <a:noFill/>
          <a:ln w="9525" algn="in">
            <a:noFill/>
            <a:miter lim="800000"/>
            <a:headEnd/>
            <a:tailEnd/>
          </a:ln>
          <a:effectLst>
            <a:outerShdw blurRad="50800" dist="38100" dir="18900000" algn="bl" rotWithShape="0">
              <a:prstClr val="black">
                <a:alpha val="40000"/>
              </a:prstClr>
            </a:outerShdw>
          </a:effectLst>
        </p:spPr>
      </p:pic>
      <p:pic>
        <p:nvPicPr>
          <p:cNvPr id="1038" name="Picture 14"/>
          <p:cNvPicPr>
            <a:picLocks noChangeAspect="1" noChangeArrowheads="1"/>
          </p:cNvPicPr>
          <p:nvPr/>
        </p:nvPicPr>
        <p:blipFill>
          <a:blip r:embed="rId4" cstate="print"/>
          <a:srcRect/>
          <a:stretch>
            <a:fillRect/>
          </a:stretch>
        </p:blipFill>
        <p:spPr bwMode="auto">
          <a:xfrm>
            <a:off x="1278248" y="273878"/>
            <a:ext cx="181218" cy="301974"/>
          </a:xfrm>
          <a:prstGeom prst="rect">
            <a:avLst/>
          </a:prstGeom>
          <a:noFill/>
          <a:ln w="9525" algn="in">
            <a:noFill/>
            <a:miter lim="800000"/>
            <a:headEnd/>
            <a:tailEnd/>
          </a:ln>
          <a:effectLst>
            <a:outerShdw blurRad="50800" dist="38100" dir="18900000" algn="bl" rotWithShape="0">
              <a:prstClr val="black">
                <a:alpha val="40000"/>
              </a:prstClr>
            </a:outerShdw>
          </a:effectLst>
        </p:spPr>
      </p:pic>
      <p:pic>
        <p:nvPicPr>
          <p:cNvPr id="1039" name="Picture 15"/>
          <p:cNvPicPr>
            <a:picLocks noChangeAspect="1" noChangeArrowheads="1"/>
          </p:cNvPicPr>
          <p:nvPr/>
        </p:nvPicPr>
        <p:blipFill>
          <a:blip r:embed="rId5" cstate="print"/>
          <a:srcRect/>
          <a:stretch>
            <a:fillRect/>
          </a:stretch>
        </p:blipFill>
        <p:spPr bwMode="auto">
          <a:xfrm>
            <a:off x="8899810" y="235262"/>
            <a:ext cx="164127" cy="246191"/>
          </a:xfrm>
          <a:prstGeom prst="rect">
            <a:avLst/>
          </a:prstGeom>
          <a:noFill/>
          <a:ln w="9525" algn="in">
            <a:noFill/>
            <a:miter lim="800000"/>
            <a:headEnd/>
            <a:tailEnd/>
          </a:ln>
          <a:effectLst>
            <a:outerShdw blurRad="50800" dist="38100" dir="18900000" algn="bl" rotWithShape="0">
              <a:prstClr val="black">
                <a:alpha val="40000"/>
              </a:prstClr>
            </a:outerShdw>
          </a:effectLst>
        </p:spPr>
      </p:pic>
      <p:pic>
        <p:nvPicPr>
          <p:cNvPr id="1035" name="Picture 11"/>
          <p:cNvPicPr>
            <a:picLocks noChangeAspect="1" noChangeArrowheads="1"/>
          </p:cNvPicPr>
          <p:nvPr/>
        </p:nvPicPr>
        <p:blipFill>
          <a:blip r:embed="rId6" cstate="print"/>
          <a:srcRect/>
          <a:stretch>
            <a:fillRect/>
          </a:stretch>
        </p:blipFill>
        <p:spPr bwMode="auto">
          <a:xfrm rot="3869170">
            <a:off x="7592002" y="932591"/>
            <a:ext cx="184073" cy="249039"/>
          </a:xfrm>
          <a:prstGeom prst="rect">
            <a:avLst/>
          </a:prstGeom>
          <a:noFill/>
          <a:ln w="9525" algn="in">
            <a:noFill/>
            <a:miter lim="800000"/>
            <a:headEnd/>
            <a:tailEnd/>
          </a:ln>
          <a:effectLst>
            <a:outerShdw blurRad="50800" dist="38100" dir="18900000" algn="bl" rotWithShape="0">
              <a:prstClr val="black">
                <a:alpha val="40000"/>
              </a:prstClr>
            </a:outerShdw>
          </a:effectLst>
        </p:spPr>
      </p:pic>
      <p:pic>
        <p:nvPicPr>
          <p:cNvPr id="1037" name="Picture 13"/>
          <p:cNvPicPr>
            <a:picLocks noChangeAspect="1" noChangeArrowheads="1"/>
          </p:cNvPicPr>
          <p:nvPr/>
        </p:nvPicPr>
        <p:blipFill>
          <a:blip r:embed="rId7" cstate="print"/>
          <a:srcRect/>
          <a:stretch>
            <a:fillRect/>
          </a:stretch>
        </p:blipFill>
        <p:spPr bwMode="auto">
          <a:xfrm>
            <a:off x="3911987" y="972319"/>
            <a:ext cx="271739" cy="215580"/>
          </a:xfrm>
          <a:prstGeom prst="rect">
            <a:avLst/>
          </a:prstGeom>
          <a:noFill/>
          <a:ln w="9525" algn="in">
            <a:noFill/>
            <a:miter lim="800000"/>
            <a:headEnd/>
            <a:tailEnd/>
          </a:ln>
          <a:effectLst>
            <a:outerShdw blurRad="50800" dist="38100" dir="18900000" algn="bl" rotWithShape="0">
              <a:prstClr val="black">
                <a:alpha val="40000"/>
              </a:prstClr>
            </a:outerShdw>
          </a:effectLst>
        </p:spPr>
      </p:pic>
      <p:sp>
        <p:nvSpPr>
          <p:cNvPr id="20" name="テキスト ボックス 19"/>
          <p:cNvSpPr txBox="1"/>
          <p:nvPr/>
        </p:nvSpPr>
        <p:spPr>
          <a:xfrm>
            <a:off x="493589" y="1225298"/>
            <a:ext cx="2671030"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err="1" smtClean="0">
                <a:latin typeface="メイリオ" panose="020B0604030504040204" pitchFamily="50" charset="-128"/>
                <a:ea typeface="メイリオ" panose="020B0604030504040204" pitchFamily="50" charset="-128"/>
                <a:cs typeface="メイリオ" panose="020B0604030504040204" pitchFamily="50" charset="-128"/>
              </a:rPr>
              <a:t>い　</a:t>
            </a:r>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し　　　　　こ う  は つ     い　 や く　ひ </a:t>
            </a:r>
            <a:r>
              <a:rPr lang="ja-JP" altLang="en-US" sz="500" dirty="0" err="1" smtClean="0">
                <a:latin typeface="メイリオ" panose="020B0604030504040204" pitchFamily="50" charset="-128"/>
                <a:ea typeface="メイリオ" panose="020B0604030504040204" pitchFamily="50" charset="-128"/>
                <a:cs typeface="メイリオ" panose="020B0604030504040204" pitchFamily="50" charset="-128"/>
              </a:rPr>
              <a:t>ん　　　　</a:t>
            </a:r>
            <a:r>
              <a:rPr lang="ja-JP" altLang="en-US" sz="500" dirty="0" err="1">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し　  よ う　　　　　　　　　　　　　　　　　　　　　　　　　　　　　　　　　　　　　</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テキスト ボックス 20"/>
          <p:cNvSpPr txBox="1"/>
          <p:nvPr/>
        </p:nvSpPr>
        <p:spPr>
          <a:xfrm>
            <a:off x="486160" y="1532937"/>
            <a:ext cx="2671030"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み と　　　　　　　　　　　　　　 ば　 あ い　　　　　　　　　　　　　　　　　　　　　　　　　　　　　　　　　　</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テキスト ボックス 21"/>
          <p:cNvSpPr txBox="1"/>
          <p:nvPr/>
        </p:nvSpPr>
        <p:spPr>
          <a:xfrm>
            <a:off x="486160" y="1820969"/>
            <a:ext cx="2556284"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げ ん</a:t>
            </a:r>
            <a:r>
              <a:rPr lang="ja-JP" altLang="en-US" sz="5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そ く　　　　　　　　　　　　　  こ う  は つ　  い     や く  ひ ん　　　　　　　　　　　　　　　　　　　　　　　　　　　　　　　　　　</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492634" y="2141150"/>
            <a:ext cx="1224136"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し　 よ う　　　　　　　　　　　　　 　　　　　　　　　　　　　　　　　　　　　　　　　　　　　</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p:cNvSpPr txBox="1"/>
          <p:nvPr/>
        </p:nvSpPr>
        <p:spPr>
          <a:xfrm>
            <a:off x="4029855" y="1172897"/>
            <a:ext cx="2671030"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やっ  きょく　　　　　     こ う  は つ   </a:t>
            </a:r>
            <a:r>
              <a:rPr lang="ja-JP" altLang="en-US" sz="5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い　 や  く</a:t>
            </a:r>
            <a:r>
              <a:rPr lang="ja-JP" altLang="en-US" sz="5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ひ </a:t>
            </a:r>
            <a:r>
              <a:rPr lang="ja-JP" altLang="en-US" sz="500" dirty="0" err="1" smtClean="0">
                <a:latin typeface="メイリオ" panose="020B0604030504040204" pitchFamily="50" charset="-128"/>
                <a:ea typeface="メイリオ" panose="020B0604030504040204" pitchFamily="50" charset="-128"/>
                <a:cs typeface="メイリオ" panose="020B0604030504040204" pitchFamily="50" charset="-128"/>
              </a:rPr>
              <a:t>ん　　　　</a:t>
            </a:r>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し　よ  う　　　　　　　　　　　　　　　　　　　　　　　　　　　　　　　　　　　　　</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4015221" y="1476375"/>
            <a:ext cx="2671030"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ど う　い　　　　　　　　　　　　　　　　　　　　　　　　　　　　 ば　あ  い　　　　　　　　　　　　　　　　　　　　　　　　　　　　　　　　　　　　　</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4015829" y="1781611"/>
            <a:ext cx="2671030" cy="159462"/>
          </a:xfrm>
          <a:prstGeom prst="rect">
            <a:avLst/>
          </a:prstGeom>
          <a:noFill/>
        </p:spPr>
        <p:txBody>
          <a:bodyPr wrap="square" lIns="72000" tIns="36000" rIns="72000" rtlCol="0">
            <a:spAutoFit/>
          </a:bodyPr>
          <a:lstStyle/>
          <a:p>
            <a:r>
              <a:rPr lang="ja-JP" altLang="en-US" sz="5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り    ゆ う　　　　　　　</a:t>
            </a:r>
            <a:r>
              <a:rPr lang="ja-JP" altLang="en-US" sz="500" dirty="0" err="1" smtClean="0">
                <a:latin typeface="メイリオ" panose="020B0604030504040204" pitchFamily="50" charset="-128"/>
                <a:ea typeface="メイリオ" panose="020B0604030504040204" pitchFamily="50" charset="-128"/>
                <a:cs typeface="メイリオ" panose="020B0604030504040204" pitchFamily="50" charset="-128"/>
              </a:rPr>
              <a:t>うか</a:t>
            </a:r>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が　　　　　　　　　　  　　　　　　　　　　　　　　　　　　　　　　　　　　　　　　　　　　　</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テキスト ボックス 27"/>
          <p:cNvSpPr txBox="1"/>
          <p:nvPr/>
        </p:nvSpPr>
        <p:spPr>
          <a:xfrm>
            <a:off x="7506940" y="1172897"/>
            <a:ext cx="2671030"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ふ  </a:t>
            </a:r>
            <a:r>
              <a:rPr lang="ja-JP" altLang="en-US" sz="500" dirty="0" err="1" smtClean="0">
                <a:latin typeface="メイリオ" panose="020B0604030504040204" pitchFamily="50" charset="-128"/>
                <a:ea typeface="メイリオ" panose="020B0604030504040204" pitchFamily="50" charset="-128"/>
                <a:cs typeface="メイリオ" panose="020B0604030504040204" pitchFamily="50" charset="-128"/>
              </a:rPr>
              <a:t>く　</a:t>
            </a:r>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し      じ       む     しょ　                  こ  う  は つ   い    や  く  ひ  ん　　　　　　　　　　　　　　　　　　　　　　　　　　　　　　　　　　　　　</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テキスト ボックス 28"/>
          <p:cNvSpPr txBox="1"/>
          <p:nvPr/>
        </p:nvSpPr>
        <p:spPr>
          <a:xfrm>
            <a:off x="7536210" y="1476375"/>
            <a:ext cx="726814"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 し　  よ う　　　　　　　　　　　　　　　　　　　　　　　　　　　　　　　　　　</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9"/>
          <p:cNvSpPr txBox="1"/>
          <p:nvPr/>
        </p:nvSpPr>
        <p:spPr>
          <a:xfrm>
            <a:off x="7506940" y="1775876"/>
            <a:ext cx="2671030" cy="159462"/>
          </a:xfrm>
          <a:prstGeom prst="rect">
            <a:avLst/>
          </a:prstGeom>
          <a:noFill/>
        </p:spPr>
        <p:txBody>
          <a:bodyPr wrap="square" lIns="72000" tIns="36000" rIns="72000" rtlCol="0">
            <a:spAutoFit/>
          </a:bodyPr>
          <a:lstStyle/>
          <a:p>
            <a:r>
              <a:rPr lang="ja-JP" altLang="en-US" sz="500" dirty="0" smtClean="0">
                <a:latin typeface="メイリオ" panose="020B0604030504040204" pitchFamily="50" charset="-128"/>
                <a:ea typeface="メイリオ" panose="020B0604030504040204" pitchFamily="50" charset="-128"/>
                <a:cs typeface="メイリオ" panose="020B0604030504040204" pitchFamily="50" charset="-128"/>
              </a:rPr>
              <a:t>く  わ　　　　　　　　　　は  な</a:t>
            </a:r>
            <a:endParaRPr kumimoji="1" lang="ja-JP" altLang="en-US" sz="5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7430017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D4BA6E4072147443AA2C1B34B3717A1B" ma:contentTypeVersion="11" ma:contentTypeDescription="" ma:contentTypeScope="" ma:versionID="762a6e4a9a4153f9796459f9c794b8d7">
  <xsd:schema xmlns:xsd="http://www.w3.org/2001/XMLSchema" xmlns:p="http://schemas.microsoft.com/office/2006/metadata/properties" xmlns:ns2="8B97BE19-CDDD-400E-817A-CFDD13F7EC12" xmlns:ns3="0ef2a5cc-7d16-4df6-bf14-9981dc03bc23" targetNamespace="http://schemas.microsoft.com/office/2006/metadata/properties" ma:root="true" ma:fieldsID="07fb1622a88bacec97282dff94a6d9c4" ns2:_="" ns3:_="">
    <xsd:import namespace="8B97BE19-CDDD-400E-817A-CFDD13F7EC12"/>
    <xsd:import namespace="0ef2a5cc-7d16-4df6-bf14-9981dc03bc23"/>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0ef2a5cc-7d16-4df6-bf14-9981dc03bc23"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3560F3AA-315E-4AF8-840D-DDE69B721F7A}">
  <ds:schemaRefs>
    <ds:schemaRef ds:uri="http://schemas.microsoft.com/sharepoint/v3/contenttype/forms"/>
  </ds:schemaRefs>
</ds:datastoreItem>
</file>

<file path=customXml/itemProps2.xml><?xml version="1.0" encoding="utf-8"?>
<ds:datastoreItem xmlns:ds="http://schemas.openxmlformats.org/officeDocument/2006/customXml" ds:itemID="{910B312A-1389-4FCC-A5D3-A0BB54B75393}">
  <ds:schemaRefs>
    <ds:schemaRef ds:uri="http://schemas.openxmlformats.org/package/2006/metadata/core-properties"/>
    <ds:schemaRef ds:uri="http://schemas.microsoft.com/office/2006/documentManagement/types"/>
    <ds:schemaRef ds:uri="0ef2a5cc-7d16-4df6-bf14-9981dc03bc23"/>
    <ds:schemaRef ds:uri="8B97BE19-CDDD-400E-817A-CFDD13F7EC12"/>
    <ds:schemaRef ds:uri="http://purl.org/dc/dcmitype/"/>
    <ds:schemaRef ds:uri="http://www.w3.org/XML/1998/namespace"/>
    <ds:schemaRef ds:uri="http://schemas.microsoft.com/office/2006/metadata/properties"/>
    <ds:schemaRef ds:uri="http://purl.org/dc/terms/"/>
    <ds:schemaRef ds:uri="http://purl.org/dc/elements/1.1/"/>
  </ds:schemaRefs>
</ds:datastoreItem>
</file>

<file path=customXml/itemProps3.xml><?xml version="1.0" encoding="utf-8"?>
<ds:datastoreItem xmlns:ds="http://schemas.openxmlformats.org/officeDocument/2006/customXml" ds:itemID="{54DA1E4E-0D72-4D43-A5B1-127E25F7FA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0ef2a5cc-7d16-4df6-bf14-9981dc03bc2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vt="http://schemas.openxmlformats.org/officeDocument/2006/docPropsVTypes" xmlns="http://schemas.openxmlformats.org/officeDocument/2006/extended-properties">
  <TotalTime>2569</TotalTime>
  <Words>616</Words>
  <PresentationFormat>ユーザー設定</PresentationFormat>
  <Paragraphs>156</Paragraphs>
  <Slides>2</Slides>
  <Notes>1</Notes>
  <HiddenSlides>0</HiddenSlides>
  <MMClips>0</MMClips>
  <ScaleCrop>false</ScaleCrop>
  <HeadingPairs>
    <vt:vector baseType="variant" size="4">
      <vt:variant>
        <vt:lpstr>テーマ</vt:lpstr>
      </vt:variant>
      <vt:variant>
        <vt:i4>1</vt:i4>
      </vt:variant>
      <vt:variant>
        <vt:lpstr>スライド タイトル</vt:lpstr>
      </vt:variant>
      <vt:variant>
        <vt:i4>2</vt:i4>
      </vt:variant>
    </vt:vector>
  </HeadingPairs>
  <TitlesOfParts>
    <vt:vector baseType="lpstr" size="3">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mitype="http://purl.org/dc/dcmitype/" xmlns:dcterms="http://purl.org/dc/terms/" xmlns:xsi="http://www.w3.org/2001/XMLSchema-instance">
  <cp:lastPrinted>2015-06-16T02:48:48Z</cp:lastPrinted>
  <dcterms:created xsi:type="dcterms:W3CDTF">2012-04-16T00:21:17Z</dcterms:created>
  <dcterms:modified xsi:type="dcterms:W3CDTF">2015-06-16T02:48:59Z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0x0101002DA299AC048A4B8EA9C1D19079C1A32200D4BA6E4072147443AA2C1B34B3717A1B</vt:lpwstr>
  </property>
</Properties>
</file>