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270" r:id="rId2"/>
    <p:sldId id="268" r:id="rId3"/>
  </p:sldIdLst>
  <p:sldSz cx="6858000" cy="9906000" type="A4"/>
  <p:notesSz cx="6742113" cy="98758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204243C-A8BB-4D64-8817-C7A1178B3F53}">
          <p14:sldIdLst>
            <p14:sldId id="270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8"/>
    <a:srgbClr val="0000FF"/>
    <a:srgbClr val="FF0D41"/>
    <a:srgbClr val="D6A300"/>
    <a:srgbClr val="FFFF99"/>
    <a:srgbClr val="FCF6F6"/>
    <a:srgbClr val="E9EDF4"/>
    <a:srgbClr val="FF0066"/>
    <a:srgbClr val="FFE3DD"/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4" autoAdjust="0"/>
    <p:restoredTop sz="98561" autoAdjust="0"/>
  </p:normalViewPr>
  <p:slideViewPr>
    <p:cSldViewPr>
      <p:cViewPr>
        <p:scale>
          <a:sx n="100" d="100"/>
          <a:sy n="100" d="100"/>
        </p:scale>
        <p:origin x="1458" y="-153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21582" cy="493792"/>
          </a:xfrm>
          <a:prstGeom prst="rect">
            <a:avLst/>
          </a:prstGeom>
        </p:spPr>
        <p:txBody>
          <a:bodyPr vert="horz" lIns="90683" tIns="45337" rIns="90683" bIns="4533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3" y="3"/>
            <a:ext cx="2921582" cy="493792"/>
          </a:xfrm>
          <a:prstGeom prst="rect">
            <a:avLst/>
          </a:prstGeom>
        </p:spPr>
        <p:txBody>
          <a:bodyPr vert="horz" lIns="90683" tIns="45337" rIns="90683" bIns="45337" rtlCol="0"/>
          <a:lstStyle>
            <a:lvl1pPr algn="r">
              <a:defRPr sz="1200"/>
            </a:lvl1pPr>
          </a:lstStyle>
          <a:p>
            <a:fld id="{9ED8CBF2-6235-4A2A-AA38-C088FA307321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9150" y="741363"/>
            <a:ext cx="2563813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83" tIns="45337" rIns="90683" bIns="4533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691029"/>
            <a:ext cx="5393690" cy="4444127"/>
          </a:xfrm>
          <a:prstGeom prst="rect">
            <a:avLst/>
          </a:prstGeom>
        </p:spPr>
        <p:txBody>
          <a:bodyPr vert="horz" lIns="90683" tIns="45337" rIns="90683" bIns="4533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80336"/>
            <a:ext cx="2921582" cy="493792"/>
          </a:xfrm>
          <a:prstGeom prst="rect">
            <a:avLst/>
          </a:prstGeom>
        </p:spPr>
        <p:txBody>
          <a:bodyPr vert="horz" lIns="90683" tIns="45337" rIns="90683" bIns="4533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3" y="9380336"/>
            <a:ext cx="2921582" cy="493792"/>
          </a:xfrm>
          <a:prstGeom prst="rect">
            <a:avLst/>
          </a:prstGeom>
        </p:spPr>
        <p:txBody>
          <a:bodyPr vert="horz" lIns="90683" tIns="45337" rIns="90683" bIns="45337" rtlCol="0" anchor="b"/>
          <a:lstStyle>
            <a:lvl1pPr algn="r">
              <a:defRPr sz="1200"/>
            </a:lvl1pPr>
          </a:lstStyle>
          <a:p>
            <a:fld id="{87B3DE1E-31FB-4018-B8A9-3AC69940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074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04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0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7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575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24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64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7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2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92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285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11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32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585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87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59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E5815B34-6D19-489F-B325-2F7F2CFB1A21}"/>
              </a:ext>
            </a:extLst>
          </p:cNvPr>
          <p:cNvSpPr/>
          <p:nvPr/>
        </p:nvSpPr>
        <p:spPr>
          <a:xfrm>
            <a:off x="0" y="-17686"/>
            <a:ext cx="6857999" cy="1152000"/>
          </a:xfrm>
          <a:prstGeom prst="rect">
            <a:avLst/>
          </a:prstGeom>
          <a:gradFill flip="none" rotWithShape="1">
            <a:gsLst>
              <a:gs pos="25000">
                <a:srgbClr val="002060">
                  <a:alpha val="85000"/>
                </a:srgbClr>
              </a:gs>
              <a:gs pos="0">
                <a:srgbClr val="002060"/>
              </a:gs>
              <a:gs pos="74975">
                <a:srgbClr val="002060">
                  <a:alpha val="30000"/>
                </a:srgbClr>
              </a:gs>
              <a:gs pos="100000">
                <a:srgbClr val="002060">
                  <a:alpha val="0"/>
                </a:srgbClr>
              </a:gs>
              <a:gs pos="50000">
                <a:srgbClr val="002060">
                  <a:alpha val="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角丸四角形 40"/>
          <p:cNvSpPr/>
          <p:nvPr/>
        </p:nvSpPr>
        <p:spPr>
          <a:xfrm>
            <a:off x="1988840" y="235948"/>
            <a:ext cx="576000" cy="612000"/>
          </a:xfrm>
          <a:prstGeom prst="roundRect">
            <a:avLst>
              <a:gd name="adj" fmla="val 8496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2046007" y="232177"/>
            <a:ext cx="461666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</a:t>
            </a:r>
            <a:endParaRPr kumimoji="1" lang="en-US" altLang="ja-JP" sz="3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2578272" y="235948"/>
            <a:ext cx="576000" cy="612000"/>
          </a:xfrm>
          <a:prstGeom prst="roundRect">
            <a:avLst>
              <a:gd name="adj" fmla="val 8496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2635439" y="232177"/>
            <a:ext cx="46166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</a:t>
            </a:r>
            <a:endParaRPr kumimoji="1" lang="en-US" altLang="ja-JP" sz="3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168831" y="235948"/>
            <a:ext cx="576000" cy="612000"/>
          </a:xfrm>
          <a:prstGeom prst="roundRect">
            <a:avLst>
              <a:gd name="adj" fmla="val 8496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3225998" y="231897"/>
            <a:ext cx="46166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毒</a:t>
            </a:r>
            <a:endParaRPr kumimoji="1" lang="en-US" altLang="ja-JP" sz="3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94302" y="87618"/>
            <a:ext cx="1445932" cy="505873"/>
            <a:chOff x="209947" y="259032"/>
            <a:chExt cx="1495863" cy="575317"/>
          </a:xfrm>
        </p:grpSpPr>
        <p:sp>
          <p:nvSpPr>
            <p:cNvPr id="2" name="円/楕円 1"/>
            <p:cNvSpPr/>
            <p:nvPr/>
          </p:nvSpPr>
          <p:spPr>
            <a:xfrm>
              <a:off x="209947" y="259032"/>
              <a:ext cx="521404" cy="573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517224" y="261161"/>
              <a:ext cx="521404" cy="5731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3" name="円/楕円 22"/>
            <p:cNvSpPr/>
            <p:nvPr/>
          </p:nvSpPr>
          <p:spPr>
            <a:xfrm>
              <a:off x="813506" y="259032"/>
              <a:ext cx="521404" cy="5731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1127776" y="260917"/>
              <a:ext cx="521404" cy="5731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318079" y="330993"/>
              <a:ext cx="305138" cy="4025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ja-JP" altLang="en-US" sz="2300" dirty="0">
                  <a:ln w="19050">
                    <a:solidFill>
                      <a:schemeClr val="tx1"/>
                    </a:solidFill>
                    <a:miter lim="800000"/>
                  </a:ln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令</a:t>
              </a:r>
              <a:endParaRPr kumimoji="1" lang="en-US" altLang="ja-JP" sz="2300" dirty="0">
                <a:ln w="19050">
                  <a:solidFill>
                    <a:schemeClr val="tx1"/>
                  </a:solidFill>
                  <a:miter lim="800000"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625357" y="330993"/>
              <a:ext cx="305138" cy="4025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ja-JP" altLang="en-US" sz="2300" dirty="0">
                  <a:ln w="19050">
                    <a:solidFill>
                      <a:schemeClr val="tx1"/>
                    </a:solidFill>
                    <a:miter lim="800000"/>
                  </a:ln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和</a:t>
              </a:r>
              <a:endParaRPr kumimoji="1" lang="en-US" altLang="ja-JP" sz="2300" dirty="0">
                <a:ln w="19050">
                  <a:solidFill>
                    <a:schemeClr val="tx1"/>
                  </a:solidFill>
                  <a:miter lim="800000"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958124" y="330991"/>
              <a:ext cx="232170" cy="4025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ja-JP" altLang="en-US" sz="2300" dirty="0">
                  <a:ln w="19050">
                    <a:solidFill>
                      <a:schemeClr val="tx1"/>
                    </a:solidFill>
                    <a:miter lim="800000"/>
                  </a:ln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７</a:t>
              </a:r>
              <a:endParaRPr kumimoji="1" lang="en-US" altLang="ja-JP" sz="2300" dirty="0">
                <a:ln w="19050">
                  <a:solidFill>
                    <a:schemeClr val="tx1"/>
                  </a:solidFill>
                  <a:miter lim="800000"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1235908" y="330990"/>
              <a:ext cx="305138" cy="4025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ja-JP" altLang="en-US" sz="2300" dirty="0">
                  <a:ln w="19050">
                    <a:solidFill>
                      <a:schemeClr val="tx1"/>
                    </a:solidFill>
                    <a:miter lim="800000"/>
                  </a:ln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年</a:t>
              </a:r>
              <a:endParaRPr kumimoji="1" lang="en-US" altLang="ja-JP" sz="2300" dirty="0">
                <a:ln w="19050">
                  <a:solidFill>
                    <a:schemeClr val="tx1"/>
                  </a:solidFill>
                  <a:miter lim="800000"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1705744" y="322241"/>
              <a:ext cx="66" cy="420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pPr algn="ctr"/>
              <a:endParaRPr kumimoji="1" lang="en-US" altLang="ja-JP" sz="2400" dirty="0">
                <a:ln w="19050">
                  <a:solidFill>
                    <a:schemeClr val="tx1"/>
                  </a:solidFill>
                  <a:miter lim="800000"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99" name="角丸四角形 98"/>
          <p:cNvSpPr/>
          <p:nvPr/>
        </p:nvSpPr>
        <p:spPr>
          <a:xfrm>
            <a:off x="0" y="4006039"/>
            <a:ext cx="6857999" cy="5663417"/>
          </a:xfrm>
          <a:prstGeom prst="roundRect">
            <a:avLst>
              <a:gd name="adj" fmla="val 2135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ホームベース 100"/>
          <p:cNvSpPr/>
          <p:nvPr/>
        </p:nvSpPr>
        <p:spPr>
          <a:xfrm>
            <a:off x="203237" y="7936863"/>
            <a:ext cx="6516000" cy="324498"/>
          </a:xfrm>
          <a:prstGeom prst="homePlate">
            <a:avLst>
              <a:gd name="adj" fmla="val 69910"/>
            </a:avLst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36000" rIns="108000" bIns="72000" rtlCol="0" anchor="ctr">
            <a:spAutoFit/>
          </a:bodyPr>
          <a:lstStyle/>
          <a:p>
            <a:r>
              <a:rPr lang="ja-JP" altLang="en-US" sz="1400" spc="-1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月別食中毒患者数</a:t>
            </a:r>
          </a:p>
        </p:txBody>
      </p:sp>
      <p:grpSp>
        <p:nvGrpSpPr>
          <p:cNvPr id="70" name="グループ化 69"/>
          <p:cNvGrpSpPr/>
          <p:nvPr/>
        </p:nvGrpSpPr>
        <p:grpSpPr>
          <a:xfrm>
            <a:off x="346254" y="630703"/>
            <a:ext cx="1234780" cy="505873"/>
            <a:chOff x="152704" y="259032"/>
            <a:chExt cx="1277420" cy="575317"/>
          </a:xfrm>
        </p:grpSpPr>
        <p:sp>
          <p:nvSpPr>
            <p:cNvPr id="71" name="円/楕円 70"/>
            <p:cNvSpPr/>
            <p:nvPr/>
          </p:nvSpPr>
          <p:spPr>
            <a:xfrm>
              <a:off x="152704" y="259032"/>
              <a:ext cx="521404" cy="573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2" name="円/楕円 71"/>
            <p:cNvSpPr/>
            <p:nvPr/>
          </p:nvSpPr>
          <p:spPr>
            <a:xfrm>
              <a:off x="517224" y="261161"/>
              <a:ext cx="521404" cy="5731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5" name="円/楕円 74"/>
            <p:cNvSpPr/>
            <p:nvPr/>
          </p:nvSpPr>
          <p:spPr>
            <a:xfrm>
              <a:off x="908720" y="259032"/>
              <a:ext cx="521404" cy="5731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254202" y="322242"/>
              <a:ext cx="318405" cy="420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ja-JP" altLang="en-US" sz="2400" dirty="0">
                  <a:ln w="19050">
                    <a:solidFill>
                      <a:schemeClr val="tx1"/>
                    </a:solidFill>
                    <a:miter lim="800000"/>
                  </a:ln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広</a:t>
              </a:r>
              <a:endParaRPr kumimoji="1" lang="en-US" altLang="ja-JP" sz="2400" dirty="0">
                <a:ln w="19050">
                  <a:solidFill>
                    <a:schemeClr val="tx1"/>
                  </a:solidFill>
                  <a:miter lim="800000"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618723" y="322242"/>
              <a:ext cx="318405" cy="420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ja-JP" altLang="en-US" sz="2400" dirty="0">
                  <a:ln w="19050">
                    <a:solidFill>
                      <a:schemeClr val="tx1"/>
                    </a:solidFill>
                    <a:miter lim="800000"/>
                  </a:ln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島</a:t>
              </a:r>
              <a:endParaRPr kumimoji="1" lang="en-US" altLang="ja-JP" sz="2400" dirty="0">
                <a:ln w="19050">
                  <a:solidFill>
                    <a:schemeClr val="tx1"/>
                  </a:solidFill>
                  <a:miter lim="800000"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3" name="正方形/長方形 82"/>
            <p:cNvSpPr/>
            <p:nvPr/>
          </p:nvSpPr>
          <p:spPr>
            <a:xfrm>
              <a:off x="1009365" y="322241"/>
              <a:ext cx="318405" cy="420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ja-JP" altLang="en-US" sz="2400" dirty="0">
                  <a:ln w="19050">
                    <a:solidFill>
                      <a:schemeClr val="tx1"/>
                    </a:solidFill>
                    <a:miter lim="800000"/>
                  </a:ln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市</a:t>
              </a:r>
              <a:endParaRPr kumimoji="1" lang="en-US" altLang="ja-JP" sz="2400" dirty="0">
                <a:ln w="19050">
                  <a:solidFill>
                    <a:schemeClr val="tx1"/>
                  </a:solidFill>
                  <a:miter lim="800000"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93" name="角丸四角形 92"/>
          <p:cNvSpPr/>
          <p:nvPr/>
        </p:nvSpPr>
        <p:spPr>
          <a:xfrm>
            <a:off x="3758208" y="235948"/>
            <a:ext cx="576000" cy="612000"/>
          </a:xfrm>
          <a:prstGeom prst="roundRect">
            <a:avLst>
              <a:gd name="adj" fmla="val 8496"/>
            </a:avLst>
          </a:prstGeom>
          <a:solidFill>
            <a:schemeClr val="bg1"/>
          </a:solidFill>
          <a:ln w="1905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角丸四角形 103"/>
          <p:cNvSpPr/>
          <p:nvPr/>
        </p:nvSpPr>
        <p:spPr>
          <a:xfrm>
            <a:off x="4348718" y="236544"/>
            <a:ext cx="576000" cy="612000"/>
          </a:xfrm>
          <a:prstGeom prst="roundRect">
            <a:avLst>
              <a:gd name="adj" fmla="val 8496"/>
            </a:avLst>
          </a:prstGeom>
          <a:solidFill>
            <a:schemeClr val="bg1"/>
          </a:solidFill>
          <a:ln w="1905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角丸四角形 108"/>
          <p:cNvSpPr/>
          <p:nvPr/>
        </p:nvSpPr>
        <p:spPr>
          <a:xfrm>
            <a:off x="4937106" y="235030"/>
            <a:ext cx="576000" cy="612000"/>
          </a:xfrm>
          <a:prstGeom prst="roundRect">
            <a:avLst>
              <a:gd name="adj" fmla="val 8496"/>
            </a:avLst>
          </a:prstGeom>
          <a:solidFill>
            <a:schemeClr val="bg1"/>
          </a:solidFill>
          <a:ln w="1905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角丸四角形 111"/>
          <p:cNvSpPr/>
          <p:nvPr/>
        </p:nvSpPr>
        <p:spPr>
          <a:xfrm>
            <a:off x="5522308" y="235948"/>
            <a:ext cx="576000" cy="612000"/>
          </a:xfrm>
          <a:prstGeom prst="roundRect">
            <a:avLst>
              <a:gd name="adj" fmla="val 8496"/>
            </a:avLst>
          </a:prstGeom>
          <a:pattFill prst="dkUp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5579475" y="232177"/>
            <a:ext cx="46166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ja-JP" altLang="en-US" sz="3600" b="1" dirty="0">
                <a:ln w="15875">
                  <a:solidFill>
                    <a:schemeClr val="tx1"/>
                  </a:solidFill>
                  <a:miter lim="800000"/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確</a:t>
            </a:r>
            <a:endParaRPr kumimoji="1" lang="en-US" altLang="ja-JP" sz="3600" b="1" dirty="0">
              <a:ln w="15875">
                <a:solidFill>
                  <a:schemeClr val="tx1"/>
                </a:solidFill>
                <a:miter lim="800000"/>
              </a:ln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4" name="角丸四角形 113"/>
          <p:cNvSpPr/>
          <p:nvPr/>
        </p:nvSpPr>
        <p:spPr>
          <a:xfrm>
            <a:off x="6113014" y="234063"/>
            <a:ext cx="576000" cy="612000"/>
          </a:xfrm>
          <a:prstGeom prst="roundRect">
            <a:avLst>
              <a:gd name="adj" fmla="val 8496"/>
            </a:avLst>
          </a:prstGeom>
          <a:pattFill prst="dkUp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/>
          <p:cNvSpPr/>
          <p:nvPr/>
        </p:nvSpPr>
        <p:spPr>
          <a:xfrm>
            <a:off x="6170181" y="230292"/>
            <a:ext cx="46166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ja-JP" altLang="en-US" sz="3600" b="1" dirty="0">
                <a:ln w="15875">
                  <a:solidFill>
                    <a:schemeClr val="tx1"/>
                  </a:solidFill>
                  <a:miter lim="800000"/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定</a:t>
            </a:r>
            <a:endParaRPr kumimoji="1" lang="en-US" altLang="ja-JP" sz="3600" b="1" dirty="0">
              <a:ln w="15875">
                <a:solidFill>
                  <a:schemeClr val="tx1"/>
                </a:solidFill>
                <a:miter lim="800000"/>
              </a:ln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3815375" y="228722"/>
            <a:ext cx="46166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ja-JP" altLang="en-US" sz="36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</a:t>
            </a:r>
            <a:endParaRPr kumimoji="1" lang="en-US" altLang="ja-JP" sz="3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4405885" y="232773"/>
            <a:ext cx="46166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ja-JP" altLang="en-US" sz="36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</a:t>
            </a:r>
            <a:endParaRPr kumimoji="1" lang="en-US" altLang="ja-JP" sz="3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994273" y="227208"/>
            <a:ext cx="46166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数</a:t>
            </a:r>
            <a:endParaRPr kumimoji="1" lang="en-US" altLang="ja-JP" sz="3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7" name="ホームベース 126"/>
          <p:cNvSpPr/>
          <p:nvPr/>
        </p:nvSpPr>
        <p:spPr>
          <a:xfrm>
            <a:off x="152229" y="4080824"/>
            <a:ext cx="6516000" cy="324498"/>
          </a:xfrm>
          <a:prstGeom prst="homePlate">
            <a:avLst>
              <a:gd name="adj" fmla="val 69910"/>
            </a:avLst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36000" rIns="108000" bIns="72000" rtlCol="0" anchor="ctr">
            <a:spAutoFit/>
          </a:bodyPr>
          <a:lstStyle/>
          <a:p>
            <a:r>
              <a:rPr lang="ja-JP" altLang="en-US" sz="1400" spc="-1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年次別の発生状況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779288" y="9752112"/>
            <a:ext cx="5099153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kumimoji="1" lang="ja-JP" altLang="en-US" sz="1000" dirty="0">
                <a:ln w="3175">
                  <a:noFill/>
                </a:ln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広島市食品安全情報センター（広島市保健所）　☎ </a:t>
            </a:r>
            <a:r>
              <a:rPr kumimoji="1" lang="en-US" altLang="ja-JP" sz="1000" dirty="0">
                <a:ln w="3175">
                  <a:noFill/>
                </a:ln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082-241-7437</a:t>
            </a:r>
            <a:r>
              <a:rPr lang="ja-JP" altLang="en-US" sz="1000" dirty="0">
                <a:ln w="3175">
                  <a:noFill/>
                </a:ln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（</a:t>
            </a:r>
            <a:r>
              <a:rPr lang="en-US" altLang="ja-JP" sz="1000" dirty="0">
                <a:ln w="3175">
                  <a:noFill/>
                </a:ln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R-2</a:t>
            </a:r>
            <a:r>
              <a:rPr lang="ja-JP" altLang="en-US" sz="1000" dirty="0">
                <a:ln w="3175">
                  <a:noFill/>
                </a:ln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５</a:t>
            </a:r>
            <a:r>
              <a:rPr lang="en-US" altLang="ja-JP" sz="1000" dirty="0">
                <a:ln w="3175">
                  <a:noFill/>
                </a:ln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-</a:t>
            </a:r>
            <a:r>
              <a:rPr lang="ja-JP" altLang="en-US" sz="1000" dirty="0">
                <a:ln w="3175">
                  <a:noFill/>
                </a:ln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０３）</a:t>
            </a:r>
            <a:endParaRPr kumimoji="1" lang="ja-JP" altLang="en-US" sz="1000" dirty="0">
              <a:ln w="3175">
                <a:noFill/>
              </a:ln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6" name="ホームベース 55"/>
          <p:cNvSpPr/>
          <p:nvPr/>
        </p:nvSpPr>
        <p:spPr>
          <a:xfrm>
            <a:off x="5037609" y="1142136"/>
            <a:ext cx="1820391" cy="539942"/>
          </a:xfrm>
          <a:prstGeom prst="homePlate">
            <a:avLst>
              <a:gd name="adj" fmla="val 51261"/>
            </a:avLst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36000" rIns="108000" bIns="72000" rtlCol="0" anchor="ctr">
            <a:spAutoFit/>
          </a:bodyPr>
          <a:lstStyle/>
          <a:p>
            <a:r>
              <a:rPr lang="ja-JP" altLang="en-US" sz="1400" spc="-1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令和７年発生の</a:t>
            </a:r>
            <a:endParaRPr lang="en-US" altLang="ja-JP" sz="1400" spc="-15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1400" spc="-1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食中毒トピックス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A424100A-945C-40C7-9C70-2F5C653C7E3E}"/>
              </a:ext>
            </a:extLst>
          </p:cNvPr>
          <p:cNvSpPr/>
          <p:nvPr/>
        </p:nvSpPr>
        <p:spPr>
          <a:xfrm>
            <a:off x="5030036" y="1791530"/>
            <a:ext cx="1820391" cy="4847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r>
              <a:rPr lang="ja-JP" altLang="en-US" sz="1050" spc="3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■</a:t>
            </a:r>
            <a:r>
              <a:rPr lang="ja-JP" altLang="en-US" sz="1050" spc="-15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カンピロバクター食中毒、</a:t>
            </a:r>
            <a:endParaRPr lang="en-US" altLang="ja-JP" sz="1050" spc="-15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1050" spc="-15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アニサキス食中毒、ふぐ毒食中毒　　　</a:t>
            </a:r>
            <a:endParaRPr lang="en-US" altLang="ja-JP" sz="1050" spc="-15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1050" spc="-15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が２年ぶりに発生！</a:t>
            </a:r>
            <a:endParaRPr kumimoji="1" lang="en-US" altLang="ja-JP" sz="1050" spc="-15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DFC175C2-4E85-41AA-8206-E43D92F924CF}"/>
              </a:ext>
            </a:extLst>
          </p:cNvPr>
          <p:cNvSpPr/>
          <p:nvPr/>
        </p:nvSpPr>
        <p:spPr>
          <a:xfrm>
            <a:off x="5022582" y="2331871"/>
            <a:ext cx="1820391" cy="1508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1000" spc="-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900" spc="-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食中毒予防の３原則</a:t>
            </a:r>
            <a:endParaRPr kumimoji="1" lang="en-US" altLang="ja-JP" sz="900" spc="-1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spc="-150" dirty="0">
                <a:solidFill>
                  <a:schemeClr val="tx1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「つけない」</a:t>
            </a:r>
            <a:endParaRPr lang="en-US" altLang="ja-JP" sz="1400" b="1" spc="-150" dirty="0">
              <a:solidFill>
                <a:schemeClr val="tx1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72000"/>
            <a:r>
              <a:rPr lang="ja-JP" altLang="en-US" sz="900" spc="-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トイレ後・調理前は石けんと流水で</a:t>
            </a:r>
            <a:endParaRPr lang="en-US" altLang="ja-JP" sz="900" spc="-1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72000"/>
            <a:r>
              <a:rPr lang="ja-JP" altLang="en-US" sz="900" spc="-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手洗いする</a:t>
            </a:r>
            <a:endParaRPr lang="en-US" altLang="ja-JP" sz="900" spc="-1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spc="-150" dirty="0">
                <a:solidFill>
                  <a:schemeClr val="tx1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「ふやさない」</a:t>
            </a:r>
            <a:endParaRPr lang="en-US" altLang="ja-JP" sz="1400" b="1" spc="-150" dirty="0">
              <a:solidFill>
                <a:schemeClr val="tx1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00" spc="-1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spc="-150" dirty="0">
                <a:solidFill>
                  <a:schemeClr val="tx1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「やっつける」</a:t>
            </a:r>
            <a:endParaRPr lang="en-US" altLang="ja-JP" sz="1400" b="1" spc="-150" dirty="0">
              <a:solidFill>
                <a:schemeClr val="tx1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72000"/>
            <a:r>
              <a:rPr lang="ja-JP" altLang="en-US" sz="900" spc="-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食品は中心部まで加熱する</a:t>
            </a:r>
            <a:endParaRPr lang="en-US" altLang="ja-JP" sz="900" spc="-1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72000"/>
            <a:r>
              <a:rPr kumimoji="1" lang="ja-JP" altLang="en-US" sz="900" spc="-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（低温調理は、加熱条件を</a:t>
            </a:r>
            <a:r>
              <a:rPr lang="ja-JP" altLang="en-US" sz="900" spc="-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検証しておく）</a:t>
            </a:r>
            <a:endParaRPr kumimoji="1" lang="en-US" altLang="ja-JP" sz="900" spc="-1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81CD9C5-C874-4363-8146-8DBC6B5611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848387"/>
              </p:ext>
            </p:extLst>
          </p:nvPr>
        </p:nvGraphicFramePr>
        <p:xfrm>
          <a:off x="1" y="1134869"/>
          <a:ext cx="4971198" cy="2788514"/>
        </p:xfrm>
        <a:graphic>
          <a:graphicData uri="http://schemas.openxmlformats.org/drawingml/2006/table">
            <a:tbl>
              <a:tblPr/>
              <a:tblGrid>
                <a:gridCol w="1456374">
                  <a:extLst>
                    <a:ext uri="{9D8B030D-6E8A-4147-A177-3AD203B41FA5}">
                      <a16:colId xmlns:a16="http://schemas.microsoft.com/office/drawing/2014/main" val="656584726"/>
                    </a:ext>
                  </a:extLst>
                </a:gridCol>
                <a:gridCol w="585804">
                  <a:extLst>
                    <a:ext uri="{9D8B030D-6E8A-4147-A177-3AD203B41FA5}">
                      <a16:colId xmlns:a16="http://schemas.microsoft.com/office/drawing/2014/main" val="1696336296"/>
                    </a:ext>
                  </a:extLst>
                </a:gridCol>
                <a:gridCol w="585804">
                  <a:extLst>
                    <a:ext uri="{9D8B030D-6E8A-4147-A177-3AD203B41FA5}">
                      <a16:colId xmlns:a16="http://schemas.microsoft.com/office/drawing/2014/main" val="1903364598"/>
                    </a:ext>
                  </a:extLst>
                </a:gridCol>
                <a:gridCol w="585804">
                  <a:extLst>
                    <a:ext uri="{9D8B030D-6E8A-4147-A177-3AD203B41FA5}">
                      <a16:colId xmlns:a16="http://schemas.microsoft.com/office/drawing/2014/main" val="40490607"/>
                    </a:ext>
                  </a:extLst>
                </a:gridCol>
                <a:gridCol w="585804">
                  <a:extLst>
                    <a:ext uri="{9D8B030D-6E8A-4147-A177-3AD203B41FA5}">
                      <a16:colId xmlns:a16="http://schemas.microsoft.com/office/drawing/2014/main" val="457461764"/>
                    </a:ext>
                  </a:extLst>
                </a:gridCol>
                <a:gridCol w="585804">
                  <a:extLst>
                    <a:ext uri="{9D8B030D-6E8A-4147-A177-3AD203B41FA5}">
                      <a16:colId xmlns:a16="http://schemas.microsoft.com/office/drawing/2014/main" val="3827117543"/>
                    </a:ext>
                  </a:extLst>
                </a:gridCol>
                <a:gridCol w="585804">
                  <a:extLst>
                    <a:ext uri="{9D8B030D-6E8A-4147-A177-3AD203B41FA5}">
                      <a16:colId xmlns:a16="http://schemas.microsoft.com/office/drawing/2014/main" val="2618192457"/>
                    </a:ext>
                  </a:extLst>
                </a:gridCol>
              </a:tblGrid>
              <a:tr h="25324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病因物質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事件数（件）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患者数（人）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197892"/>
                  </a:ext>
                </a:extLst>
              </a:tr>
              <a:tr h="2532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Ｒ</a:t>
                      </a:r>
                      <a:r>
                        <a:rPr lang="en-US" altLang="ja-JP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6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Ｒ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７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前年比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Ｒ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Ｒ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７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前年比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662695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ノロウイルス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２</a:t>
                      </a:r>
                      <a:endParaRPr lang="en-US" altLang="ja-JP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208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-163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585369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カンピロバクター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１</a:t>
                      </a:r>
                      <a:endParaRPr lang="en-US" altLang="ja-JP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+1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+4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780515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寄生虫（アニサキス）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１</a:t>
                      </a:r>
                      <a:endParaRPr lang="en-US" altLang="ja-JP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+1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+1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476222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サルモネラ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100" b="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  <a:endParaRPr lang="ja-JP" altLang="en-US" sz="1100" b="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1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  <a:endParaRPr lang="ja-JP" altLang="en-US" sz="11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434646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ふぐ毒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１</a:t>
                      </a:r>
                      <a:endParaRPr lang="en-US" altLang="ja-JP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+1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３</a:t>
                      </a:r>
                      <a:endParaRPr lang="en-US" altLang="ja-JP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+3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384057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ウエルシュ菌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148214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腸管出血性大腸菌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7302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不明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787455"/>
                  </a:ext>
                </a:extLst>
              </a:tr>
              <a:tr h="256104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総数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５</a:t>
                      </a:r>
                      <a:endParaRPr lang="en-US" altLang="ja-JP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-</a:t>
                      </a:r>
                      <a:r>
                        <a:rPr lang="ja-JP" alt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１</a:t>
                      </a:r>
                      <a:endParaRPr lang="en-US" altLang="ja-JP" sz="1100" b="1" i="0" u="none" strike="noStrike" dirty="0">
                        <a:solidFill>
                          <a:srgbClr val="FFFFFF"/>
                        </a:solidFill>
                        <a:effectLst/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208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-155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337121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2060848" y="1387948"/>
            <a:ext cx="547852" cy="2535434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正方形/長方形 117"/>
          <p:cNvSpPr/>
          <p:nvPr/>
        </p:nvSpPr>
        <p:spPr>
          <a:xfrm>
            <a:off x="3817252" y="1390650"/>
            <a:ext cx="547852" cy="25327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ホームベース 126">
            <a:extLst>
              <a:ext uri="{FF2B5EF4-FFF2-40B4-BE49-F238E27FC236}">
                <a16:creationId xmlns:a16="http://schemas.microsoft.com/office/drawing/2014/main" id="{7D4BB6B7-6B83-4A5C-B97C-93C57F48BCEC}"/>
              </a:ext>
            </a:extLst>
          </p:cNvPr>
          <p:cNvSpPr/>
          <p:nvPr/>
        </p:nvSpPr>
        <p:spPr>
          <a:xfrm>
            <a:off x="152229" y="6300088"/>
            <a:ext cx="6562601" cy="324498"/>
          </a:xfrm>
          <a:prstGeom prst="homePlate">
            <a:avLst>
              <a:gd name="adj" fmla="val 69910"/>
            </a:avLst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36000" rIns="108000" bIns="72000" rtlCol="0" anchor="ctr">
            <a:spAutoFit/>
          </a:bodyPr>
          <a:lstStyle/>
          <a:p>
            <a:r>
              <a:rPr lang="ja-JP" altLang="en-US" sz="1400" spc="-1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月別食中毒事件数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1D5EBE2-BD2F-4863-BFD4-2657A4781E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302" y="8261361"/>
            <a:ext cx="6159034" cy="138122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7843E5D-5A8E-47FA-8274-6AD676124E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302" y="6624585"/>
            <a:ext cx="6159034" cy="1312277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112F86D4-C5A9-4F38-9080-27BAE01C8C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254" y="4475765"/>
            <a:ext cx="6107082" cy="176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51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-79980" y="-17686"/>
            <a:ext cx="6984000" cy="1152000"/>
          </a:xfrm>
          <a:prstGeom prst="rect">
            <a:avLst/>
          </a:prstGeom>
          <a:gradFill flip="none" rotWithShape="1">
            <a:gsLst>
              <a:gs pos="25000">
                <a:srgbClr val="002060">
                  <a:alpha val="85000"/>
                </a:srgbClr>
              </a:gs>
              <a:gs pos="0">
                <a:srgbClr val="002060"/>
              </a:gs>
              <a:gs pos="74975">
                <a:srgbClr val="002060">
                  <a:alpha val="30000"/>
                </a:srgbClr>
              </a:gs>
              <a:gs pos="100000">
                <a:srgbClr val="002060">
                  <a:alpha val="0"/>
                </a:srgbClr>
              </a:gs>
              <a:gs pos="50000">
                <a:srgbClr val="002060">
                  <a:alpha val="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1800322" y="9752112"/>
            <a:ext cx="506068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広島市食品安全情報センター（広島市保健所）　☎ </a:t>
            </a:r>
            <a:r>
              <a:rPr kumimoji="1" lang="en-US" altLang="ja-JP" sz="1000" b="0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082-241-7437</a:t>
            </a:r>
            <a:r>
              <a:rPr kumimoji="1" lang="ja-JP" altLang="en-US" sz="1000" b="0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（</a:t>
            </a:r>
            <a:r>
              <a:rPr kumimoji="1" lang="en-US" altLang="ja-JP" sz="1000" b="0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R-2</a:t>
            </a:r>
            <a:r>
              <a:rPr kumimoji="1" lang="ja-JP" altLang="en-US" sz="1000" b="0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５</a:t>
            </a:r>
            <a:r>
              <a:rPr kumimoji="1" lang="en-US" altLang="ja-JP" sz="1000" b="0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-</a:t>
            </a:r>
            <a:r>
              <a:rPr kumimoji="1" lang="ja-JP" altLang="en-US" sz="1000" b="0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０３）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1340768" y="357456"/>
            <a:ext cx="2220160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-150" normalizeH="0" baseline="0" noProof="0" dirty="0">
                <a:ln w="9525" cap="flat">
                  <a:solidFill>
                    <a:prstClr val="black"/>
                  </a:solidFill>
                  <a:miter lim="800000"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いろいろな</a:t>
            </a:r>
            <a:endParaRPr kumimoji="1" lang="en-US" altLang="ja-JP" sz="3600" b="1" i="0" u="none" strike="noStrike" kern="1200" cap="none" spc="-150" normalizeH="0" baseline="0" noProof="0" dirty="0">
              <a:ln w="9525" cap="flat">
                <a:solidFill>
                  <a:prstClr val="black"/>
                </a:solidFill>
                <a:miter lim="800000"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9" name="角丸四角形 98"/>
          <p:cNvSpPr/>
          <p:nvPr/>
        </p:nvSpPr>
        <p:spPr>
          <a:xfrm>
            <a:off x="3573016" y="350363"/>
            <a:ext cx="576000" cy="612000"/>
          </a:xfrm>
          <a:prstGeom prst="roundRect">
            <a:avLst>
              <a:gd name="adj" fmla="val 8496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3630183" y="346592"/>
            <a:ext cx="461666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1" name="角丸四角形 100"/>
          <p:cNvSpPr/>
          <p:nvPr/>
        </p:nvSpPr>
        <p:spPr>
          <a:xfrm>
            <a:off x="4162448" y="350363"/>
            <a:ext cx="576000" cy="612000"/>
          </a:xfrm>
          <a:prstGeom prst="roundRect">
            <a:avLst>
              <a:gd name="adj" fmla="val 8496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219615" y="346592"/>
            <a:ext cx="46166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3" name="角丸四角形 102"/>
          <p:cNvSpPr/>
          <p:nvPr/>
        </p:nvSpPr>
        <p:spPr>
          <a:xfrm>
            <a:off x="4753007" y="350363"/>
            <a:ext cx="576000" cy="612000"/>
          </a:xfrm>
          <a:prstGeom prst="roundRect">
            <a:avLst>
              <a:gd name="adj" fmla="val 8496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4810174" y="346312"/>
            <a:ext cx="46166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毒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5" name="テキスト ボックス 139"/>
          <p:cNvSpPr txBox="1">
            <a:spLocks noChangeArrowheads="1"/>
          </p:cNvSpPr>
          <p:nvPr/>
        </p:nvSpPr>
        <p:spPr bwMode="auto">
          <a:xfrm>
            <a:off x="2095305" y="5949"/>
            <a:ext cx="266739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50825" indent="-4572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創英角ｺﾞｼｯｸUB" pitchFamily="49" charset="-128"/>
                <a:ea typeface="HG創英角ｺﾞｼｯｸUB" pitchFamily="49" charset="-128"/>
                <a:cs typeface="メイリオ" pitchFamily="50" charset="-128"/>
              </a:rPr>
              <a:t>◆ 特徴と予防のポイント ◆</a:t>
            </a:r>
          </a:p>
        </p:txBody>
      </p:sp>
      <p:sp>
        <p:nvSpPr>
          <p:cNvPr id="110" name="Text Box 95"/>
          <p:cNvSpPr txBox="1">
            <a:spLocks noChangeArrowheads="1"/>
          </p:cNvSpPr>
          <p:nvPr/>
        </p:nvSpPr>
        <p:spPr bwMode="auto">
          <a:xfrm>
            <a:off x="8022" y="4016896"/>
            <a:ext cx="3384000" cy="2772000"/>
          </a:xfrm>
          <a:prstGeom prst="rect">
            <a:avLst/>
          </a:prstGeom>
          <a:solidFill>
            <a:srgbClr val="FFC000">
              <a:alpha val="20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サルモネラ</a:t>
            </a:r>
            <a:endParaRPr kumimoji="1" lang="ja-JP" altLang="en-US" sz="1050" b="0" i="0" u="none" strike="noStrike" kern="100" cap="none" spc="-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生肉や卵の調理時の加熱不足に注意</a:t>
            </a:r>
            <a:endParaRPr kumimoji="1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◆動物や人の腸内などにいる。</a:t>
            </a: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◆生肉や加熱不十分な肉、</a:t>
            </a:r>
            <a:r>
              <a:rPr kumimoji="1" lang="ja-JP" altLang="ja-JP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生卵、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</a:t>
            </a:r>
            <a:r>
              <a:rPr kumimoji="1" lang="ja-JP" altLang="ja-JP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加熱が不十分な卵料理</a:t>
            </a: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が原因食品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128588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となりやすい。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◆スッポン料理が原因食品となる</a:t>
            </a:r>
            <a:r>
              <a:rPr kumimoji="1" lang="ja-JP" altLang="en-US" sz="1050" b="0" i="0" u="none" strike="noStrike" kern="100" cap="none" spc="-3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こ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12700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ともある。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◆ペットから感染することもある。</a:t>
            </a:r>
            <a:endParaRPr kumimoji="1" lang="ja-JP" altLang="ja-JP" sz="80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40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■潜伏期間：５時間～３日間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■症　　状：下痢、腹痛、発熱など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111" name="Text Box 91"/>
          <p:cNvSpPr txBox="1">
            <a:spLocks noChangeArrowheads="1"/>
          </p:cNvSpPr>
          <p:nvPr/>
        </p:nvSpPr>
        <p:spPr bwMode="auto">
          <a:xfrm>
            <a:off x="3469693" y="4016896"/>
            <a:ext cx="3384000" cy="2772000"/>
          </a:xfrm>
          <a:prstGeom prst="rect">
            <a:avLst/>
          </a:prstGeom>
          <a:solidFill>
            <a:srgbClr val="92D050">
              <a:alpha val="50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74295" tIns="126000" rIns="74295" bIns="108000" anchor="ctr" anchorCtr="0" upright="1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黄色ブドウ球菌</a:t>
            </a:r>
            <a:endParaRPr kumimoji="1" lang="ja-JP" altLang="en-US" sz="1050" b="0" i="0" u="none" strike="noStrike" kern="100" cap="none" spc="-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増えるときに作る毒素は熱に強い</a:t>
            </a:r>
            <a:endParaRPr kumimoji="1" lang="ja-JP" altLang="en-US" sz="1050" b="0" i="0" u="none" strike="noStrike" kern="1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◆人の皮膚や髪、鼻の中、傷口など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にいる。</a:t>
            </a:r>
          </a:p>
          <a:p>
            <a:pPr marL="0" marR="0" lvl="0" indent="0" algn="just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◆手作りの食品などで増殖し、毒素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を作り出す。</a:t>
            </a:r>
          </a:p>
          <a:p>
            <a:pPr marL="0" marR="0" lvl="0" indent="0" algn="just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◆毒素は熱に強く、加熱により菌は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死んでも毒素は残る。</a:t>
            </a:r>
            <a:endParaRPr kumimoji="1" lang="ja-JP" altLang="ja-JP" sz="9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■潜伏期間：１～５時間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■症　　状：吐き気、嘔吐、下痢など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3469693" y="1156221"/>
            <a:ext cx="3384000" cy="2772000"/>
          </a:xfrm>
          <a:prstGeom prst="rect">
            <a:avLst/>
          </a:prstGeom>
          <a:solidFill>
            <a:srgbClr val="FFFF00">
              <a:alpha val="50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ノロウイルス</a:t>
            </a:r>
            <a:endParaRPr kumimoji="1" lang="ja-JP" altLang="en-US" sz="1050" b="0" i="0" u="none" strike="noStrike" kern="100" cap="none" spc="-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冬場を中心に年中発生する</a:t>
            </a:r>
            <a:endParaRPr kumimoji="1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◆ヒトの腸内でのみ増殖する。</a:t>
            </a: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◆少しのウイルスでも感染する。</a:t>
            </a: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◆人の糞便中に排出され、手洗い不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足により、食品を汚染し食中毒の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原因となる。</a:t>
            </a: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◆加熱不十分な二枚貝が原因となる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こともある。</a:t>
            </a:r>
            <a:endParaRPr kumimoji="1" lang="ja-JP" altLang="ja-JP" sz="9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■潜伏期間：１～２日間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■症　　状：嘔吐、下痢、腹痛、発熱など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113" name="Text Box 2"/>
          <p:cNvSpPr txBox="1">
            <a:spLocks noChangeArrowheads="1"/>
          </p:cNvSpPr>
          <p:nvPr/>
        </p:nvSpPr>
        <p:spPr bwMode="auto">
          <a:xfrm>
            <a:off x="5482" y="1156221"/>
            <a:ext cx="3384000" cy="2772000"/>
          </a:xfrm>
          <a:prstGeom prst="rect">
            <a:avLst/>
          </a:prstGeom>
          <a:solidFill>
            <a:srgbClr val="FF99CC">
              <a:alpha val="20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カンピロバクター</a:t>
            </a:r>
            <a:endParaRPr kumimoji="1" lang="ja-JP" altLang="en-US" sz="1050" b="0" i="0" u="none" strike="noStrike" kern="100" cap="none" spc="-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0" cap="none" spc="-7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生や加熱不十分な食肉が危ない</a:t>
            </a:r>
            <a:endParaRPr kumimoji="1" lang="ja-JP" altLang="en-US" sz="1050" b="0" i="0" u="none" strike="noStrike" kern="100" cap="none" spc="-7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</a:t>
            </a: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家畜や鳥、犬、猫などさまざまな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動物の腸内にいる。</a:t>
            </a: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◆少量の菌でも発症する。</a:t>
            </a: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◆鶏のタタキや鶏刺し、加熱不十分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12700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な肉、肉から二次汚染をうけた食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12700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品が、原因食品となりやすい。</a:t>
            </a:r>
            <a:endParaRPr kumimoji="1" lang="ja-JP" altLang="ja-JP" sz="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■潜伏期間：２～７日間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■症　　状：発熱、頭痛、下痢、腹痛など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114" name="Text Box 89"/>
          <p:cNvSpPr txBox="1">
            <a:spLocks noChangeArrowheads="1"/>
          </p:cNvSpPr>
          <p:nvPr/>
        </p:nvSpPr>
        <p:spPr bwMode="auto">
          <a:xfrm>
            <a:off x="3469693" y="6897216"/>
            <a:ext cx="3384000" cy="2772000"/>
          </a:xfrm>
          <a:prstGeom prst="rect">
            <a:avLst/>
          </a:prstGeom>
          <a:solidFill>
            <a:srgbClr val="00B0F0">
              <a:alpha val="20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0" rIns="74295" bIns="0" anchor="ctr" anchorCtr="0" upright="1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アニサキス（寄生虫）</a:t>
            </a:r>
            <a:endParaRPr kumimoji="1" lang="ja-JP" altLang="en-US" sz="2000" b="0" i="0" u="none" strike="noStrike" kern="100" cap="none" spc="-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00" cap="none" spc="-1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体長２～３ｃｍ、半透明白色の線虫　魚介類に寄生</a:t>
            </a:r>
            <a:endParaRPr kumimoji="1" lang="ja-JP" altLang="ja-JP" sz="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◆魚介類（サバ、カツオ、イワシ、</a:t>
            </a:r>
          </a:p>
          <a:p>
            <a:pPr marL="0" marR="0" lvl="0" indent="13335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サンマなど）に寄生している。</a:t>
            </a:r>
          </a:p>
          <a:p>
            <a:pPr marL="0" marR="0" lvl="0" indent="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◆アニサキスがヒトの胃や腸壁に</a:t>
            </a:r>
          </a:p>
          <a:p>
            <a:pPr marL="0" marR="0" lvl="0" indent="13335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侵入することで発症する。</a:t>
            </a:r>
          </a:p>
          <a:p>
            <a:pPr marL="0" marR="0" lvl="0" indent="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◆原因食品は魚介類の生食（刺身、</a:t>
            </a:r>
          </a:p>
          <a:p>
            <a:pPr marL="0" marR="0" lvl="0" indent="13335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しめサバなどの酢漬け、醤油漬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け、握り寿司など）</a:t>
            </a:r>
            <a:endParaRPr kumimoji="1" lang="en-US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※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アニサキスは、酢や醤油漬けで</a:t>
            </a:r>
            <a:endParaRPr kumimoji="1" lang="en-US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は死滅しない。</a:t>
            </a:r>
            <a:endParaRPr kumimoji="1" lang="ja-JP" altLang="ja-JP" sz="9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7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■潜伏期間：１～３６時間</a:t>
            </a:r>
            <a:endParaRPr kumimoji="1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■症　　状：激しい腹痛、吐き気、嘔吐など</a:t>
            </a:r>
            <a:endParaRPr kumimoji="1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115" name="Text Box 90"/>
          <p:cNvSpPr txBox="1">
            <a:spLocks noChangeArrowheads="1"/>
          </p:cNvSpPr>
          <p:nvPr/>
        </p:nvSpPr>
        <p:spPr bwMode="auto">
          <a:xfrm>
            <a:off x="6752" y="6897216"/>
            <a:ext cx="3384000" cy="2772000"/>
          </a:xfrm>
          <a:prstGeom prst="rect">
            <a:avLst/>
          </a:prstGeom>
          <a:solidFill>
            <a:srgbClr val="B2A1C7">
              <a:alpha val="20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72000" tIns="0" rIns="36000" bIns="0" anchor="ctr" anchorCtr="0" upright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腸管出血性大腸菌（</a:t>
            </a:r>
            <a:r>
              <a:rPr lang="en-US" altLang="ja-JP" sz="2000" b="1" kern="100" spc="-150" dirty="0">
                <a:solidFill>
                  <a:prstClr val="black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O</a:t>
            </a:r>
            <a:r>
              <a:rPr kumimoji="1" lang="en-US" altLang="ja-JP" sz="2000" b="1" i="0" u="none" strike="noStrike" kern="1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157</a:t>
            </a:r>
            <a:r>
              <a:rPr kumimoji="1" lang="ja-JP" altLang="en-US" sz="2000" b="1" i="0" u="none" strike="noStrike" kern="1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等）</a:t>
            </a:r>
            <a:endParaRPr kumimoji="1" lang="ja-JP" altLang="en-US" sz="1050" b="0" i="0" u="none" strike="noStrike" kern="100" cap="none" spc="-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5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少量でも二次汚染を起こす</a:t>
            </a:r>
            <a:endParaRPr kumimoji="1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◆動物の腸内などにいる。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◆加熱不十分な肉が原因食品となり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やすい。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◆人から人への感染を起こすことも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ある。</a:t>
            </a:r>
            <a:endParaRPr kumimoji="1" lang="en-US" altLang="ja-JP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■潜伏期間：４～８日間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■症　　状：下痢、血便、発熱、嘔吐など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903288" marR="0" lvl="0" indent="-128588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※</a:t>
            </a:r>
            <a:r>
              <a:rPr kumimoji="1" lang="ja-JP" altLang="en-US" sz="1050" b="1" i="0" u="none" strike="noStrike" kern="1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溶血性尿毒症症候群（ＨＵＳ）を併発し、重症化し死亡することもある</a:t>
            </a:r>
            <a:endParaRPr kumimoji="1" lang="ja-JP" altLang="en-US" sz="1050" b="0" i="0" u="none" strike="noStrike" kern="1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pic>
        <p:nvPicPr>
          <p:cNvPr id="116" name="図 11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"/>
          <a:stretch/>
        </p:blipFill>
        <p:spPr>
          <a:xfrm>
            <a:off x="5873846" y="5167784"/>
            <a:ext cx="685800" cy="1347104"/>
          </a:xfrm>
          <a:prstGeom prst="rect">
            <a:avLst/>
          </a:prstGeom>
        </p:spPr>
      </p:pic>
      <p:pic>
        <p:nvPicPr>
          <p:cNvPr id="117" name="図 1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48408" y="7640448"/>
            <a:ext cx="1152000" cy="759388"/>
          </a:xfrm>
          <a:prstGeom prst="rect">
            <a:avLst/>
          </a:prstGeom>
        </p:spPr>
      </p:pic>
      <p:pic>
        <p:nvPicPr>
          <p:cNvPr id="118" name="図 1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32" t="3088" r="13105"/>
          <a:stretch/>
        </p:blipFill>
        <p:spPr>
          <a:xfrm>
            <a:off x="5820703" y="2067356"/>
            <a:ext cx="1008000" cy="1519135"/>
          </a:xfrm>
          <a:prstGeom prst="rect">
            <a:avLst/>
          </a:prstGeom>
        </p:spPr>
      </p:pic>
      <p:pic>
        <p:nvPicPr>
          <p:cNvPr id="119" name="図 11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0028" y="2157789"/>
            <a:ext cx="1080000" cy="1482287"/>
          </a:xfrm>
          <a:prstGeom prst="rect">
            <a:avLst/>
          </a:prstGeom>
        </p:spPr>
      </p:pic>
      <p:pic>
        <p:nvPicPr>
          <p:cNvPr id="121" name="図 1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268" y="6062207"/>
            <a:ext cx="720000" cy="546977"/>
          </a:xfrm>
          <a:prstGeom prst="rect">
            <a:avLst/>
          </a:prstGeom>
        </p:spPr>
      </p:pic>
      <p:pic>
        <p:nvPicPr>
          <p:cNvPr id="122" name="図 1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918" y="5528010"/>
            <a:ext cx="828000" cy="786175"/>
          </a:xfrm>
          <a:prstGeom prst="rect">
            <a:avLst/>
          </a:prstGeom>
        </p:spPr>
      </p:pic>
      <p:sp>
        <p:nvSpPr>
          <p:cNvPr id="123" name="角丸四角形吹き出し 122"/>
          <p:cNvSpPr/>
          <p:nvPr/>
        </p:nvSpPr>
        <p:spPr>
          <a:xfrm>
            <a:off x="2303733" y="1352600"/>
            <a:ext cx="972000" cy="576064"/>
          </a:xfrm>
          <a:prstGeom prst="wedgeRoundRectCallout">
            <a:avLst>
              <a:gd name="adj1" fmla="val -17750"/>
              <a:gd name="adj2" fmla="val 91726"/>
              <a:gd name="adj3" fmla="val 16667"/>
            </a:avLst>
          </a:prstGeom>
          <a:ln w="9525"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７５℃１分間</a:t>
            </a:r>
            <a:endParaRPr kumimoji="1" lang="en-US" altLang="ja-JP" sz="1100" b="0" i="0" u="none" strike="noStrike" kern="100" cap="none" spc="-7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以上</a:t>
            </a:r>
            <a:endParaRPr kumimoji="1" lang="ja-JP" altLang="en-US" sz="1050" b="0" i="0" u="none" strike="noStrike" kern="100" cap="none" spc="-7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の加熱を！！</a:t>
            </a:r>
            <a:endParaRPr kumimoji="1" lang="ja-JP" altLang="en-US" sz="1050" b="0" i="0" u="none" strike="noStrike" kern="100" cap="none" spc="-7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124" name="角丸四角形吹き出し 123"/>
          <p:cNvSpPr/>
          <p:nvPr/>
        </p:nvSpPr>
        <p:spPr>
          <a:xfrm>
            <a:off x="5526501" y="1280592"/>
            <a:ext cx="1296000" cy="576000"/>
          </a:xfrm>
          <a:prstGeom prst="wedgeRoundRectCallout">
            <a:avLst>
              <a:gd name="adj1" fmla="val -6116"/>
              <a:gd name="adj2" fmla="val 96291"/>
              <a:gd name="adj3" fmla="val 16667"/>
            </a:avLst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・８５℃～９０℃</a:t>
            </a:r>
            <a:endParaRPr kumimoji="1" lang="en-US" altLang="ja-JP" sz="1100" b="0" i="0" u="none" strike="noStrike" kern="100" cap="none" spc="-7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９０秒以上の加熱</a:t>
            </a:r>
            <a:endParaRPr kumimoji="1" lang="ja-JP" altLang="en-US" sz="1050" b="0" i="0" u="none" strike="noStrike" kern="100" cap="none" spc="-7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・十分な手洗いを！</a:t>
            </a:r>
            <a:endParaRPr kumimoji="1" lang="ja-JP" altLang="en-US" sz="1050" b="0" i="0" u="none" strike="noStrike" kern="100" cap="none" spc="-7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126" name="角丸四角形吹き出し 125"/>
          <p:cNvSpPr/>
          <p:nvPr/>
        </p:nvSpPr>
        <p:spPr>
          <a:xfrm>
            <a:off x="5820703" y="4384820"/>
            <a:ext cx="972000" cy="612000"/>
          </a:xfrm>
          <a:prstGeom prst="wedgeRoundRectCallout">
            <a:avLst>
              <a:gd name="adj1" fmla="val -17309"/>
              <a:gd name="adj2" fmla="val 76534"/>
              <a:gd name="adj3" fmla="val 16667"/>
            </a:avLst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使い捨て手袋</a:t>
            </a:r>
            <a:endParaRPr kumimoji="1" lang="en-US" altLang="ja-JP" sz="1100" b="0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の使用や</a:t>
            </a:r>
            <a:endParaRPr kumimoji="1" lang="en-US" altLang="ja-JP" sz="1100" b="0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ラップの活用</a:t>
            </a:r>
            <a:endParaRPr kumimoji="1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128" name="角丸四角形吹き出し 127"/>
          <p:cNvSpPr/>
          <p:nvPr/>
        </p:nvSpPr>
        <p:spPr>
          <a:xfrm>
            <a:off x="5720408" y="8553400"/>
            <a:ext cx="1008000" cy="792000"/>
          </a:xfrm>
          <a:prstGeom prst="wedgeRoundRectCallout">
            <a:avLst>
              <a:gd name="adj1" fmla="val -9668"/>
              <a:gd name="adj2" fmla="val -77729"/>
              <a:gd name="adj3" fmla="val 16667"/>
            </a:avLst>
          </a:prstGeom>
          <a:ln w="9525"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0488" marR="0" lvl="0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目視での除去</a:t>
            </a:r>
            <a:endParaRPr kumimoji="1" lang="en-US" altLang="ja-JP" sz="1100" b="0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90488" marR="0" lvl="0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－２０℃以上の冷凍</a:t>
            </a:r>
            <a:endParaRPr kumimoji="1" lang="en-US" altLang="ja-JP" sz="1100" b="0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90488" marR="0" lvl="0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十分な加熱</a:t>
            </a:r>
            <a:endParaRPr kumimoji="1" lang="en-US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129" name="角丸四角形吹き出し 128"/>
          <p:cNvSpPr/>
          <p:nvPr/>
        </p:nvSpPr>
        <p:spPr>
          <a:xfrm>
            <a:off x="2303733" y="4838142"/>
            <a:ext cx="972000" cy="576064"/>
          </a:xfrm>
          <a:prstGeom prst="wedgeRoundRectCallout">
            <a:avLst>
              <a:gd name="adj1" fmla="val -15137"/>
              <a:gd name="adj2" fmla="val 76294"/>
              <a:gd name="adj3" fmla="val 16667"/>
            </a:avLst>
          </a:prstGeom>
          <a:ln w="9525"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７５℃１分間</a:t>
            </a:r>
            <a:endParaRPr kumimoji="1" lang="en-US" altLang="ja-JP" sz="1100" b="0" i="0" u="none" strike="noStrike" kern="100" cap="none" spc="-7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以上</a:t>
            </a:r>
            <a:endParaRPr kumimoji="1" lang="ja-JP" altLang="en-US" sz="1050" b="0" i="0" u="none" strike="noStrike" kern="100" cap="none" spc="-7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の加熱を！！</a:t>
            </a:r>
            <a:endParaRPr kumimoji="1" lang="ja-JP" altLang="en-US" sz="1050" b="0" i="0" u="none" strike="noStrike" kern="100" cap="none" spc="-7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2324028" y="7444078"/>
            <a:ext cx="972000" cy="576064"/>
          </a:xfrm>
          <a:prstGeom prst="wedgeRoundRectCallout">
            <a:avLst>
              <a:gd name="adj1" fmla="val -15137"/>
              <a:gd name="adj2" fmla="val 76294"/>
              <a:gd name="adj3" fmla="val 16667"/>
            </a:avLst>
          </a:prstGeom>
          <a:ln w="9525"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７５℃１分間</a:t>
            </a:r>
            <a:endParaRPr kumimoji="1" lang="en-US" altLang="ja-JP" sz="1100" b="0" i="0" u="none" strike="noStrike" kern="100" cap="none" spc="-7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以上</a:t>
            </a:r>
            <a:endParaRPr kumimoji="1" lang="ja-JP" altLang="en-US" sz="1050" b="0" i="0" u="none" strike="noStrike" kern="100" cap="none" spc="-7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0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/>
              </a:rPr>
              <a:t>の加熱を！！</a:t>
            </a:r>
            <a:endParaRPr kumimoji="1" lang="ja-JP" altLang="en-US" sz="1050" b="0" i="0" u="none" strike="noStrike" kern="100" cap="none" spc="-7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"/>
          <a:stretch/>
        </p:blipFill>
        <p:spPr>
          <a:xfrm>
            <a:off x="2211946" y="8044328"/>
            <a:ext cx="1080000" cy="100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41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/>
  <TotalTime>0</TotalTime>
  <Words>826</Words>
  <PresentationFormat>A4 210 x 297 mm</PresentationFormat>
  <Paragraphs>212</Paragraphs>
  <Slides>2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baseType="lpstr" size="9">
      <vt:lpstr>BIZ UDPゴシック</vt:lpstr>
      <vt:lpstr>HG創英角ｺﾞｼｯｸUB</vt:lpstr>
      <vt:lpstr>UD デジタル 教科書体 NP-B</vt:lpstr>
      <vt:lpstr>UD デジタル 教科書体 NP-R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2021-02-18T04:43:11Z</dcterms:created>
  <dcterms:modified xsi:type="dcterms:W3CDTF">2026-02-18T09:11:05Z</dcterms:modified>
</cp:coreProperties>
</file>