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10693400" cy="7561263"/>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3EBF5"/>
    <a:srgbClr val="DCFFB9"/>
    <a:srgbClr val="6699FF"/>
    <a:srgbClr val="FFEBFF"/>
    <a:srgbClr val="FFFFCC"/>
    <a:srgbClr val="FFFF11"/>
    <a:srgbClr val="FFFF81"/>
    <a:srgbClr val="FFFF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651" autoAdjust="0"/>
    <p:restoredTop sz="94559" autoAdjust="0"/>
  </p:normalViewPr>
  <p:slideViewPr>
    <p:cSldViewPr>
      <p:cViewPr>
        <p:scale>
          <a:sx n="66" d="100"/>
          <a:sy n="66" d="100"/>
        </p:scale>
        <p:origin x="-876" y="-72"/>
      </p:cViewPr>
      <p:guideLst>
        <p:guide orient="horz" pos="2382"/>
        <p:guide pos="3368"/>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91183A5-51AB-465C-92D8-8CB68492B572}" type="datetimeFigureOut">
              <a:rPr kumimoji="1" lang="ja-JP" altLang="en-US" smtClean="0"/>
              <a:t>2015/6/16</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9B3E7FF-4F77-44C6-96FF-E16882117E1D}" type="slidenum">
              <a:rPr kumimoji="1" lang="ja-JP" altLang="en-US" smtClean="0"/>
              <a:t>‹#›</a:t>
            </a:fld>
            <a:endParaRPr kumimoji="1" lang="ja-JP" altLang="en-US"/>
          </a:p>
        </p:txBody>
      </p:sp>
    </p:spTree>
    <p:extLst>
      <p:ext uri="{BB962C8B-B14F-4D97-AF65-F5344CB8AC3E}">
        <p14:creationId xmlns:p14="http://schemas.microsoft.com/office/powerpoint/2010/main" val="18286156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9B3E7FF-4F77-44C6-96FF-E16882117E1D}" type="slidenum">
              <a:rPr kumimoji="1" lang="ja-JP" altLang="en-US" smtClean="0"/>
              <a:t>2</a:t>
            </a:fld>
            <a:endParaRPr kumimoji="1" lang="ja-JP" altLang="en-US"/>
          </a:p>
        </p:txBody>
      </p:sp>
    </p:spTree>
    <p:extLst>
      <p:ext uri="{BB962C8B-B14F-4D97-AF65-F5344CB8AC3E}">
        <p14:creationId xmlns:p14="http://schemas.microsoft.com/office/powerpoint/2010/main" val="2290020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3"/>
            <a:ext cx="9089390" cy="1620771"/>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4670" y="302802"/>
            <a:ext cx="7039822" cy="645157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0" cy="1501751"/>
          </a:xfrm>
        </p:spPr>
        <p:txBody>
          <a:bodyPr anchor="t"/>
          <a:lstStyle>
            <a:lvl1pPr algn="l">
              <a:defRPr sz="4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44705" y="3204786"/>
            <a:ext cx="9089390" cy="1654026"/>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4670"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35812" y="1764295"/>
            <a:ext cx="4722918"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670" y="1692533"/>
            <a:ext cx="4724775"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34670" y="2397901"/>
            <a:ext cx="4724775"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432099" y="1692533"/>
            <a:ext cx="4726631" cy="705367"/>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432099" y="2397901"/>
            <a:ext cx="4726631"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180822" y="301051"/>
            <a:ext cx="5977908" cy="6453328"/>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34671" y="1582265"/>
            <a:ext cx="3518055" cy="517211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95981" y="675613"/>
            <a:ext cx="6416040" cy="4536758"/>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 3"/>
          <p:cNvSpPr>
            <a:spLocks noGrp="1"/>
          </p:cNvSpPr>
          <p:nvPr>
            <p:ph type="body" sz="half" idx="2"/>
          </p:nvPr>
        </p:nvSpPr>
        <p:spPr>
          <a:xfrm>
            <a:off x="2095981" y="5917739"/>
            <a:ext cx="6416040" cy="88739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2015/6/16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E90ED720-0104-4369-84BC-D37694168613}" type="datetimeFigureOut">
              <a:rPr kumimoji="1" lang="ja-JP" altLang="en-US" smtClean="0"/>
              <a:pPr/>
              <a:t>2015/6/16</a:t>
            </a:fld>
            <a:endParaRPr kumimoji="1" lang="ja-JP" altLang="en-US"/>
          </a:p>
        </p:txBody>
      </p:sp>
      <p:sp>
        <p:nvSpPr>
          <p:cNvPr id="5" name="フッター プレースホルダ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8" name="Group 74"/>
          <p:cNvGrpSpPr>
            <a:grpSpLocks/>
          </p:cNvGrpSpPr>
          <p:nvPr/>
        </p:nvGrpSpPr>
        <p:grpSpPr bwMode="auto">
          <a:xfrm flipV="1">
            <a:off x="122931401" y="118347768"/>
            <a:ext cx="3369534" cy="78764"/>
            <a:chOff x="105732150" y="107483775"/>
            <a:chExt cx="2231915" cy="30569"/>
          </a:xfrm>
        </p:grpSpPr>
        <p:sp>
          <p:nvSpPr>
            <p:cNvPr id="1099" name="Rectangle 75"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0" name="Oval 76"/>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1" name="Oval 77"/>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2" name="Oval 78"/>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3" name="Oval 79"/>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4" name="Oval 80"/>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5" name="Oval 81"/>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6" name="Oval 82"/>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7" name="Oval 83"/>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8" name="Oval 84"/>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9" name="Oval 85"/>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0" name="Oval 86"/>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1" name="Oval 87"/>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2" name="Oval 88"/>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3" name="Oval 89"/>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4" name="Oval 90"/>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5" name="Oval 91"/>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6" name="Oval 92"/>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7" name="Oval 93"/>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1118" name="Text Box 94"/>
          <p:cNvSpPr txBox="1">
            <a:spLocks noChangeArrowheads="1"/>
          </p:cNvSpPr>
          <p:nvPr/>
        </p:nvSpPr>
        <p:spPr bwMode="auto">
          <a:xfrm>
            <a:off x="90116" y="211"/>
            <a:ext cx="3276000" cy="7381032"/>
          </a:xfrm>
          <a:prstGeom prst="rect">
            <a:avLst/>
          </a:prstGeom>
          <a:solidFill>
            <a:srgbClr val="E3EBF5"/>
          </a:solidFill>
          <a:ln w="9525" algn="in">
            <a:noFill/>
            <a:miter lim="800000"/>
            <a:headEnd/>
            <a:tailEnd/>
          </a:ln>
          <a:effectLst/>
        </p:spPr>
        <p:txBody>
          <a:bodyPr vert="horz" wrap="square" lIns="36000" tIns="36000"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rPr>
              <a:t>　　　　　  　</a:t>
            </a:r>
            <a:endParaRPr kumimoji="1" lang="en-US" altLang="ja-JP" sz="1800" b="0" i="0" u="none" strike="noStrike" cap="none" normalizeH="0" baseline="0" dirty="0" smtClean="0">
              <a:ln>
                <a:noFill/>
              </a:ln>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25000" dirty="0" smtClean="0">
              <a:ln>
                <a:noFill/>
              </a:ln>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3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20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endParaRPr kumimoji="1" lang="en-US" alt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ts val="100"/>
              </a:spcBef>
              <a:spcAft>
                <a:spcPct val="0"/>
              </a:spcAft>
              <a:buClrTx/>
              <a:buSzTx/>
              <a:buFontTx/>
              <a:buNone/>
              <a:tabLst/>
            </a:pPr>
            <a:r>
              <a:rPr kumimoji="1" lang="ja-JP" altLang="en-US"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endParaRPr lang="en-US" altLang="ja-JP" sz="1100" b="1" baseline="-25000" dirty="0">
              <a:latin typeface="+mn-ea"/>
              <a:cs typeface="ＭＳ Ｐゴシック" pitchFamily="50" charset="-128"/>
            </a:endParaRPr>
          </a:p>
          <a:p>
            <a:pPr lvl="0" indent="85725" defTabSz="914400" fontAlgn="base">
              <a:lnSpc>
                <a:spcPts val="1800"/>
              </a:lnSpc>
              <a:spcBef>
                <a:spcPts val="100"/>
              </a:spcBef>
              <a:spcAft>
                <a:spcPct val="0"/>
              </a:spcAft>
            </a:pPr>
            <a:r>
              <a:rPr lang="ja-JP" altLang="en-US" sz="12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200" dirty="0">
                <a:latin typeface="HGP創英角ﾎﾟｯﾌﾟ体" pitchFamily="50" charset="-128"/>
                <a:ea typeface="HGP創英角ﾎﾟｯﾌﾟ体" pitchFamily="50" charset="-128"/>
                <a:cs typeface="ＭＳ Ｐゴシック"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後発</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医薬品は、</a:t>
            </a: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ジェネリック</a:t>
            </a:r>
            <a:r>
              <a:rPr kumimoji="1" 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76225" lvl="0" indent="-276225" defTabSz="914400" fontAlgn="base">
              <a:lnSpc>
                <a:spcPts val="1800"/>
              </a:lnSpc>
              <a:spcBef>
                <a:spcPts val="100"/>
              </a:spcBef>
              <a:spcAft>
                <a:spcPct val="0"/>
              </a:spcAft>
            </a:pPr>
            <a:r>
              <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とも呼ばれ</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発医薬品</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と同じ有効</a:t>
            </a:r>
          </a:p>
          <a:p>
            <a:pPr marL="361950" lvl="0" indent="-276225" defTabSz="914400" fontAlgn="base">
              <a:lnSpc>
                <a:spcPts val="1800"/>
              </a:lnSpc>
              <a:spcBef>
                <a:spcPts val="100"/>
              </a:spcBef>
              <a:spcAft>
                <a:spcPct val="0"/>
              </a:spcAft>
            </a:pP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成分を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同じ</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量含む</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薬のことです。</a:t>
            </a:r>
            <a:endPar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1800"/>
              </a:lnSpc>
              <a:spcBef>
                <a:spcPct val="0"/>
              </a:spcBef>
              <a:spcAft>
                <a:spcPct val="0"/>
              </a:spcAft>
              <a:buClrTx/>
              <a:buSzTx/>
              <a:buFontTx/>
              <a:buNone/>
              <a:tabLst/>
            </a:pPr>
            <a:r>
              <a:rPr kumimoji="1" lang="ja-JP" altLang="en-US" sz="12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endParaRPr kumimoji="1" lang="en-US" altLang="ja-JP" sz="12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Ｑ．効き目や安全性は大丈夫</a:t>
            </a:r>
            <a:r>
              <a:rPr kumimoji="1" lang="ja-JP" altLang="en-US"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なの</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R="0" lvl="0" algn="l" defTabSz="914400" rtl="0" eaLnBrk="1" fontAlgn="base" latinLnBrk="0" hangingPunct="1">
              <a:lnSpc>
                <a:spcPts val="900"/>
              </a:lnSpc>
              <a:spcBef>
                <a:spcPts val="100"/>
              </a:spcBef>
              <a:spcAft>
                <a:spcPct val="0"/>
              </a:spcAft>
              <a:buClrTx/>
              <a:buSzTx/>
              <a:buFontTx/>
              <a:buNone/>
              <a:tabLst/>
            </a:pPr>
            <a:r>
              <a:rPr kumimoji="1" 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en-US" alt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ja-JP" sz="900" b="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r>
              <a:rPr kumimoji="1" lang="ja-JP" altLang="en-US" sz="90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rPr>
              <a:t>　</a:t>
            </a:r>
            <a:endParaRPr kumimoji="1" lang="ja-JP" sz="900" i="0" u="none" strike="noStrike" cap="none" normalizeH="0" baseline="-25000" dirty="0" smtClean="0">
              <a:ln>
                <a:noFill/>
              </a:ln>
              <a:effectLst/>
              <a:latin typeface="ＭＳ Ｐゴシック" pitchFamily="50" charset="-128"/>
              <a:ea typeface="ＭＳ Ｐゴシック" pitchFamily="50" charset="-128"/>
              <a:cs typeface="ＭＳ Ｐゴシック" pitchFamily="50" charset="-128"/>
            </a:endParaRPr>
          </a:p>
          <a:p>
            <a:pPr lvl="0" indent="85725" defTabSz="914400" fontAlgn="base">
              <a:lnSpc>
                <a:spcPts val="1800"/>
              </a:lnSpc>
              <a:spcBef>
                <a:spcPct val="0"/>
              </a:spcBef>
              <a:spcAft>
                <a:spcPct val="0"/>
              </a:spcAft>
            </a:pPr>
            <a:r>
              <a:rPr lang="ja-JP" altLang="en-US" sz="12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200" dirty="0" smtClean="0">
                <a:latin typeface="HGP創英角ﾎﾟｯﾌﾟ体" pitchFamily="50" charset="-128"/>
                <a:ea typeface="HGP創英角ﾎﾟｯﾌﾟ体" pitchFamily="50" charset="-128"/>
                <a:cs typeface="ＭＳ Ｐゴシック" pitchFamily="50" charset="-128"/>
              </a:rPr>
              <a:t>．</a:t>
            </a:r>
            <a:r>
              <a:rPr lang="ja-JP" altLang="en-US" sz="1200" dirty="0" smtClean="0">
                <a:latin typeface="HGP創英角ﾎﾟｯﾌﾟ体" pitchFamily="50" charset="-128"/>
                <a:ea typeface="HGP創英角ﾎﾟｯﾌﾟ体" pitchFamily="50" charset="-128"/>
                <a:cs typeface="ＭＳ Ｐゴシック"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先発医薬品と</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品質や効き目、安全性が</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800"/>
              </a:lnSpc>
              <a:spcBef>
                <a:spcPct val="0"/>
              </a:spcBef>
              <a:spcAft>
                <a:spcPct val="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同等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である</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ことを</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厳正に審査したもの</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800"/>
              </a:lnSpc>
              <a:spcBef>
                <a:spcPct val="0"/>
              </a:spcBef>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なので、</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安心</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して使うこと</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ができます</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0" indent="85725" defTabSz="914400" fontAlgn="base">
              <a:lnSpc>
                <a:spcPts val="1400"/>
              </a:lnSpc>
              <a:spcBef>
                <a:spcPct val="0"/>
              </a:spcBef>
              <a:spcAft>
                <a:spcPct val="0"/>
              </a:spcAft>
            </a:pPr>
            <a:r>
              <a:rPr kumimoji="1" lang="ja-JP" sz="8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 </a:t>
            </a:r>
            <a:r>
              <a:rPr kumimoji="1" lang="ja-JP" sz="1600" b="0" i="0" u="none" strike="noStrike" cap="none" normalizeH="0" baseline="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FF"/>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ts val="900"/>
              </a:lnSpc>
              <a:spcBef>
                <a:spcPct val="0"/>
              </a:spcBef>
              <a:spcAft>
                <a:spcPct val="0"/>
              </a:spcAft>
              <a:buClrTx/>
              <a:buSzTx/>
              <a:buFontTx/>
              <a:buNone/>
              <a:tabLst/>
            </a:pPr>
            <a:endParaRPr kumimoji="1" lang="en-US" altLang="ja-JP" sz="1100" b="1" i="0" u="none" strike="noStrike" cap="none" normalizeH="0" baseline="0" dirty="0" smtClean="0">
              <a:ln>
                <a:noFill/>
              </a:ln>
              <a:effectLst/>
              <a:latin typeface="ＭＳ Ｐゴシック" pitchFamily="50" charset="-128"/>
              <a:ea typeface="ＭＳ Ｐゴシック" pitchFamily="50" charset="-128"/>
              <a:cs typeface="ＭＳ Ｐゴシック" pitchFamily="50" charset="-128"/>
            </a:endParaRPr>
          </a:p>
          <a:p>
            <a:pPr marL="266700" lvl="0" indent="-180975" defTabSz="914400" fontAlgn="base">
              <a:lnSpc>
                <a:spcPts val="1800"/>
              </a:lnSpc>
              <a:spcAft>
                <a:spcPct val="0"/>
              </a:spcAft>
            </a:pPr>
            <a:r>
              <a:rPr lang="ja-JP" altLang="en-US" sz="1100" dirty="0">
                <a:latin typeface="HGP創英角ﾎﾟｯﾌﾟ体" pitchFamily="50" charset="-128"/>
                <a:ea typeface="HGP創英角ﾎﾟｯﾌﾟ体" pitchFamily="50" charset="-128"/>
                <a:cs typeface="メイリオ" panose="020B0604030504040204" pitchFamily="50" charset="-128"/>
              </a:rPr>
              <a:t>Ａ</a:t>
            </a:r>
            <a:r>
              <a:rPr lang="ja-JP" altLang="ja-JP" sz="1100" dirty="0">
                <a:latin typeface="HGP創英角ﾎﾟｯﾌﾟ体" pitchFamily="50" charset="-128"/>
                <a:ea typeface="HGP創英角ﾎﾟｯﾌﾟ体" pitchFamily="50" charset="-128"/>
                <a:cs typeface="ＭＳ Ｐゴシック" pitchFamily="50" charset="-128"/>
              </a:rPr>
              <a:t>．</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先発医薬品よりも</a:t>
            </a:r>
            <a:r>
              <a:rPr kumimoji="1" 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低価格</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ので</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、医療</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の</a:t>
            </a: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質を</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落とす</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ことなく、医療費の削減に</a:t>
            </a:r>
            <a:endPar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つ</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な</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げることが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でき</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ます。</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欧米では幅広く使われていて、日本</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でも</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行政や</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医療保険など</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国全体で普及促進</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180975" defTabSz="914400" fontAlgn="base">
              <a:lnSpc>
                <a:spcPts val="1800"/>
              </a:lnSpc>
              <a:spcAft>
                <a:spcPct val="0"/>
              </a:spcAft>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取り組んでいます。</a:t>
            </a:r>
            <a:endParaRPr kumimoji="1" lang="en-US" altLang="ja-JP" sz="12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spcBef>
                <a:spcPct val="0"/>
              </a:spcBef>
              <a:spcAft>
                <a:spcPct val="0"/>
              </a:spcAft>
            </a:pPr>
            <a:endParaRPr lang="en-US" altLang="ja-JP" sz="1200" dirty="0" smtClean="0">
              <a:latin typeface="ＭＳ Ｐゴシック" pitchFamily="50" charset="-128"/>
              <a:ea typeface="ＭＳ Ｐゴシック" pitchFamily="50" charset="-128"/>
              <a:cs typeface="ＭＳ Ｐゴシック" pitchFamily="50" charset="-128"/>
            </a:endParaRPr>
          </a:p>
          <a:p>
            <a:pPr lvl="0" defTabSz="914400" fontAlgn="base">
              <a:spcBef>
                <a:spcPct val="0"/>
              </a:spcBef>
              <a:spcAft>
                <a:spcPct val="0"/>
              </a:spcAft>
            </a:pPr>
            <a:r>
              <a:rPr lang="ja-JP" altLang="en-US" sz="1600" dirty="0" smtClean="0">
                <a:solidFill>
                  <a:srgbClr val="0000FF"/>
                </a:solidFill>
                <a:latin typeface="HGP創英角ﾎﾟｯﾌﾟ体" pitchFamily="50" charset="-128"/>
                <a:ea typeface="HGP創英角ﾎﾟｯﾌﾟ体" pitchFamily="50" charset="-128"/>
                <a:cs typeface="ＭＳ Ｐゴシック" pitchFamily="50" charset="-128"/>
              </a:rPr>
              <a:t> </a:t>
            </a:r>
            <a:r>
              <a:rPr lang="ja-JP" altLang="ja-JP" sz="1600" dirty="0" smtClean="0">
                <a:solidFill>
                  <a:srgbClr val="0000FF"/>
                </a:solidFill>
                <a:latin typeface="HGP創英角ﾎﾟｯﾌﾟ体" pitchFamily="50" charset="-128"/>
                <a:ea typeface="HGP創英角ﾎﾟｯﾌﾟ体" pitchFamily="50" charset="-128"/>
                <a:cs typeface="ＭＳ Ｐゴシック" pitchFamily="50" charset="-128"/>
              </a:rPr>
              <a:t>Ｑ．</a:t>
            </a:r>
            <a:r>
              <a:rPr lang="ja-JP" altLang="en-US" sz="1600" dirty="0" smtClean="0">
                <a:solidFill>
                  <a:srgbClr val="0000FF"/>
                </a:solidFill>
                <a:latin typeface="HGP創英角ﾎﾟｯﾌﾟ体" pitchFamily="50" charset="-128"/>
                <a:ea typeface="HGP創英角ﾎﾟｯﾌﾟ体" pitchFamily="50" charset="-128"/>
                <a:cs typeface="ＭＳ Ｐゴシック" pitchFamily="50" charset="-128"/>
              </a:rPr>
              <a:t>生活保護では使われているの？</a:t>
            </a:r>
            <a:endParaRPr lang="en-US" altLang="ja-JP" sz="1600" dirty="0" smtClean="0">
              <a:solidFill>
                <a:srgbClr val="0000FF"/>
              </a:solidFill>
              <a:latin typeface="HGP創英角ﾎﾟｯﾌﾟ体" pitchFamily="50" charset="-128"/>
              <a:ea typeface="HGP創英角ﾎﾟｯﾌﾟ体" pitchFamily="50" charset="-128"/>
              <a:cs typeface="ＭＳ Ｐゴシック" pitchFamily="50" charset="-128"/>
            </a:endParaRPr>
          </a:p>
          <a:p>
            <a:pPr lvl="0" defTabSz="914400" fontAlgn="base">
              <a:lnSpc>
                <a:spcPts val="900"/>
              </a:lnSpc>
              <a:spcBef>
                <a:spcPts val="100"/>
              </a:spcBef>
              <a:spcAft>
                <a:spcPct val="0"/>
              </a:spcAft>
            </a:pPr>
            <a:r>
              <a:rPr lang="ja-JP" altLang="en-US" sz="1100" b="1" dirty="0" smtClean="0">
                <a:latin typeface="ＭＳ Ｐゴシック" pitchFamily="50" charset="-128"/>
                <a:ea typeface="ＭＳ Ｐゴシック" pitchFamily="50" charset="-128"/>
                <a:cs typeface="ＭＳ Ｐゴシック" pitchFamily="50" charset="-128"/>
              </a:rPr>
              <a:t>　</a:t>
            </a:r>
            <a:endParaRPr lang="en-US" altLang="ja-JP" sz="1100" b="1" dirty="0" smtClean="0">
              <a:latin typeface="ＭＳ Ｐゴシック" pitchFamily="50" charset="-128"/>
              <a:ea typeface="ＭＳ Ｐゴシック" pitchFamily="50" charset="-128"/>
              <a:cs typeface="ＭＳ Ｐゴシック" pitchFamily="50" charset="-128"/>
            </a:endParaRPr>
          </a:p>
          <a:p>
            <a:pPr marL="266700" lvl="0" indent="-180975" defTabSz="914400" fontAlgn="base">
              <a:lnSpc>
                <a:spcPts val="1800"/>
              </a:lnSpc>
              <a:spcBef>
                <a:spcPts val="100"/>
              </a:spcBef>
              <a:spcAft>
                <a:spcPct val="0"/>
              </a:spcAft>
            </a:pPr>
            <a:r>
              <a:rPr lang="ja-JP" altLang="en-US" sz="1100" dirty="0" smtClean="0">
                <a:latin typeface="HGP創英角ﾎﾟｯﾌﾟ体" pitchFamily="50" charset="-128"/>
                <a:ea typeface="HGP創英角ﾎﾟｯﾌﾟ体" pitchFamily="50" charset="-128"/>
                <a:cs typeface="メイリオ" panose="020B0604030504040204" pitchFamily="50" charset="-128"/>
              </a:rPr>
              <a:t>Ａ</a:t>
            </a:r>
            <a:r>
              <a:rPr lang="ja-JP" altLang="ja-JP" sz="1100" dirty="0" smtClean="0">
                <a:latin typeface="HGP創英角ﾎﾟｯﾌﾟ体" pitchFamily="50" charset="-128"/>
                <a:ea typeface="HGP創英角ﾎﾟｯﾌﾟ体" pitchFamily="50" charset="-128"/>
                <a:cs typeface="ＭＳ Ｐゴシック"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が専門的な判断に基づいて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、後発医薬品の使用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を認めている場合は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、生活保護を受けている方に後発医</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薬品を使用して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いただいています。国全体でも後発医薬品の普及促進に取り組んでいます。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defTabSz="914400" fontAlgn="base">
              <a:lnSpc>
                <a:spcPts val="1800"/>
              </a:lnSpc>
              <a:spcBef>
                <a:spcPts val="100"/>
              </a:spcBef>
              <a:spcAft>
                <a:spcPct val="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生活保護を受けている方は、調剤のうち６割以上が後発医薬品となっています。</a:t>
            </a:r>
            <a:endParaRPr kumimoji="1" lang="en-US" altLang="ja-JP" sz="110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20" name="Rectangle 96" hidden="1"/>
          <p:cNvSpPr>
            <a:spLocks noChangeArrowheads="1" noChangeShapeType="1"/>
          </p:cNvSpPr>
          <p:nvPr/>
        </p:nvSpPr>
        <p:spPr bwMode="auto">
          <a:xfrm flipV="1">
            <a:off x="450156" y="972319"/>
            <a:ext cx="2881312" cy="71438"/>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nvGrpSpPr>
          <p:cNvPr id="148" name="グループ化 147"/>
          <p:cNvGrpSpPr/>
          <p:nvPr/>
        </p:nvGrpSpPr>
        <p:grpSpPr>
          <a:xfrm>
            <a:off x="8083797" y="6997306"/>
            <a:ext cx="2303463" cy="331787"/>
            <a:chOff x="7831137" y="6912769"/>
            <a:chExt cx="2303463" cy="331787"/>
          </a:xfrm>
        </p:grpSpPr>
        <p:sp>
          <p:nvSpPr>
            <p:cNvPr id="1140" name="Text Box 116"/>
            <p:cNvSpPr txBox="1">
              <a:spLocks noChangeArrowheads="1" noChangeShapeType="1"/>
            </p:cNvSpPr>
            <p:nvPr/>
          </p:nvSpPr>
          <p:spPr bwMode="auto">
            <a:xfrm>
              <a:off x="7831137" y="6912769"/>
              <a:ext cx="2303463" cy="331787"/>
            </a:xfrm>
            <a:prstGeom prst="rect">
              <a:avLst/>
            </a:prstGeom>
            <a:noFill/>
            <a:ln w="0" algn="in">
              <a:noFill/>
              <a:miter lim="800000"/>
              <a:headEnd/>
              <a:tailEnd/>
            </a:ln>
            <a:effectLst/>
          </p:spPr>
          <p:txBody>
            <a:bodyPr vert="horz" wrap="square" lIns="0" tIns="3600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厚 生 労 働 省</a:t>
              </a:r>
              <a:endParaRPr kumimoji="1" lang="ja-JP" sz="180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62" name="Picture 138"/>
            <p:cNvPicPr>
              <a:picLocks noChangeAspect="1" noChangeArrowheads="1"/>
            </p:cNvPicPr>
            <p:nvPr/>
          </p:nvPicPr>
          <p:blipFill>
            <a:blip r:embed="rId2" cstate="print"/>
            <a:srcRect/>
            <a:stretch>
              <a:fillRect/>
            </a:stretch>
          </p:blipFill>
          <p:spPr bwMode="auto">
            <a:xfrm>
              <a:off x="7902575" y="6912769"/>
              <a:ext cx="287337" cy="288925"/>
            </a:xfrm>
            <a:prstGeom prst="rect">
              <a:avLst/>
            </a:prstGeom>
            <a:noFill/>
            <a:ln w="9525" algn="in">
              <a:noFill/>
              <a:miter lim="800000"/>
              <a:headEnd/>
              <a:tailEnd/>
            </a:ln>
            <a:effectLst/>
          </p:spPr>
        </p:pic>
      </p:grpSp>
      <p:sp>
        <p:nvSpPr>
          <p:cNvPr id="1163" name="Text Box 139"/>
          <p:cNvSpPr txBox="1">
            <a:spLocks noChangeArrowheads="1" noChangeShapeType="1"/>
          </p:cNvSpPr>
          <p:nvPr/>
        </p:nvSpPr>
        <p:spPr bwMode="auto">
          <a:xfrm>
            <a:off x="8227019" y="6703935"/>
            <a:ext cx="1640559" cy="317056"/>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lvl="0" algn="dist" defTabSz="914400" fontAlgn="base">
              <a:spcBef>
                <a:spcPct val="0"/>
              </a:spcBef>
              <a:spcAft>
                <a:spcPct val="0"/>
              </a:spcAft>
            </a:pPr>
            <a:r>
              <a:rPr lang="ja-JP" altLang="en-US" sz="1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広島市</a:t>
            </a:r>
            <a:endParaRPr kumimoji="1" lang="ja-JP" sz="180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4" name="Rectangle 140"/>
          <p:cNvSpPr>
            <a:spLocks noChangeArrowheads="1"/>
          </p:cNvSpPr>
          <p:nvPr/>
        </p:nvSpPr>
        <p:spPr bwMode="auto">
          <a:xfrm>
            <a:off x="8227020" y="2269331"/>
            <a:ext cx="1152525" cy="3024188"/>
          </a:xfrm>
          <a:prstGeom prst="rect">
            <a:avLst/>
          </a:prstGeom>
          <a:noFill/>
          <a:ln w="9525" algn="in">
            <a:noFill/>
            <a:miter lim="800000"/>
            <a:headEnd/>
            <a:tailEnd/>
          </a:ln>
          <a:effectLst/>
        </p:spPr>
        <p:txBody>
          <a:bodyPr vert="eaVert" wrap="square" lIns="36576" tIns="36576" rIns="36576" bIns="36576"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200" b="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endParaRPr>
          </a:p>
        </p:txBody>
      </p:sp>
      <p:sp>
        <p:nvSpPr>
          <p:cNvPr id="1167" name="Text Box 143"/>
          <p:cNvSpPr txBox="1">
            <a:spLocks noChangeArrowheads="1"/>
          </p:cNvSpPr>
          <p:nvPr/>
        </p:nvSpPr>
        <p:spPr bwMode="auto">
          <a:xfrm>
            <a:off x="7361470" y="108211"/>
            <a:ext cx="3060000" cy="6174808"/>
          </a:xfrm>
          <a:prstGeom prst="rect">
            <a:avLst/>
          </a:prstGeom>
          <a:solidFill>
            <a:srgbClr val="FFE7FF"/>
          </a:solidFill>
          <a:ln w="9525" algn="in">
            <a:noFill/>
            <a:miter lim="800000"/>
            <a:headEnd/>
            <a:tailEnd/>
          </a:ln>
          <a:effectLst/>
        </p:spPr>
        <p:txBody>
          <a:bodyPr vert="eaVert" wrap="square" lIns="36576" tIns="36576" rIns="36576" bIns="3657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kumimoji="1" lang="ja-JP" sz="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altLang="en-US"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kumimoji="1" lang="en-US" altLang="ja-JP" sz="14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400" b="1" dirty="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60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lang="en-US" altLang="ja-JP" sz="1400" b="1" dirty="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ts val="300"/>
              </a:lnSpc>
              <a:spcBef>
                <a:spcPct val="0"/>
              </a:spcBef>
              <a:spcAft>
                <a:spcPct val="0"/>
              </a:spcAft>
              <a:buClrTx/>
              <a:buSzTx/>
              <a:buFontTx/>
              <a:buNone/>
              <a:tabLst/>
            </a:pPr>
            <a:endParaRPr lang="en-US" altLang="ja-JP"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ts val="2600"/>
              </a:lnSpc>
              <a:spcBef>
                <a:spcPct val="0"/>
              </a:spcBef>
              <a:spcAft>
                <a:spcPct val="0"/>
              </a:spcAft>
              <a:buClrTx/>
              <a:buSzTx/>
              <a:buFontTx/>
              <a:buNone/>
              <a:tabLst/>
            </a:pPr>
            <a:r>
              <a:rPr kumimoji="1" lang="ja-JP" altLang="en-US" sz="22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endParaRPr lang="en-US" altLang="ja-JP" sz="2400" b="1" dirty="0" smtClean="0">
              <a:solidFill>
                <a:srgbClr val="000000"/>
              </a:solidFill>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3500" b="1" dirty="0" smtClean="0">
              <a:solidFill>
                <a:srgbClr val="000000"/>
              </a:solidFill>
              <a:latin typeface="HG丸ｺﾞｼｯｸM-PRO" pitchFamily="50" charset="-128"/>
              <a:ea typeface="HG丸ｺﾞｼｯｸM-PRO" pitchFamily="50" charset="-128"/>
              <a:cs typeface="ＭＳ Ｐゴシック" pitchFamily="50" charset="-128"/>
            </a:endParaRPr>
          </a:p>
        </p:txBody>
      </p:sp>
      <p:grpSp>
        <p:nvGrpSpPr>
          <p:cNvPr id="3" name="グループ化 2"/>
          <p:cNvGrpSpPr/>
          <p:nvPr/>
        </p:nvGrpSpPr>
        <p:grpSpPr>
          <a:xfrm>
            <a:off x="3582504" y="241959"/>
            <a:ext cx="3480797" cy="5421159"/>
            <a:chOff x="3690516" y="2412479"/>
            <a:chExt cx="3312368" cy="5421157"/>
          </a:xfrm>
        </p:grpSpPr>
        <p:sp>
          <p:nvSpPr>
            <p:cNvPr id="1165" name="AutoShape 141"/>
            <p:cNvSpPr>
              <a:spLocks noChangeArrowheads="1"/>
            </p:cNvSpPr>
            <p:nvPr/>
          </p:nvSpPr>
          <p:spPr bwMode="auto">
            <a:xfrm>
              <a:off x="3853753" y="2412479"/>
              <a:ext cx="3149130" cy="5421157"/>
            </a:xfrm>
            <a:prstGeom prst="roundRect">
              <a:avLst>
                <a:gd name="adj" fmla="val 8949"/>
              </a:avLst>
            </a:prstGeom>
            <a:noFill/>
            <a:ln w="6350" algn="in">
              <a:solidFill>
                <a:srgbClr val="0000FF"/>
              </a:solidFill>
              <a:round/>
              <a:headEnd/>
              <a:tailEnd/>
            </a:ln>
            <a:effectLst/>
          </p:spPr>
          <p:txBody>
            <a:bodyPr vert="horz" wrap="square" lIns="576" tIns="72000" rIns="576" bIns="36576" numCol="1" anchor="t" anchorCtr="0" compatLnSpc="1">
              <a:prstTxWarp prst="textNoShape">
                <a:avLst/>
              </a:prstTxWarp>
            </a:bodyPr>
            <a:lstStyle/>
            <a:p>
              <a:pPr marL="0" marR="0" lvl="0" indent="0" algn="l" defTabSz="914400" rtl="0" eaLnBrk="1" fontAlgn="base" latinLnBrk="0" hangingPunct="1">
                <a:lnSpc>
                  <a:spcPct val="100000"/>
                </a:lnSpc>
                <a:spcAft>
                  <a:spcPct val="0"/>
                </a:spcAft>
                <a:buClrTx/>
                <a:buSzTx/>
                <a:buFontTx/>
                <a:buNone/>
                <a:tabLst/>
              </a:pPr>
              <a:r>
                <a:rPr kumimoji="1" lang="ja-JP" sz="1200" b="1"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200" b="1"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361950" marR="0" lvl="0" defTabSz="914400" rtl="0" eaLnBrk="1" fontAlgn="base" latinLnBrk="0" hangingPunct="1">
                <a:lnSpc>
                  <a:spcPts val="2800"/>
                </a:lnSpc>
                <a:spcAft>
                  <a:spcPct val="0"/>
                </a:spcAft>
                <a:buClrTx/>
                <a:buSzTx/>
                <a:buFontTx/>
                <a:buNone/>
                <a:tabLst/>
              </a:pPr>
              <a:r>
                <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後発</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医薬品について</a:t>
              </a:r>
              <a:r>
                <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baseline="-250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baseline="-250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わからないことや</a:t>
              </a:r>
              <a:endParaRPr kumimoji="1" lang="ja-JP" altLang="en-US"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不安なことがあ</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とき</a:t>
              </a: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は、</a:t>
              </a:r>
              <a:endParaRPr kumimoji="1" lang="en-US" alt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福祉事務所や医師または</a:t>
              </a:r>
              <a:endParaRPr kumimoji="1" lang="en-US" alt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361950" marR="0" lvl="0" defTabSz="914400" rtl="0" eaLnBrk="1" fontAlgn="base" latinLnBrk="0" hangingPunct="1">
                <a:lnSpc>
                  <a:spcPts val="2800"/>
                </a:lnSpc>
                <a:spcAft>
                  <a:spcPct val="0"/>
                </a:spcAft>
                <a:buClrTx/>
                <a:buSzTx/>
                <a:buFontTx/>
                <a:buNone/>
                <a:tabLst/>
              </a:pPr>
              <a:r>
                <a:rPr kumimoji="1" lang="ja-JP" sz="16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薬剤師に相談しましょう</a:t>
              </a:r>
              <a:r>
                <a:rPr kumimoji="1" lang="ja-JP" sz="1800" b="1" i="0" u="none" strike="noStrike" cap="none" normalizeH="0" baseline="0" dirty="0" smtClean="0">
                  <a:ln>
                    <a:noFill/>
                  </a:ln>
                  <a:solidFill>
                    <a:srgbClr val="0000FF"/>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8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6" name="Rectangle 142"/>
            <p:cNvSpPr>
              <a:spLocks noChangeArrowheads="1"/>
            </p:cNvSpPr>
            <p:nvPr/>
          </p:nvSpPr>
          <p:spPr bwMode="auto">
            <a:xfrm>
              <a:off x="3969817" y="4492478"/>
              <a:ext cx="2804264" cy="1048486"/>
            </a:xfrm>
            <a:prstGeom prst="rect">
              <a:avLst/>
            </a:prstGeom>
            <a:noFill/>
            <a:ln w="3175" algn="in">
              <a:solidFill>
                <a:schemeClr val="tx1"/>
              </a:solidFill>
              <a:miter lim="800000"/>
              <a:headEnd/>
              <a:tailEnd/>
            </a:ln>
            <a:effectLst/>
          </p:spPr>
          <p:txBody>
            <a:bodyPr vert="horz" wrap="square" lIns="36576" tIns="108000"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福祉事務所の連絡先</a:t>
              </a:r>
              <a:r>
                <a:rPr kumimoji="1" lang="ja-JP" altLang="ja-JP" sz="1050"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05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Rectangle 142"/>
            <p:cNvSpPr>
              <a:spLocks noChangeArrowheads="1"/>
            </p:cNvSpPr>
            <p:nvPr/>
          </p:nvSpPr>
          <p:spPr bwMode="auto">
            <a:xfrm>
              <a:off x="3690516" y="4788743"/>
              <a:ext cx="3312368" cy="252028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177800" marR="0" lvl="0" indent="-177800" algn="l" defTabSz="914400" rtl="0" eaLnBrk="1" fontAlgn="base" latinLnBrk="0" hangingPunct="1">
                <a:lnSpc>
                  <a:spcPct val="100000"/>
                </a:lnSpc>
                <a:spcBef>
                  <a:spcPct val="0"/>
                </a:spcBef>
                <a:spcAft>
                  <a:spcPct val="0"/>
                </a:spcAft>
                <a:buClrTx/>
                <a:buSzTx/>
                <a:buFontTx/>
                <a:buNone/>
                <a:tabLst/>
              </a:pPr>
              <a:endParaRPr kumimoji="1" lang="ja-JP" altLang="ja-JP" sz="1100" b="0" i="0" u="none" strike="noStrike" cap="none" normalizeH="0" baseline="0" dirty="0" smtClean="0">
                <a:ln>
                  <a:noFill/>
                </a:ln>
                <a:solidFill>
                  <a:schemeClr val="tx1"/>
                </a:solidFill>
                <a:effectLst/>
                <a:latin typeface="+mn-ea"/>
                <a:cs typeface="ＭＳ Ｐゴシック" pitchFamily="50" charset="-128"/>
              </a:endParaRPr>
            </a:p>
          </p:txBody>
        </p:sp>
        <p:sp>
          <p:nvSpPr>
            <p:cNvPr id="57" name="Rectangle 142"/>
            <p:cNvSpPr>
              <a:spLocks noChangeArrowheads="1"/>
            </p:cNvSpPr>
            <p:nvPr/>
          </p:nvSpPr>
          <p:spPr bwMode="auto">
            <a:xfrm>
              <a:off x="3880693" y="5674672"/>
              <a:ext cx="3101044" cy="2061287"/>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177800" lvl="0" indent="-177800" defTabSz="914400" fontAlgn="base">
                <a:lnSpc>
                  <a:spcPts val="1400"/>
                </a:lnSpc>
                <a:spcBef>
                  <a:spcPct val="0"/>
                </a:spcBef>
                <a:spcAft>
                  <a:spcPct val="0"/>
                </a:spcAft>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▼以下</a:t>
              </a: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の団体でも後発医薬品に関する</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lvl="0" indent="-177800" defTabSz="914400" fontAlgn="base">
                <a:lnSpc>
                  <a:spcPts val="1400"/>
                </a:lnSpc>
                <a:spcBef>
                  <a:spcPct val="0"/>
                </a:spcBef>
                <a:spcAft>
                  <a:spcPct val="0"/>
                </a:spcAft>
              </a:pPr>
              <a:r>
                <a:rPr kumimoji="1" lang="ja-JP" altLang="en-US"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一般的なご質問にお答えします。</a:t>
              </a:r>
              <a:endParaRPr kumimoji="1" lang="en-US" altLang="ja-JP" sz="12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177800" marR="0" lvl="0" indent="-90488" defTabSz="914400" rtl="0" eaLnBrk="1" fontAlgn="base" latinLnBrk="0" hangingPunct="1">
                <a:lnSpc>
                  <a:spcPts val="1200"/>
                </a:lnSpc>
                <a:spcBef>
                  <a:spcPct val="0"/>
                </a:spcBef>
                <a:spcAft>
                  <a:spcPct val="0"/>
                </a:spcAft>
                <a:buClrTx/>
                <a:buSzTx/>
                <a:buFontTx/>
                <a:buNone/>
                <a:tabLst/>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defTabSz="914400" rtl="0" eaLnBrk="1" fontAlgn="base" latinLnBrk="0" hangingPunct="1">
                <a:lnSpc>
                  <a:spcPts val="1200"/>
                </a:lnSpc>
                <a:spcBef>
                  <a:spcPct val="0"/>
                </a:spcBef>
                <a:spcAft>
                  <a:spcPct val="0"/>
                </a:spcAft>
                <a:buClrTx/>
                <a:buSzTx/>
                <a:buFontTx/>
                <a:buNone/>
                <a:tabLst/>
              </a:pPr>
              <a:r>
                <a:rPr kumimoji="1" lang="ja-JP" altLang="en-US" sz="110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〇</a:t>
              </a:r>
              <a:r>
                <a:rPr kumimoji="1" lang="ja-JP" altLang="en-US"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独立行政法人</a:t>
              </a:r>
              <a:r>
                <a:rPr kumimoji="1" lang="ja-JP" altLang="en-US" sz="105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医薬品医療機器総合機構</a:t>
              </a:r>
              <a:endParaRPr kumimoji="1" lang="en-US" altLang="ja-JP" sz="105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くすり相談</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03-3506-9457</a:t>
              </a:r>
            </a:p>
            <a:p>
              <a:pPr marR="0" lvl="0" defTabSz="914400" rtl="0" eaLnBrk="1" fontAlgn="base" latinLnBrk="0" hangingPunct="1">
                <a:lnSpc>
                  <a:spcPts val="800"/>
                </a:lnSpc>
                <a:spcBef>
                  <a:spcPct val="0"/>
                </a:spcBef>
                <a:spcAft>
                  <a:spcPct val="0"/>
                </a:spcAft>
                <a:buClrTx/>
                <a:buSzTx/>
                <a:buFontTx/>
                <a:buNone/>
                <a:tabLs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〇公益社団法人 日本薬剤師会（火・金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消費者</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くすり</a:t>
              </a:r>
              <a:r>
                <a:rPr lang="zh-TW" altLang="en-US" sz="1050" dirty="0" smtClean="0">
                  <a:latin typeface="メイリオ" panose="020B0604030504040204" pitchFamily="50" charset="-128"/>
                  <a:ea typeface="メイリオ" panose="020B0604030504040204" pitchFamily="50" charset="-128"/>
                  <a:cs typeface="メイリオ" panose="020B0604030504040204" pitchFamily="50" charset="-128"/>
                </a:rPr>
                <a:t>相談窓口</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03-3353-2251</a:t>
              </a:r>
            </a:p>
            <a:p>
              <a:pPr marR="0" lvl="0" defTabSz="914400" rtl="0" eaLnBrk="1" fontAlgn="base" latinLnBrk="0" hangingPunct="1">
                <a:lnSpc>
                  <a:spcPts val="800"/>
                </a:lnSpc>
                <a:spcBef>
                  <a:spcPct val="0"/>
                </a:spcBef>
                <a:spcAft>
                  <a:spcPct val="0"/>
                </a:spcAft>
                <a:buClrTx/>
                <a:buSzTx/>
                <a:buFontTx/>
                <a:buNone/>
                <a:tabLs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〇日本ジェネリック製薬協会</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03-3279-1890</a:t>
              </a:r>
            </a:p>
            <a:p>
              <a:pPr lvl="0" defTabSz="914400" fontAlgn="base">
                <a:lnSpc>
                  <a:spcPts val="800"/>
                </a:lnSpc>
                <a:spcBef>
                  <a:spcPct val="0"/>
                </a:spcBef>
                <a:spcAft>
                  <a:spcPct val="0"/>
                </a:spcAft>
              </a:pP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〇一般社団法人 日本ジェネリック医薬品学会</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200"/>
                </a:lnSpc>
                <a:spcBef>
                  <a:spcPct val="0"/>
                </a:spcBef>
                <a:spcAft>
                  <a:spcPct val="0"/>
                </a:spcAft>
              </a:pP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TEL 03-3438-1073</a:t>
              </a:r>
              <a:endParaRPr lang="en-US" altLang="ja-JP" sz="600" dirty="0" smtClean="0">
                <a:latin typeface="+mn-ea"/>
                <a:cs typeface="ＭＳ Ｐゴシック" pitchFamily="50" charset="-128"/>
              </a:endParaRPr>
            </a:p>
          </p:txBody>
        </p:sp>
        <p:pic>
          <p:nvPicPr>
            <p:cNvPr id="58" name="Picture 2"/>
            <p:cNvPicPr>
              <a:picLocks noChangeAspect="1" noChangeArrowheads="1"/>
            </p:cNvPicPr>
            <p:nvPr/>
          </p:nvPicPr>
          <p:blipFill>
            <a:blip r:embed="rId3" cstate="print"/>
            <a:srcRect/>
            <a:stretch>
              <a:fillRect/>
            </a:stretch>
          </p:blipFill>
          <p:spPr bwMode="auto">
            <a:xfrm>
              <a:off x="4222373" y="6360650"/>
              <a:ext cx="322945" cy="179414"/>
            </a:xfrm>
            <a:prstGeom prst="rect">
              <a:avLst/>
            </a:prstGeom>
            <a:noFill/>
            <a:ln w="9525">
              <a:noFill/>
              <a:miter lim="800000"/>
              <a:headEnd/>
              <a:tailEnd/>
            </a:ln>
            <a:effectLst/>
          </p:spPr>
        </p:pic>
      </p:grpSp>
      <p:sp>
        <p:nvSpPr>
          <p:cNvPr id="2" name="テキスト ボックス 1"/>
          <p:cNvSpPr txBox="1"/>
          <p:nvPr/>
        </p:nvSpPr>
        <p:spPr>
          <a:xfrm>
            <a:off x="3754041" y="5852398"/>
            <a:ext cx="3276364" cy="1475873"/>
          </a:xfrm>
          <a:prstGeom prst="rect">
            <a:avLst/>
          </a:prstGeom>
          <a:noFill/>
          <a:ln w="19050">
            <a:solidFill>
              <a:schemeClr val="tx1">
                <a:lumMod val="50000"/>
                <a:lumOff val="50000"/>
              </a:schemeClr>
            </a:solidFill>
            <a:prstDash val="sysDash"/>
          </a:ln>
        </p:spPr>
        <p:txBody>
          <a:bodyPr wrap="square" lIns="72000" tIns="54000" rIns="72000" bIns="36000" rtlCol="0">
            <a:spAutoFit/>
          </a:bodyPr>
          <a:lstStyle/>
          <a:p>
            <a:pPr marL="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生活保護を受けている方への処方については、国の検討会で、「生活保護受給者が先発医薬品を使用する場合には、最低限度の生活の保障という観点から、後発医薬品との差額を自己負担とするべきである」などの意見が出ています。</a:t>
            </a:r>
          </a:p>
          <a:p>
            <a:pPr marL="85725">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現在、生活保護受給者が後発医薬品との差額を自己負担するというような制度改正は予定されておりませんが、ご理解の上、後発医薬品の使用をお願いします。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102264" y="473914"/>
            <a:ext cx="1358250" cy="174851"/>
          </a:xfrm>
          <a:prstGeom prst="rect">
            <a:avLst/>
          </a:prstGeom>
          <a:noFill/>
        </p:spPr>
        <p:txBody>
          <a:bodyPr wrap="square" lIns="72000" tIns="36000" rIns="72000" rtlCol="0">
            <a:spAutoFit/>
          </a:bodyPr>
          <a:lstStyle/>
          <a:p>
            <a:r>
              <a:rPr lang="ja-JP" altLang="en-US" sz="600" dirty="0" smtClean="0"/>
              <a:t> こ  う　は  つ　　い　  や   く　 ひ ん</a:t>
            </a:r>
            <a:endParaRPr kumimoji="1" lang="ja-JP" altLang="en-US" sz="600" dirty="0"/>
          </a:p>
        </p:txBody>
      </p:sp>
      <p:sp>
        <p:nvSpPr>
          <p:cNvPr id="66" name="テキスト ボックス 65"/>
          <p:cNvSpPr txBox="1"/>
          <p:nvPr/>
        </p:nvSpPr>
        <p:spPr>
          <a:xfrm>
            <a:off x="4201176" y="1167352"/>
            <a:ext cx="665376" cy="174851"/>
          </a:xfrm>
          <a:prstGeom prst="rect">
            <a:avLst/>
          </a:prstGeom>
          <a:noFill/>
        </p:spPr>
        <p:txBody>
          <a:bodyPr wrap="square" lIns="72000" tIns="36000" rIns="72000" rtlCol="0">
            <a:spAutoFit/>
          </a:bodyPr>
          <a:lstStyle/>
          <a:p>
            <a:r>
              <a:rPr kumimoji="1" lang="ja-JP" altLang="en-US" sz="600" dirty="0" smtClean="0"/>
              <a:t> ふ　　あ   ん</a:t>
            </a:r>
            <a:endParaRPr kumimoji="1" lang="ja-JP" altLang="en-US" sz="600" dirty="0"/>
          </a:p>
        </p:txBody>
      </p:sp>
      <p:sp>
        <p:nvSpPr>
          <p:cNvPr id="68" name="テキスト ボックス 67"/>
          <p:cNvSpPr txBox="1"/>
          <p:nvPr/>
        </p:nvSpPr>
        <p:spPr>
          <a:xfrm>
            <a:off x="4151172" y="1522717"/>
            <a:ext cx="2042120" cy="174851"/>
          </a:xfrm>
          <a:prstGeom prst="rect">
            <a:avLst/>
          </a:prstGeom>
          <a:noFill/>
        </p:spPr>
        <p:txBody>
          <a:bodyPr wrap="square" lIns="72000" tIns="36000" rIns="72000" rtlCol="0">
            <a:spAutoFit/>
          </a:bodyPr>
          <a:lstStyle/>
          <a:p>
            <a:r>
              <a:rPr lang="ja-JP" altLang="en-US" sz="600" dirty="0" smtClean="0"/>
              <a:t>ふ   </a:t>
            </a:r>
            <a:r>
              <a:rPr lang="ja-JP" altLang="en-US" sz="600" dirty="0" err="1" smtClean="0"/>
              <a:t>く　  </a:t>
            </a:r>
            <a:r>
              <a:rPr lang="ja-JP" altLang="en-US" sz="600" dirty="0" smtClean="0"/>
              <a:t> し　　　 じ　　　 む　　  しょ                      </a:t>
            </a:r>
            <a:r>
              <a:rPr lang="ja-JP" altLang="en-US" sz="600" dirty="0" err="1" smtClean="0"/>
              <a:t>い　　  </a:t>
            </a:r>
            <a:r>
              <a:rPr lang="ja-JP" altLang="en-US" sz="600" dirty="0" smtClean="0"/>
              <a:t> し</a:t>
            </a:r>
            <a:endParaRPr kumimoji="1" lang="ja-JP" altLang="en-US" sz="600" dirty="0"/>
          </a:p>
        </p:txBody>
      </p:sp>
      <p:sp>
        <p:nvSpPr>
          <p:cNvPr id="70" name="テキスト ボックス 69"/>
          <p:cNvSpPr txBox="1"/>
          <p:nvPr/>
        </p:nvSpPr>
        <p:spPr>
          <a:xfrm>
            <a:off x="4145721" y="1872419"/>
            <a:ext cx="2527476" cy="174851"/>
          </a:xfrm>
          <a:prstGeom prst="rect">
            <a:avLst/>
          </a:prstGeom>
          <a:noFill/>
        </p:spPr>
        <p:txBody>
          <a:bodyPr wrap="square" lIns="72000" tIns="36000" rIns="72000" rtlCol="0">
            <a:spAutoFit/>
          </a:bodyPr>
          <a:lstStyle/>
          <a:p>
            <a:r>
              <a:rPr kumimoji="1" lang="ja-JP" altLang="en-US" sz="600" dirty="0" smtClean="0"/>
              <a:t> や  く　ざ  </a:t>
            </a:r>
            <a:r>
              <a:rPr kumimoji="1" lang="ja-JP" altLang="en-US" sz="600" dirty="0" err="1" smtClean="0"/>
              <a:t>い　</a:t>
            </a:r>
            <a:r>
              <a:rPr kumimoji="1" lang="ja-JP" altLang="en-US" sz="600" dirty="0" smtClean="0"/>
              <a:t>　し　　　　　　　そ  う　 だ  ん                 </a:t>
            </a:r>
            <a:endParaRPr kumimoji="1" lang="ja-JP" altLang="en-US" sz="600" dirty="0"/>
          </a:p>
        </p:txBody>
      </p:sp>
      <p:sp>
        <p:nvSpPr>
          <p:cNvPr id="6" name="角丸四角形 5"/>
          <p:cNvSpPr/>
          <p:nvPr/>
        </p:nvSpPr>
        <p:spPr>
          <a:xfrm>
            <a:off x="221222" y="252239"/>
            <a:ext cx="3050156" cy="453507"/>
          </a:xfrm>
          <a:prstGeom prst="roundRect">
            <a:avLst>
              <a:gd name="adj" fmla="val 4065"/>
            </a:avLst>
          </a:prstGeom>
          <a:solidFill>
            <a:srgbClr val="E3EBF5"/>
          </a:solidFill>
          <a:ln w="6350" algn="in">
            <a:solidFill>
              <a:schemeClr val="tx1"/>
            </a:solidFill>
            <a:round/>
            <a:headEnd/>
            <a:tailEnd/>
          </a:ln>
          <a:effectLst/>
        </p:spPr>
        <p:txBody>
          <a:bodyPr vert="horz" wrap="square" lIns="36000" tIns="36576" rIns="576" bIns="36576" numCol="1" anchor="ctr" anchorCtr="0" compatLnSpc="1">
            <a:prstTxWarp prst="textNoShape">
              <a:avLst/>
            </a:prstTxWarp>
          </a:bodyPr>
          <a:lstStyle/>
          <a:p>
            <a:pPr algn="ctr" defTabSz="914400" fontAlgn="base">
              <a:spcAft>
                <a:spcPct val="0"/>
              </a:spcAft>
            </a:pPr>
            <a:r>
              <a:rPr lang="ja-JP" altLang="en-US" sz="1800" dirty="0">
                <a:latin typeface="HGP創英角ﾎﾟｯﾌﾟ体" pitchFamily="50" charset="-128"/>
                <a:ea typeface="HGP創英角ﾎﾟｯﾌﾟ体" pitchFamily="50" charset="-128"/>
                <a:cs typeface="ＭＳ Ｐゴシック" pitchFamily="50" charset="-128"/>
              </a:rPr>
              <a:t>後発</a:t>
            </a:r>
            <a:r>
              <a:rPr lang="ja-JP" altLang="ja-JP" sz="1800" dirty="0">
                <a:latin typeface="HGP創英角ﾎﾟｯﾌﾟ体" pitchFamily="50" charset="-128"/>
                <a:ea typeface="HGP創英角ﾎﾟｯﾌﾟ体" pitchFamily="50" charset="-128"/>
                <a:cs typeface="ＭＳ Ｐゴシック" pitchFamily="50" charset="-128"/>
              </a:rPr>
              <a:t>医薬品</a:t>
            </a:r>
            <a:r>
              <a:rPr lang="ja-JP" altLang="en-US" sz="1800" dirty="0">
                <a:latin typeface="HGP創英角ﾎﾟｯﾌﾟ体" pitchFamily="50" charset="-128"/>
                <a:ea typeface="HGP創英角ﾎﾟｯﾌﾟ体" pitchFamily="50" charset="-128"/>
                <a:cs typeface="ＭＳ Ｐゴシック" pitchFamily="50" charset="-128"/>
              </a:rPr>
              <a:t>に</a:t>
            </a:r>
            <a:r>
              <a:rPr lang="ja-JP" altLang="en-US" sz="1800" dirty="0" smtClean="0">
                <a:latin typeface="HGP創英角ﾎﾟｯﾌﾟ体" pitchFamily="50" charset="-128"/>
                <a:ea typeface="HGP創英角ﾎﾟｯﾌﾟ体" pitchFamily="50" charset="-128"/>
                <a:cs typeface="ＭＳ Ｐゴシック" pitchFamily="50" charset="-128"/>
              </a:rPr>
              <a:t>ついての　Ｑ＆Ａ</a:t>
            </a:r>
            <a:endParaRPr lang="ja-JP" altLang="en-US" sz="1800" dirty="0">
              <a:latin typeface="HGP創英角ﾎﾟｯﾌﾟ体" pitchFamily="50" charset="-128"/>
              <a:ea typeface="HGP創英角ﾎﾟｯﾌﾟ体" pitchFamily="50" charset="-128"/>
              <a:cs typeface="ＭＳ Ｐゴシック" pitchFamily="50" charset="-128"/>
            </a:endParaRPr>
          </a:p>
        </p:txBody>
      </p:sp>
      <p:sp>
        <p:nvSpPr>
          <p:cNvPr id="73" name="テキスト ボックス 72"/>
          <p:cNvSpPr txBox="1"/>
          <p:nvPr/>
        </p:nvSpPr>
        <p:spPr>
          <a:xfrm>
            <a:off x="299759" y="272563"/>
            <a:ext cx="1410537" cy="174851"/>
          </a:xfrm>
          <a:prstGeom prst="rect">
            <a:avLst/>
          </a:prstGeom>
          <a:noFill/>
        </p:spPr>
        <p:txBody>
          <a:bodyPr wrap="square" lIns="36000" tIns="36000" rIns="36000" rtlCol="0">
            <a:spAutoFit/>
          </a:bodyPr>
          <a:lstStyle/>
          <a:p>
            <a:r>
              <a:rPr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こう はつ  い   やく ひん</a:t>
            </a:r>
            <a:endParaRPr kumimoji="1" lang="ja-JP" altLang="en-US" sz="600"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73"/>
          <p:cNvSpPr txBox="1"/>
          <p:nvPr/>
        </p:nvSpPr>
        <p:spPr>
          <a:xfrm>
            <a:off x="1125231" y="810688"/>
            <a:ext cx="522058" cy="165036"/>
          </a:xfrm>
          <a:prstGeom prst="rect">
            <a:avLst/>
          </a:prstGeom>
          <a:noFill/>
        </p:spPr>
        <p:txBody>
          <a:bodyPr wrap="square" lIns="36000" tIns="36000" rIns="36000" bIns="36000" rtlCol="0">
            <a:spAutoFit/>
          </a:bodyPr>
          <a:lstStyle/>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くすり</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テキスト ボックス 74"/>
          <p:cNvSpPr txBox="1"/>
          <p:nvPr/>
        </p:nvSpPr>
        <p:spPr>
          <a:xfrm>
            <a:off x="367964" y="1185909"/>
            <a:ext cx="3106528"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こう はつ  い  やく ひん　　　　　　　　　　　　　　　                い  やく ひん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テキスト ボックス 76"/>
          <p:cNvSpPr txBox="1"/>
          <p:nvPr/>
        </p:nvSpPr>
        <p:spPr>
          <a:xfrm>
            <a:off x="702184" y="1424925"/>
            <a:ext cx="237626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せん ぱつ   い  やく ひん</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おな</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ゆうこう</a:t>
            </a:r>
            <a:endParaRPr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テキスト ボックス 77"/>
          <p:cNvSpPr txBox="1"/>
          <p:nvPr/>
        </p:nvSpPr>
        <p:spPr>
          <a:xfrm>
            <a:off x="414152" y="2124447"/>
            <a:ext cx="288032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き　　　　   め　　　　   あ ん  ぜ ん  せ い　　　　だ い  じょう  ぶ</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テキスト ボックス 79"/>
          <p:cNvSpPr txBox="1"/>
          <p:nvPr/>
        </p:nvSpPr>
        <p:spPr>
          <a:xfrm>
            <a:off x="398198" y="2500250"/>
            <a:ext cx="2772308"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せん ぱつ   い   やく ひん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ひん しつ　　    き　　　  め　　　  あん ぜん せい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9608770" y="1045047"/>
            <a:ext cx="274434" cy="3095624"/>
          </a:xfrm>
          <a:prstGeom prst="rect">
            <a:avLst/>
          </a:prstGeom>
          <a:noFill/>
        </p:spPr>
        <p:txBody>
          <a:bodyPr vert="eaVert" wrap="square" rtlCol="0">
            <a:spAutoFit/>
          </a:bodyPr>
          <a:lstStyle/>
          <a:p>
            <a:pPr>
              <a:lnSpc>
                <a:spcPts val="720"/>
              </a:lnSpc>
            </a:pPr>
            <a:r>
              <a:rPr kumimoji="1" lang="ja-JP" altLang="en-US" sz="600" spc="100" dirty="0" smtClean="0"/>
              <a:t>せ い か つ ほ   ご　　　　 じゅきゅう　　　　　　　　　　　   みな</a:t>
            </a:r>
            <a:endParaRPr kumimoji="1" lang="ja-JP" altLang="en-US" sz="600" spc="100" dirty="0"/>
          </a:p>
        </p:txBody>
      </p:sp>
      <p:sp>
        <p:nvSpPr>
          <p:cNvPr id="79" name="テキスト ボックス 78"/>
          <p:cNvSpPr txBox="1"/>
          <p:nvPr/>
        </p:nvSpPr>
        <p:spPr>
          <a:xfrm>
            <a:off x="8863222" y="1008322"/>
            <a:ext cx="276999" cy="4744805"/>
          </a:xfrm>
          <a:prstGeom prst="rect">
            <a:avLst/>
          </a:prstGeom>
          <a:noFill/>
        </p:spPr>
        <p:txBody>
          <a:bodyPr vert="eaVert" wrap="square" rtlCol="0" anchor="ctr">
            <a:spAutoFit/>
          </a:bodyPr>
          <a:lstStyle/>
          <a:p>
            <a:r>
              <a:rPr kumimoji="1"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こ う   は つ    い    や く  ひ </a:t>
            </a:r>
            <a:r>
              <a:rPr kumimoji="1" lang="ja-JP" altLang="en-US" sz="600" spc="1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kumimoji="1" lang="ja-JP" altLang="en-US" sz="600" spc="100" dirty="0" smtClean="0">
                <a:latin typeface="メイリオ" panose="020B0604030504040204" pitchFamily="50" charset="-128"/>
                <a:ea typeface="メイリオ" panose="020B0604030504040204" pitchFamily="50" charset="-128"/>
                <a:cs typeface="メイリオ" panose="020B0604030504040204" pitchFamily="50" charset="-128"/>
              </a:rPr>
              <a:t> し    よ  う　　　　　　　ね が</a:t>
            </a:r>
            <a:endParaRPr kumimoji="1" lang="ja-JP" altLang="en-US" sz="600"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9433684" y="1014115"/>
            <a:ext cx="318924" cy="3275229"/>
          </a:xfrm>
          <a:prstGeom prst="rect">
            <a:avLst/>
          </a:prstGeom>
          <a:noFill/>
        </p:spPr>
        <p:txBody>
          <a:bodyPr vert="eaVert" wrap="square" lIns="36000" tIns="36000" rIns="36000" bIns="36000" rtlCol="0">
            <a:spAutoFit/>
          </a:bodyPr>
          <a:lstStyle/>
          <a:p>
            <a:pPr lvl="0" defTabSz="914400" fontAlgn="base">
              <a:spcBef>
                <a:spcPct val="0"/>
              </a:spcBef>
              <a:spcAft>
                <a:spcPct val="0"/>
              </a:spcAft>
            </a:pPr>
            <a:r>
              <a:rPr lang="ja-JP" altLang="ja-JP" sz="1600" b="1" dirty="0">
                <a:solidFill>
                  <a:srgbClr val="000000"/>
                </a:solidFill>
                <a:latin typeface="HG丸ｺﾞｼｯｸM-PRO" pitchFamily="50" charset="-128"/>
                <a:ea typeface="HG丸ｺﾞｼｯｸM-PRO" pitchFamily="50" charset="-128"/>
                <a:cs typeface="ＭＳ Ｐゴシック" pitchFamily="50" charset="-128"/>
              </a:rPr>
              <a:t>生活保護を受給している皆さま</a:t>
            </a:r>
            <a:r>
              <a:rPr lang="ja-JP" altLang="ja-JP" sz="1600" b="1" dirty="0" smtClean="0">
                <a:solidFill>
                  <a:srgbClr val="000000"/>
                </a:solidFill>
                <a:latin typeface="HG丸ｺﾞｼｯｸM-PRO" pitchFamily="50" charset="-128"/>
                <a:ea typeface="HG丸ｺﾞｼｯｸM-PRO" pitchFamily="50" charset="-128"/>
                <a:cs typeface="ＭＳ Ｐゴシック" pitchFamily="50" charset="-128"/>
              </a:rPr>
              <a:t>へ</a:t>
            </a:r>
            <a:endParaRPr lang="en-US" altLang="ja-JP" sz="1600" b="1" dirty="0">
              <a:solidFill>
                <a:srgbClr val="000000"/>
              </a:solidFill>
              <a:latin typeface="HG丸ｺﾞｼｯｸM-PRO" pitchFamily="50" charset="-128"/>
              <a:ea typeface="HG丸ｺﾞｼｯｸM-PRO" pitchFamily="50" charset="-128"/>
              <a:cs typeface="ＭＳ Ｐゴシック" pitchFamily="50" charset="-128"/>
            </a:endParaRPr>
          </a:p>
        </p:txBody>
      </p:sp>
      <p:sp>
        <p:nvSpPr>
          <p:cNvPr id="82" name="テキスト ボックス 81"/>
          <p:cNvSpPr txBox="1"/>
          <p:nvPr/>
        </p:nvSpPr>
        <p:spPr>
          <a:xfrm>
            <a:off x="8581130" y="988373"/>
            <a:ext cx="406128" cy="5024506"/>
          </a:xfrm>
          <a:prstGeom prst="rect">
            <a:avLst/>
          </a:prstGeom>
          <a:noFill/>
        </p:spPr>
        <p:txBody>
          <a:bodyPr vert="eaVert" wrap="square" lIns="36000" tIns="36000" rIns="36000" bIns="36000" rtlCol="0">
            <a:spAutoFit/>
          </a:bodyPr>
          <a:lstStyle/>
          <a:p>
            <a:pPr lvl="0" defTabSz="914400" fontAlgn="base">
              <a:lnSpc>
                <a:spcPts val="2600"/>
              </a:lnSpc>
              <a:spcBef>
                <a:spcPct val="0"/>
              </a:spcBef>
              <a:spcAft>
                <a:spcPct val="0"/>
              </a:spcAft>
            </a:pPr>
            <a:r>
              <a:rPr lang="ja-JP" altLang="en-US" sz="2400" b="1" dirty="0" smtClean="0">
                <a:solidFill>
                  <a:srgbClr val="000000"/>
                </a:solidFill>
                <a:latin typeface="HG丸ｺﾞｼｯｸM-PRO" pitchFamily="50" charset="-128"/>
                <a:ea typeface="HG丸ｺﾞｼｯｸM-PRO" pitchFamily="50" charset="-128"/>
                <a:cs typeface="ＭＳ Ｐゴシック" pitchFamily="50" charset="-128"/>
              </a:rPr>
              <a:t>後発医</a:t>
            </a:r>
            <a:r>
              <a:rPr lang="ja-JP" altLang="en-US" sz="2400" b="1" dirty="0">
                <a:solidFill>
                  <a:srgbClr val="000000"/>
                </a:solidFill>
                <a:latin typeface="HG丸ｺﾞｼｯｸM-PRO" pitchFamily="50" charset="-128"/>
                <a:ea typeface="HG丸ｺﾞｼｯｸM-PRO" pitchFamily="50" charset="-128"/>
                <a:cs typeface="ＭＳ Ｐゴシック" pitchFamily="50" charset="-128"/>
              </a:rPr>
              <a:t>薬品の使用をお願い</a:t>
            </a:r>
            <a:r>
              <a:rPr lang="ja-JP" altLang="en-US" sz="2400" b="1" dirty="0" smtClean="0">
                <a:solidFill>
                  <a:srgbClr val="000000"/>
                </a:solidFill>
                <a:latin typeface="HG丸ｺﾞｼｯｸM-PRO" pitchFamily="50" charset="-128"/>
                <a:ea typeface="HG丸ｺﾞｼｯｸM-PRO" pitchFamily="50" charset="-128"/>
                <a:cs typeface="ＭＳ Ｐゴシック" pitchFamily="50" charset="-128"/>
              </a:rPr>
              <a:t>します</a:t>
            </a:r>
            <a:endParaRPr lang="en-US" altLang="ja-JP" sz="2400" b="1" dirty="0">
              <a:solidFill>
                <a:srgbClr val="000000"/>
              </a:solidFill>
              <a:latin typeface="HG丸ｺﾞｼｯｸM-PRO" pitchFamily="50" charset="-128"/>
              <a:ea typeface="HG丸ｺﾞｼｯｸM-PRO" pitchFamily="50" charset="-128"/>
              <a:cs typeface="ＭＳ Ｐゴシック" pitchFamily="50" charset="-128"/>
            </a:endParaRPr>
          </a:p>
        </p:txBody>
      </p:sp>
      <p:grpSp>
        <p:nvGrpSpPr>
          <p:cNvPr id="1141" name="Group 117"/>
          <p:cNvGrpSpPr>
            <a:grpSpLocks/>
          </p:cNvGrpSpPr>
          <p:nvPr/>
        </p:nvGrpSpPr>
        <p:grpSpPr bwMode="auto">
          <a:xfrm>
            <a:off x="11503384" y="6824750"/>
            <a:ext cx="2269720" cy="33332"/>
            <a:chOff x="112498975" y="113099077"/>
            <a:chExt cx="2269136" cy="32611"/>
          </a:xfrm>
        </p:grpSpPr>
        <p:sp>
          <p:nvSpPr>
            <p:cNvPr id="1142" name="Rectangle 118" hidden="1"/>
            <p:cNvSpPr>
              <a:spLocks noChangeArrowheads="1" noChangeShapeType="1"/>
            </p:cNvSpPr>
            <p:nvPr/>
          </p:nvSpPr>
          <p:spPr bwMode="auto">
            <a:xfrm>
              <a:off x="112498975" y="113100576"/>
              <a:ext cx="2267953"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3" name="Oval 119"/>
            <p:cNvSpPr>
              <a:spLocks noChangeArrowheads="1" noChangeShapeType="1"/>
            </p:cNvSpPr>
            <p:nvPr/>
          </p:nvSpPr>
          <p:spPr bwMode="auto">
            <a:xfrm>
              <a:off x="11249897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4" name="Oval 120"/>
            <p:cNvSpPr>
              <a:spLocks noChangeArrowheads="1" noChangeShapeType="1"/>
            </p:cNvSpPr>
            <p:nvPr/>
          </p:nvSpPr>
          <p:spPr bwMode="auto">
            <a:xfrm>
              <a:off x="11262325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5" name="Oval 121"/>
            <p:cNvSpPr>
              <a:spLocks noChangeArrowheads="1" noChangeShapeType="1"/>
            </p:cNvSpPr>
            <p:nvPr/>
          </p:nvSpPr>
          <p:spPr bwMode="auto">
            <a:xfrm>
              <a:off x="112747523"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6" name="Oval 122"/>
            <p:cNvSpPr>
              <a:spLocks noChangeArrowheads="1" noChangeShapeType="1"/>
            </p:cNvSpPr>
            <p:nvPr/>
          </p:nvSpPr>
          <p:spPr bwMode="auto">
            <a:xfrm>
              <a:off x="112871797"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7" name="Oval 123"/>
            <p:cNvSpPr>
              <a:spLocks noChangeArrowheads="1" noChangeShapeType="1"/>
            </p:cNvSpPr>
            <p:nvPr/>
          </p:nvSpPr>
          <p:spPr bwMode="auto">
            <a:xfrm>
              <a:off x="112996071"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8" name="Oval 124"/>
            <p:cNvSpPr>
              <a:spLocks noChangeArrowheads="1" noChangeShapeType="1"/>
            </p:cNvSpPr>
            <p:nvPr/>
          </p:nvSpPr>
          <p:spPr bwMode="auto">
            <a:xfrm>
              <a:off x="113120345"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9" name="Oval 125"/>
            <p:cNvSpPr>
              <a:spLocks noChangeArrowheads="1" noChangeShapeType="1"/>
            </p:cNvSpPr>
            <p:nvPr/>
          </p:nvSpPr>
          <p:spPr bwMode="auto">
            <a:xfrm>
              <a:off x="11324462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0" name="Oval 126"/>
            <p:cNvSpPr>
              <a:spLocks noChangeArrowheads="1" noChangeShapeType="1"/>
            </p:cNvSpPr>
            <p:nvPr/>
          </p:nvSpPr>
          <p:spPr bwMode="auto">
            <a:xfrm>
              <a:off x="113368895"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1" name="Oval 127"/>
            <p:cNvSpPr>
              <a:spLocks noChangeArrowheads="1" noChangeShapeType="1"/>
            </p:cNvSpPr>
            <p:nvPr/>
          </p:nvSpPr>
          <p:spPr bwMode="auto">
            <a:xfrm>
              <a:off x="113493170"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2" name="Oval 128"/>
            <p:cNvSpPr>
              <a:spLocks noChangeArrowheads="1" noChangeShapeType="1"/>
            </p:cNvSpPr>
            <p:nvPr/>
          </p:nvSpPr>
          <p:spPr bwMode="auto">
            <a:xfrm>
              <a:off x="11361744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3" name="Oval 129"/>
            <p:cNvSpPr>
              <a:spLocks noChangeArrowheads="1" noChangeShapeType="1"/>
            </p:cNvSpPr>
            <p:nvPr/>
          </p:nvSpPr>
          <p:spPr bwMode="auto">
            <a:xfrm>
              <a:off x="113741723"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4" name="Oval 130"/>
            <p:cNvSpPr>
              <a:spLocks noChangeArrowheads="1" noChangeShapeType="1"/>
            </p:cNvSpPr>
            <p:nvPr/>
          </p:nvSpPr>
          <p:spPr bwMode="auto">
            <a:xfrm>
              <a:off x="113866002"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5" name="Oval 131"/>
            <p:cNvSpPr>
              <a:spLocks noChangeArrowheads="1" noChangeShapeType="1"/>
            </p:cNvSpPr>
            <p:nvPr/>
          </p:nvSpPr>
          <p:spPr bwMode="auto">
            <a:xfrm>
              <a:off x="113990282"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6" name="Oval 132"/>
            <p:cNvSpPr>
              <a:spLocks noChangeArrowheads="1" noChangeShapeType="1"/>
            </p:cNvSpPr>
            <p:nvPr/>
          </p:nvSpPr>
          <p:spPr bwMode="auto">
            <a:xfrm>
              <a:off x="11411456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7" name="Oval 133"/>
            <p:cNvSpPr>
              <a:spLocks noChangeArrowheads="1" noChangeShapeType="1"/>
            </p:cNvSpPr>
            <p:nvPr/>
          </p:nvSpPr>
          <p:spPr bwMode="auto">
            <a:xfrm>
              <a:off x="114238856"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8" name="Oval 134"/>
            <p:cNvSpPr>
              <a:spLocks noChangeArrowheads="1" noChangeShapeType="1"/>
            </p:cNvSpPr>
            <p:nvPr/>
          </p:nvSpPr>
          <p:spPr bwMode="auto">
            <a:xfrm>
              <a:off x="114363149" y="113100576"/>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9" name="Oval 135"/>
            <p:cNvSpPr>
              <a:spLocks noChangeArrowheads="1" noChangeShapeType="1"/>
            </p:cNvSpPr>
            <p:nvPr/>
          </p:nvSpPr>
          <p:spPr bwMode="auto">
            <a:xfrm>
              <a:off x="114487551" y="113099077"/>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0" name="Oval 136"/>
            <p:cNvSpPr>
              <a:spLocks noChangeArrowheads="1" noChangeShapeType="1"/>
            </p:cNvSpPr>
            <p:nvPr/>
          </p:nvSpPr>
          <p:spPr bwMode="auto">
            <a:xfrm>
              <a:off x="114611558" y="113100659"/>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1" name="Oval 137"/>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cxnSp>
        <p:nvCxnSpPr>
          <p:cNvPr id="16" name="直線コネクタ 15"/>
          <p:cNvCxnSpPr/>
          <p:nvPr/>
        </p:nvCxnSpPr>
        <p:spPr>
          <a:xfrm flipV="1">
            <a:off x="7146900" y="7453051"/>
            <a:ext cx="0" cy="10800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V="1">
            <a:off x="3510496" y="7453263"/>
            <a:ext cx="0" cy="10800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9" name="テキスト ボックス 88"/>
          <p:cNvSpPr txBox="1"/>
          <p:nvPr/>
        </p:nvSpPr>
        <p:spPr>
          <a:xfrm>
            <a:off x="414152" y="1662765"/>
            <a:ext cx="230425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せい ぶん　　    おな　  りょう ふく     くすり　　　　　　         </a:t>
            </a:r>
            <a:endParaRPr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テキスト ボックス 90"/>
          <p:cNvSpPr txBox="1"/>
          <p:nvPr/>
        </p:nvSpPr>
        <p:spPr>
          <a:xfrm>
            <a:off x="1060738" y="2952539"/>
            <a:ext cx="18131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あん しん　　　　　 つか</a:t>
            </a:r>
            <a:r>
              <a:rPr lang="ja-JP" altLang="en-US" sz="500" dirty="0" smtClean="0"/>
              <a:t>　　　　　　　　　　　　　　　　　　　　　　　　　　　　　　　　　　</a:t>
            </a:r>
            <a:endParaRPr kumimoji="1" lang="ja-JP" altLang="en-US" sz="500" dirty="0"/>
          </a:p>
        </p:txBody>
      </p:sp>
      <p:sp>
        <p:nvSpPr>
          <p:cNvPr id="92" name="テキスト ボックス 91"/>
          <p:cNvSpPr txBox="1"/>
          <p:nvPr/>
        </p:nvSpPr>
        <p:spPr>
          <a:xfrm>
            <a:off x="1008218" y="3354970"/>
            <a:ext cx="378042"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つ か</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357059" y="3718212"/>
            <a:ext cx="2856471"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せん  ぱつ  い   やく ひん　　　　　　     てい  か かく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りょう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4" name="テキスト ボックス 93"/>
          <p:cNvSpPr txBox="1"/>
          <p:nvPr/>
        </p:nvSpPr>
        <p:spPr>
          <a:xfrm>
            <a:off x="373198" y="4399818"/>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おう べい　　　　   はば ひろ　　   つか　　　　　　　　　　　　　      に   ほん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テキスト ボックス 94"/>
          <p:cNvSpPr txBox="1"/>
          <p:nvPr/>
        </p:nvSpPr>
        <p:spPr>
          <a:xfrm>
            <a:off x="367964" y="3938383"/>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しつ　     おと　　　　　　　　　　　　　　　        い りょう ひ　　    さく げん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テキスト ボックス 95"/>
          <p:cNvSpPr txBox="1"/>
          <p:nvPr/>
        </p:nvSpPr>
        <p:spPr>
          <a:xfrm>
            <a:off x="352855" y="4638377"/>
            <a:ext cx="3168352"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ぎょうせい　     い  りょう ほ  けん　　　　　　    くに  ぜん たい　　    ふ きゅう そくしん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テキスト ボックス 97"/>
          <p:cNvSpPr txBox="1"/>
          <p:nvPr/>
        </p:nvSpPr>
        <p:spPr>
          <a:xfrm>
            <a:off x="450156" y="2722600"/>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どう とう　　　　　　　　　　　　　　  げん せい　　   しん  さ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486160" y="4860751"/>
            <a:ext cx="83343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とり　　    く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テキスト ボックス 99"/>
          <p:cNvSpPr txBox="1"/>
          <p:nvPr/>
        </p:nvSpPr>
        <p:spPr>
          <a:xfrm>
            <a:off x="342144" y="5673397"/>
            <a:ext cx="3117217"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し　　　せんもんてき　　   はんだん　　  もと　　　　　　　　   こうはつ  い やく ひん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テキスト ボックス 102"/>
          <p:cNvSpPr txBox="1"/>
          <p:nvPr/>
        </p:nvSpPr>
        <p:spPr>
          <a:xfrm>
            <a:off x="450156" y="5889421"/>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よう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みと　　　　　　　　　  ば  あい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せいかつ  ほ    ご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テキスト ボックス 103"/>
          <p:cNvSpPr txBox="1"/>
          <p:nvPr/>
        </p:nvSpPr>
        <p:spPr>
          <a:xfrm>
            <a:off x="757066" y="6123557"/>
            <a:ext cx="300920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かた　　 こうはつ  い  やく ひん　　   し  よう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テキスト ボックス 104"/>
          <p:cNvSpPr txBox="1"/>
          <p:nvPr/>
        </p:nvSpPr>
        <p:spPr>
          <a:xfrm>
            <a:off x="884482" y="6351593"/>
            <a:ext cx="248163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くに ぜんたい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こうはつ  い  やくひん　　   ふ きゅうそくしん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335763" y="6581823"/>
            <a:ext cx="1302525"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と　　　 く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7" name="テキスト ボックス 106"/>
          <p:cNvSpPr txBox="1"/>
          <p:nvPr/>
        </p:nvSpPr>
        <p:spPr>
          <a:xfrm>
            <a:off x="335740" y="6825525"/>
            <a:ext cx="30452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せいかつ   ほ   ご　　　 う　　　　　　　　　 かた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ちょうざい　　　　　　　　 わり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テキスト ボックス 107"/>
          <p:cNvSpPr txBox="1"/>
          <p:nvPr/>
        </p:nvSpPr>
        <p:spPr>
          <a:xfrm>
            <a:off x="355689" y="7056995"/>
            <a:ext cx="3045209"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い じょう　   こうはつ  い  やく ひん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flipV="1">
            <a:off x="3474492" y="0"/>
            <a:ext cx="0" cy="10800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flipV="1">
            <a:off x="7218908" y="211"/>
            <a:ext cx="0" cy="10800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3938627" y="2376418"/>
            <a:ext cx="1696105" cy="144073"/>
          </a:xfrm>
          <a:prstGeom prst="rect">
            <a:avLst/>
          </a:prstGeom>
          <a:noFill/>
        </p:spPr>
        <p:txBody>
          <a:bodyPr wrap="square" lIns="72000" tIns="36000" rIns="72000" rtlCol="0">
            <a:spAutoFit/>
          </a:bodyPr>
          <a:lstStyle/>
          <a:p>
            <a:r>
              <a:rPr lang="ja-JP" altLang="en-US" sz="400" dirty="0" smtClean="0">
                <a:latin typeface="メイリオ" panose="020B0604030504040204" pitchFamily="50" charset="-128"/>
                <a:ea typeface="メイリオ" panose="020B0604030504040204" pitchFamily="50" charset="-128"/>
                <a:cs typeface="メイリオ" panose="020B0604030504040204" pitchFamily="50" charset="-128"/>
              </a:rPr>
              <a:t>   ふ </a:t>
            </a:r>
            <a:r>
              <a:rPr lang="ja-JP" altLang="en-US" sz="400" dirty="0" err="1" smtClean="0">
                <a:latin typeface="メイリオ" panose="020B0604030504040204" pitchFamily="50" charset="-128"/>
                <a:ea typeface="メイリオ" panose="020B0604030504040204" pitchFamily="50" charset="-128"/>
                <a:cs typeface="メイリオ" panose="020B0604030504040204" pitchFamily="50" charset="-128"/>
              </a:rPr>
              <a:t>く  </a:t>
            </a:r>
            <a:r>
              <a:rPr lang="ja-JP" altLang="en-US" sz="400" dirty="0" smtClean="0">
                <a:latin typeface="メイリオ" panose="020B0604030504040204" pitchFamily="50" charset="-128"/>
                <a:ea typeface="メイリオ" panose="020B0604030504040204" pitchFamily="50" charset="-128"/>
                <a:cs typeface="メイリオ" panose="020B0604030504040204" pitchFamily="50" charset="-128"/>
              </a:rPr>
              <a:t> し    じ     む   しょ　　    れ ん ら くさ き</a:t>
            </a:r>
            <a:endParaRPr lang="ja-JP" altLang="en-US" sz="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テキスト ボックス 100"/>
          <p:cNvSpPr txBox="1"/>
          <p:nvPr/>
        </p:nvSpPr>
        <p:spPr>
          <a:xfrm>
            <a:off x="422258" y="5256795"/>
            <a:ext cx="157607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せ い  か つ     ほ      ご                      つ か</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33712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フローチャート : 組合せ 2"/>
          <p:cNvSpPr/>
          <p:nvPr/>
        </p:nvSpPr>
        <p:spPr>
          <a:xfrm>
            <a:off x="558168" y="211"/>
            <a:ext cx="9541059" cy="782644"/>
          </a:xfrm>
          <a:prstGeom prst="flowChartMerg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2" name="Rectangle 18"/>
          <p:cNvSpPr>
            <a:spLocks noChangeArrowheads="1"/>
          </p:cNvSpPr>
          <p:nvPr/>
        </p:nvSpPr>
        <p:spPr bwMode="auto">
          <a:xfrm>
            <a:off x="234132" y="93436"/>
            <a:ext cx="10201846" cy="662859"/>
          </a:xfrm>
          <a:prstGeom prst="rect">
            <a:avLst/>
          </a:prstGeom>
          <a:noFill/>
          <a:ln w="9525" algn="in">
            <a:noFill/>
            <a:miter lim="800000"/>
            <a:headEnd/>
            <a:tailEnd/>
          </a:ln>
          <a:effectLst/>
        </p:spPr>
        <p:txBody>
          <a:bodyPr vert="horz" wrap="square" lIns="36576" tIns="108000"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生活保護を受給している皆さまに</a:t>
            </a:r>
            <a:endParaRPr kumimoji="1" lang="en-US" alt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後発医薬品（</a:t>
            </a:r>
            <a:r>
              <a:rPr kumimoji="1" lang="ja-JP" sz="1600" b="1" i="0" u="none" strike="noStrike" cap="none" spc="-100" normalizeH="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ジェネリック</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医薬品</a:t>
            </a: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）を使用</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して</a:t>
            </a:r>
            <a:r>
              <a:rPr kumimoji="1" lang="ja-JP" altLang="en-US"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いただく</a:t>
            </a:r>
            <a:r>
              <a:rPr kumimoji="1" lang="ja-JP" sz="1600" b="1"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ことをお願いしています。</a:t>
            </a:r>
            <a:endParaRPr kumimoji="1" 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8" name="Text Box 4"/>
          <p:cNvSpPr txBox="1">
            <a:spLocks noChangeArrowheads="1"/>
          </p:cNvSpPr>
          <p:nvPr/>
        </p:nvSpPr>
        <p:spPr bwMode="auto">
          <a:xfrm>
            <a:off x="5958768" y="7093000"/>
            <a:ext cx="4608512" cy="468264"/>
          </a:xfrm>
          <a:prstGeom prst="rect">
            <a:avLst/>
          </a:prstGeom>
          <a:noFill/>
          <a:ln w="9525" algn="in">
            <a:noFill/>
            <a:miter lim="800000"/>
            <a:headEnd/>
            <a:tailEnd/>
          </a:ln>
          <a:effectLst/>
        </p:spPr>
        <p:txBody>
          <a:bodyPr vert="horz" wrap="square" lIns="36576" tIns="36576" rIns="36576" bIns="36576"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ja-JP" sz="120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rPr>
              <a:t>※</a:t>
            </a:r>
            <a:r>
              <a:rPr lang="ja-JP" altLang="en-US" sz="1200" dirty="0" smtClean="0">
                <a:solidFill>
                  <a:srgbClr val="000000"/>
                </a:solidFill>
                <a:latin typeface="Garamond" pitchFamily="18" charset="0"/>
                <a:ea typeface="ＭＳ 明朝" pitchFamily="17" charset="-128"/>
                <a:cs typeface="ＭＳ Ｐゴシック" pitchFamily="50" charset="-128"/>
              </a:rPr>
              <a:t> </a:t>
            </a:r>
            <a:r>
              <a:rPr kumimoji="1" lang="ja-JP" altLang="en-US" sz="1200" i="0" u="none" strike="noStrike" cap="none" normalizeH="0" baseline="0" dirty="0" smtClean="0">
                <a:ln>
                  <a:noFill/>
                </a:ln>
                <a:solidFill>
                  <a:srgbClr val="000000"/>
                </a:solidFill>
                <a:effectLst/>
                <a:latin typeface="Garamond" pitchFamily="18" charset="0"/>
                <a:ea typeface="ＭＳ 明朝" pitchFamily="17" charset="-128"/>
                <a:cs typeface="ＭＳ Ｐゴシック" pitchFamily="50" charset="-128"/>
              </a:rPr>
              <a:t>医師が後発医薬品への変更を認めていない場合は対象外です。</a:t>
            </a:r>
            <a:endParaRPr kumimoji="1" lang="ja-JP" sz="12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6" name="AutoShape 2"/>
          <p:cNvSpPr>
            <a:spLocks noChangeArrowheads="1"/>
          </p:cNvSpPr>
          <p:nvPr/>
        </p:nvSpPr>
        <p:spPr bwMode="auto">
          <a:xfrm>
            <a:off x="7340353" y="900311"/>
            <a:ext cx="3095625" cy="1978446"/>
          </a:xfrm>
          <a:prstGeom prst="roundRect">
            <a:avLst>
              <a:gd name="adj" fmla="val 4988"/>
            </a:avLst>
          </a:prstGeom>
          <a:solidFill>
            <a:srgbClr val="FFEBFF"/>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108000" tIns="72000" rIns="54000" bIns="36000" numCol="1" anchor="t" anchorCtr="0" compatLnSpc="1">
            <a:prstTxWarp prst="textNoShape">
              <a:avLst/>
            </a:prstTxWarp>
          </a:bodyPr>
          <a:lstStyle/>
          <a:p>
            <a:pPr lvl="0" defTabSz="914400" fontAlgn="base">
              <a:lnSpc>
                <a:spcPts val="1800"/>
              </a:lnSpc>
              <a:spcBef>
                <a:spcPct val="0"/>
              </a:spcBef>
              <a:spcAft>
                <a:spcPct val="0"/>
              </a:spcAft>
            </a:pP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福祉事務所は、後発医薬品を</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使用していただくように、</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詳しくお話しをさせて</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87313" defTabSz="914400" fontAlgn="base">
              <a:lnSpc>
                <a:spcPts val="2400"/>
              </a:lnSpc>
              <a:spcBef>
                <a:spcPct val="0"/>
              </a:spcBef>
              <a:spcAft>
                <a:spcPct val="0"/>
              </a:spcAf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いただくことがあります。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lnSpc>
                <a:spcPts val="1800"/>
              </a:lnSpc>
              <a:spcBef>
                <a:spcPct val="0"/>
              </a:spcBef>
              <a:spcAft>
                <a:spcPct val="0"/>
              </a:spcAft>
            </a:pPr>
            <a:r>
              <a:rPr lang="ja-JP" altLang="en-US"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aseline="-25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7" name="AutoShape 3"/>
          <p:cNvSpPr>
            <a:spLocks noChangeArrowheads="1"/>
          </p:cNvSpPr>
          <p:nvPr/>
        </p:nvSpPr>
        <p:spPr bwMode="auto">
          <a:xfrm>
            <a:off x="3798230" y="900311"/>
            <a:ext cx="3168650" cy="1978446"/>
          </a:xfrm>
          <a:prstGeom prst="roundRect">
            <a:avLst>
              <a:gd name="adj" fmla="val 5940"/>
            </a:avLst>
          </a:prstGeom>
          <a:solidFill>
            <a:srgbClr val="DCFFB9"/>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36000" tIns="72000" rIns="0" bIns="36000" numCol="1" anchor="t" anchorCtr="0" compatLnSpc="1">
            <a:prstTxWarp prst="textNoShape">
              <a:avLst/>
            </a:prstTxWarp>
          </a:bodyPr>
          <a:lstStyle/>
          <a:p>
            <a:pPr marR="0" lvl="0" indent="87313" algn="l" defTabSz="914400" rtl="0" eaLnBrk="1" fontAlgn="base" latinLnBrk="0" hangingPunct="1">
              <a:lnSpc>
                <a:spcPts val="1800"/>
              </a:lnSpc>
              <a:spcBef>
                <a:spcPct val="0"/>
              </a:spcBef>
              <a:spcAft>
                <a:spcPct val="0"/>
              </a:spcAft>
              <a:buClrTx/>
              <a:buSzTx/>
              <a:buFontTx/>
              <a:buNone/>
              <a:tabLst/>
            </a:pP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薬局は、後発医薬品の使用に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同意していただけない場合に、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その理由を</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お伺いすることが</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sz="1600" b="0"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9" name="AutoShape 5"/>
          <p:cNvSpPr>
            <a:spLocks noChangeArrowheads="1"/>
          </p:cNvSpPr>
          <p:nvPr/>
        </p:nvSpPr>
        <p:spPr bwMode="auto">
          <a:xfrm>
            <a:off x="234132" y="3022773"/>
            <a:ext cx="3095625"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ctr" anchorCtr="0" compatLnSpc="1">
            <a:prstTxWarp prst="textNoShape">
              <a:avLst/>
            </a:prstTxWarp>
          </a:bodyPr>
          <a:lstStyle/>
          <a:p>
            <a:pPr marL="0" marR="0" lvl="0" indent="0" algn="dist" defTabSz="914400" rtl="0" eaLnBrk="1" fontAlgn="base" latinLnBrk="0" hangingPunct="1">
              <a:lnSpc>
                <a:spcPts val="2000"/>
              </a:lnSpc>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dist" defTabSz="914400" rtl="0" eaLnBrk="1" fontAlgn="base" latinLnBrk="0" hangingPunct="1">
              <a:lnSpc>
                <a:spcPts val="2000"/>
              </a:lnSpc>
              <a:spcAft>
                <a:spcPct val="0"/>
              </a:spcAft>
              <a:buClrTx/>
              <a:buSzTx/>
              <a:buFontTx/>
              <a:buNone/>
              <a:tabLst/>
            </a:pPr>
            <a:endParaRPr lang="en-US" altLang="ja-JP" sz="1400" dirty="0">
              <a:solidFill>
                <a:srgbClr val="000000"/>
              </a:solidFill>
              <a:latin typeface="ＭＳ Ｐ明朝" pitchFamily="18" charset="-128"/>
              <a:ea typeface="ＭＳ Ｐ明朝" pitchFamily="18" charset="-128"/>
              <a:cs typeface="ＭＳ Ｐゴシック" pitchFamily="50" charset="-128"/>
            </a:endParaRPr>
          </a:p>
          <a:p>
            <a:pPr marL="0" marR="0" lvl="0" indent="0" algn="dist" defTabSz="914400" rtl="0" eaLnBrk="1" fontAlgn="base" latinLnBrk="0" hangingPunct="1">
              <a:lnSpc>
                <a:spcPts val="2000"/>
              </a:lnSpc>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altLang="en-US" sz="1400" b="0" i="0" u="none" strike="noStrike" cap="none" normalizeH="0" dirty="0" smtClean="0">
                <a:ln>
                  <a:noFill/>
                </a:ln>
                <a:solidFill>
                  <a:srgbClr val="000000"/>
                </a:solidFill>
                <a:effectLst/>
                <a:latin typeface="ＭＳ Ｐ明朝" panose="02020600040205080304" pitchFamily="18" charset="-128"/>
                <a:ea typeface="ＭＳ Ｐ明朝" panose="02020600040205080304" pitchFamily="18" charset="-128"/>
                <a:cs typeface="ＭＳ Ｐゴシック" pitchFamily="50" charset="-128"/>
              </a:rPr>
              <a:t>後発医</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薬品（</a:t>
            </a:r>
            <a:r>
              <a:rPr kumimoji="1" lang="ja-JP" sz="1400" b="0" i="0" u="none" strike="noStrike" cap="none" spc="-100"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ジェネリック</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）の</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品質や効き目、安全性は、これまでの</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Aft>
                <a:spcPct val="0"/>
              </a:spcAft>
              <a:buClrTx/>
              <a:buSzTx/>
              <a:buFontTx/>
              <a:buNone/>
              <a:tabLs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お薬と</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同等</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です</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a:t>
            </a:r>
            <a:endPar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国全体で</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後発</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医薬品の普及に取り</a:t>
            </a:r>
            <a:endParaRPr kumimoji="1" lang="en-US" alt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defTabSz="914400" fontAlgn="base">
              <a:lnSpc>
                <a:spcPts val="2000"/>
              </a:lnSpc>
              <a:spcBef>
                <a:spcPct val="0"/>
              </a:spcBef>
              <a:spcAft>
                <a:spcPct val="0"/>
              </a:spcAft>
            </a:pP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組んでいます</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a:t>
            </a:r>
            <a:endParaRPr lang="ja-JP" altLang="ja-JP" sz="1400" dirty="0">
              <a:latin typeface="ＭＳ Ｐ明朝" panose="02020600040205080304" pitchFamily="18" charset="-128"/>
              <a:ea typeface="ＭＳ Ｐ明朝" panose="02020600040205080304" pitchFamily="18" charset="-128"/>
              <a:cs typeface="ＭＳ Ｐゴシック" pitchFamily="50" charset="-128"/>
            </a:endParaRPr>
          </a:p>
          <a:p>
            <a:pPr marL="87313" marR="0" lvl="0"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後発医薬品の普及に取り組む一環と</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a:t>
            </a:r>
            <a:r>
              <a:rPr lang="ja-JP" altLang="ja-JP" sz="1400" dirty="0">
                <a:latin typeface="ＭＳ Ｐ明朝" panose="02020600040205080304" pitchFamily="18" charset="-128"/>
                <a:ea typeface="ＭＳ Ｐ明朝" panose="02020600040205080304" pitchFamily="18" charset="-128"/>
                <a:cs typeface="ＭＳ Ｐゴシック" pitchFamily="50" charset="-128"/>
              </a:rPr>
              <a:t>生活</a:t>
            </a:r>
            <a:r>
              <a:rPr lang="ja-JP" altLang="ja-JP" sz="1400" dirty="0" smtClean="0">
                <a:latin typeface="ＭＳ Ｐ明朝" panose="02020600040205080304" pitchFamily="18" charset="-128"/>
                <a:ea typeface="ＭＳ Ｐ明朝" panose="02020600040205080304" pitchFamily="18" charset="-128"/>
                <a:cs typeface="ＭＳ Ｐゴシック" pitchFamily="50" charset="-128"/>
              </a:rPr>
              <a:t>保護</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を受けている方に</a:t>
            </a:r>
            <a:r>
              <a:rPr lang="ja-JP" altLang="ja-JP" sz="1400" dirty="0" smtClean="0">
                <a:latin typeface="ＭＳ Ｐ明朝" panose="02020600040205080304" pitchFamily="18" charset="-128"/>
                <a:ea typeface="ＭＳ Ｐ明朝" panose="02020600040205080304" pitchFamily="18" charset="-128"/>
                <a:cs typeface="ＭＳ Ｐゴシック" pitchFamily="50" charset="-128"/>
              </a:rPr>
              <a:t>、</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医師が後発</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への変更を</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可能と</a:t>
            </a:r>
            <a:endParaRPr lang="en-US" altLang="ja-JP" sz="1400" dirty="0" smtClean="0">
              <a:latin typeface="ＭＳ Ｐ明朝" panose="02020600040205080304" pitchFamily="18" charset="-128"/>
              <a:ea typeface="ＭＳ Ｐ明朝" panose="02020600040205080304" pitchFamily="18" charset="-128"/>
              <a:cs typeface="ＭＳ Ｐゴシック" pitchFamily="50" charset="-128"/>
            </a:endParaRPr>
          </a:p>
          <a:p>
            <a:pPr marL="87313" lvl="0" defTabSz="914400" fontAlgn="base">
              <a:lnSpc>
                <a:spcPts val="2000"/>
              </a:lnSpc>
              <a:spcBef>
                <a:spcPct val="0"/>
              </a:spcBef>
              <a:spcAft>
                <a:spcPct val="0"/>
              </a:spcAft>
            </a:pP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している</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（一般名処方</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を</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含む）場合や、医師から後発医薬品の使用を勧められた場合は</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、原則と</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して</a:t>
            </a:r>
            <a:r>
              <a:rPr lang="ja-JP" altLang="en-US" sz="1400" dirty="0">
                <a:latin typeface="ＭＳ Ｐ明朝" panose="02020600040205080304" pitchFamily="18" charset="-128"/>
                <a:ea typeface="ＭＳ Ｐ明朝" panose="02020600040205080304" pitchFamily="18" charset="-128"/>
                <a:cs typeface="ＭＳ Ｐゴシック" pitchFamily="50" charset="-128"/>
              </a:rPr>
              <a:t>、</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後発</a:t>
            </a:r>
            <a:r>
              <a:rPr kumimoji="1" lang="ja-JP" altLang="en-US"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医薬品を使用</a:t>
            </a:r>
            <a:r>
              <a:rPr kumimoji="1" lang="ja-JP" sz="1400" b="0" i="0" u="none" strike="noStrike" cap="none" normalizeH="0" dirty="0" smtClean="0">
                <a:ln>
                  <a:noFill/>
                </a:ln>
                <a:effectLst/>
                <a:latin typeface="ＭＳ Ｐ明朝" panose="02020600040205080304" pitchFamily="18" charset="-128"/>
                <a:ea typeface="ＭＳ Ｐ明朝" panose="02020600040205080304" pitchFamily="18" charset="-128"/>
                <a:cs typeface="ＭＳ Ｐゴシック" pitchFamily="50" charset="-128"/>
              </a:rPr>
              <a:t>して</a:t>
            </a:r>
            <a:r>
              <a:rPr lang="ja-JP" altLang="en-US" sz="1400" dirty="0" smtClean="0">
                <a:latin typeface="ＭＳ Ｐ明朝" panose="02020600040205080304" pitchFamily="18" charset="-128"/>
                <a:ea typeface="ＭＳ Ｐ明朝" panose="02020600040205080304" pitchFamily="18" charset="-128"/>
                <a:cs typeface="ＭＳ Ｐゴシック" pitchFamily="50" charset="-128"/>
              </a:rPr>
              <a:t>いただいています。</a:t>
            </a:r>
            <a:endParaRPr kumimoji="1" lang="ja-JP" sz="1400" b="0" i="0" u="none" strike="noStrike" cap="none" normalizeH="0" dirty="0" smtClean="0">
              <a:ln>
                <a:noFill/>
              </a:ln>
              <a:effectLst/>
              <a:latin typeface="ＭＳ Ｐ明朝" pitchFamily="18" charset="-128"/>
              <a:ea typeface="ＭＳ Ｐ明朝" pitchFamily="18" charset="-128"/>
              <a:cs typeface="ＭＳ Ｐゴシック" pitchFamily="50" charset="-128"/>
            </a:endParaRPr>
          </a:p>
          <a:p>
            <a:pPr marL="0" marR="0" lvl="0" indent="0"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endParaRPr kumimoji="1" 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0" name="AutoShape 6"/>
          <p:cNvSpPr>
            <a:spLocks noChangeArrowheads="1"/>
          </p:cNvSpPr>
          <p:nvPr/>
        </p:nvSpPr>
        <p:spPr bwMode="auto">
          <a:xfrm>
            <a:off x="7340353" y="3022773"/>
            <a:ext cx="3118915"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t" anchorCtr="0" compatLnSpc="1">
            <a:prstTxWarp prst="textNoShape">
              <a:avLst/>
            </a:prstTxWarp>
          </a:bodyPr>
          <a:lstStyle/>
          <a:p>
            <a:pPr marL="0" marR="0" lvl="0" indent="0" algn="l" defTabSz="914400" rtl="0" eaLnBrk="1" fontAlgn="base" latinLnBrk="0" hangingPunct="1">
              <a:lnSpc>
                <a:spcPts val="2000"/>
              </a:lnSpc>
              <a:spcBef>
                <a:spcPct val="0"/>
              </a:spcBef>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solidFill>
                  <a:srgbClr val="000000"/>
                </a:solidFill>
                <a:latin typeface="ＭＳ Ｐ明朝" pitchFamily="18" charset="-128"/>
                <a:ea typeface="ＭＳ Ｐ明朝" pitchFamily="18" charset="-128"/>
                <a:cs typeface="ＭＳ Ｐゴシック" pitchFamily="50" charset="-128"/>
              </a:rPr>
              <a:t>福祉</a:t>
            </a:r>
            <a:r>
              <a:rPr lang="ja-JP" altLang="en-US" sz="1400" dirty="0">
                <a:solidFill>
                  <a:srgbClr val="000000"/>
                </a:solidFill>
                <a:latin typeface="ＭＳ Ｐ明朝" pitchFamily="18" charset="-128"/>
                <a:ea typeface="ＭＳ Ｐ明朝" pitchFamily="18" charset="-128"/>
                <a:cs typeface="ＭＳ Ｐゴシック" pitchFamily="50" charset="-128"/>
              </a:rPr>
              <a:t>事務所は、後発</a:t>
            </a:r>
            <a:r>
              <a:rPr lang="ja-JP" sz="1400" dirty="0">
                <a:solidFill>
                  <a:srgbClr val="000000"/>
                </a:solidFill>
                <a:latin typeface="ＭＳ Ｐ明朝" pitchFamily="18" charset="-128"/>
                <a:ea typeface="ＭＳ Ｐ明朝" pitchFamily="18" charset="-128"/>
                <a:cs typeface="ＭＳ Ｐゴシック" pitchFamily="50" charset="-128"/>
              </a:rPr>
              <a:t>医薬品</a:t>
            </a:r>
            <a:r>
              <a:rPr lang="ja-JP" altLang="en-US" sz="1400" dirty="0">
                <a:solidFill>
                  <a:srgbClr val="000000"/>
                </a:solidFill>
                <a:latin typeface="ＭＳ Ｐ明朝" pitchFamily="18" charset="-128"/>
                <a:ea typeface="ＭＳ Ｐ明朝" pitchFamily="18" charset="-128"/>
                <a:cs typeface="ＭＳ Ｐゴシック" pitchFamily="50" charset="-128"/>
              </a:rPr>
              <a:t>を使用していない方へ、個別に</a:t>
            </a:r>
            <a:r>
              <a:rPr lang="ja-JP" altLang="en-US" sz="1400" dirty="0">
                <a:latin typeface="ＭＳ Ｐ明朝" pitchFamily="18" charset="-128"/>
                <a:ea typeface="ＭＳ Ｐ明朝" pitchFamily="18" charset="-128"/>
                <a:cs typeface="ＭＳ Ｐゴシック" pitchFamily="50" charset="-128"/>
              </a:rPr>
              <a:t>理解を</a:t>
            </a:r>
            <a:r>
              <a:rPr lang="ja-JP" altLang="en-US" sz="1400" dirty="0" smtClean="0">
                <a:latin typeface="ＭＳ Ｐ明朝" pitchFamily="18" charset="-128"/>
                <a:ea typeface="ＭＳ Ｐ明朝" pitchFamily="18" charset="-128"/>
                <a:cs typeface="ＭＳ Ｐゴシック" pitchFamily="50" charset="-128"/>
              </a:rPr>
              <a:t>求めて、</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その</a:t>
            </a:r>
            <a:r>
              <a:rPr lang="ja-JP" altLang="en-US" sz="1400" dirty="0">
                <a:latin typeface="ＭＳ Ｐ明朝" pitchFamily="18" charset="-128"/>
                <a:ea typeface="ＭＳ Ｐ明朝" pitchFamily="18" charset="-128"/>
                <a:cs typeface="ＭＳ Ｐゴシック" pitchFamily="50" charset="-128"/>
              </a:rPr>
              <a:t>使用を促していく場合が</a:t>
            </a:r>
            <a:r>
              <a:rPr lang="ja-JP" altLang="en-US" sz="1400" dirty="0" smtClean="0">
                <a:latin typeface="ＭＳ Ｐ明朝" pitchFamily="18" charset="-128"/>
                <a:ea typeface="ＭＳ Ｐ明朝" pitchFamily="18" charset="-128"/>
                <a:cs typeface="ＭＳ Ｐゴシック" pitchFamily="50" charset="-128"/>
              </a:rPr>
              <a:t>あります。</a:t>
            </a: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後発</a:t>
            </a:r>
            <a:r>
              <a:rPr lang="ja-JP" sz="1400" dirty="0" smtClean="0">
                <a:latin typeface="ＭＳ Ｐ明朝" pitchFamily="18" charset="-128"/>
                <a:ea typeface="ＭＳ Ｐ明朝" pitchFamily="18" charset="-128"/>
                <a:cs typeface="ＭＳ Ｐゴシック" pitchFamily="50" charset="-128"/>
              </a:rPr>
              <a:t>医</a:t>
            </a:r>
            <a:r>
              <a:rPr lang="ja-JP" sz="1400" dirty="0">
                <a:latin typeface="ＭＳ Ｐ明朝" pitchFamily="18" charset="-128"/>
                <a:ea typeface="ＭＳ Ｐ明朝" pitchFamily="18" charset="-128"/>
                <a:cs typeface="ＭＳ Ｐゴシック" pitchFamily="50" charset="-128"/>
              </a:rPr>
              <a:t>薬品は、品質や効き目、安全性はこれまでのお薬と</a:t>
            </a:r>
            <a:r>
              <a:rPr lang="ja-JP" altLang="en-US" sz="1400" dirty="0">
                <a:latin typeface="ＭＳ Ｐ明朝" pitchFamily="18" charset="-128"/>
                <a:ea typeface="ＭＳ Ｐ明朝" pitchFamily="18" charset="-128"/>
                <a:cs typeface="ＭＳ Ｐゴシック" pitchFamily="50" charset="-128"/>
              </a:rPr>
              <a:t>同等</a:t>
            </a:r>
            <a:r>
              <a:rPr lang="ja-JP" sz="1400" dirty="0">
                <a:latin typeface="ＭＳ Ｐ明朝" pitchFamily="18" charset="-128"/>
                <a:ea typeface="ＭＳ Ｐ明朝" pitchFamily="18" charset="-128"/>
                <a:cs typeface="ＭＳ Ｐゴシック" pitchFamily="50" charset="-128"/>
              </a:rPr>
              <a:t>ですので</a:t>
            </a:r>
            <a:r>
              <a:rPr lang="ja-JP"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医師</a:t>
            </a:r>
            <a:r>
              <a:rPr lang="ja-JP" altLang="en-US" sz="1400" dirty="0">
                <a:latin typeface="ＭＳ Ｐ明朝" pitchFamily="18" charset="-128"/>
                <a:ea typeface="ＭＳ Ｐ明朝" pitchFamily="18" charset="-128"/>
                <a:cs typeface="ＭＳ Ｐゴシック" pitchFamily="50" charset="-128"/>
              </a:rPr>
              <a:t>が後発医薬品の使用を認めている場合は、積極的に使用</a:t>
            </a:r>
            <a:r>
              <a:rPr lang="ja-JP" sz="1400" dirty="0">
                <a:latin typeface="ＭＳ Ｐ明朝" pitchFamily="18" charset="-128"/>
                <a:ea typeface="ＭＳ Ｐ明朝" pitchFamily="18" charset="-128"/>
                <a:cs typeface="ＭＳ Ｐゴシック" pitchFamily="50" charset="-128"/>
              </a:rPr>
              <a:t>して</a:t>
            </a:r>
            <a:r>
              <a:rPr lang="ja-JP" sz="1400" dirty="0" smtClean="0">
                <a:latin typeface="ＭＳ Ｐ明朝" pitchFamily="18" charset="-128"/>
                <a:ea typeface="ＭＳ Ｐ明朝" pitchFamily="18" charset="-128"/>
                <a:cs typeface="ＭＳ Ｐゴシック" pitchFamily="50" charset="-128"/>
              </a:rPr>
              <a:t>ください</a:t>
            </a:r>
            <a:r>
              <a:rPr lang="ja-JP" altLang="en-US" sz="1400" dirty="0" smtClean="0">
                <a:latin typeface="ＭＳ Ｐ明朝" pitchFamily="18" charset="-128"/>
                <a:ea typeface="ＭＳ Ｐ明朝" pitchFamily="18" charset="-128"/>
                <a:cs typeface="ＭＳ Ｐゴシック" pitchFamily="50" charset="-128"/>
              </a:rPr>
              <a:t>。</a:t>
            </a: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endParaRPr lang="ja-JP" sz="1400" dirty="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altLang="en-US" sz="1400" dirty="0" smtClean="0">
                <a:latin typeface="ＭＳ Ｐ明朝" pitchFamily="18" charset="-128"/>
                <a:ea typeface="ＭＳ Ｐ明朝" pitchFamily="18" charset="-128"/>
                <a:cs typeface="ＭＳ Ｐゴシック" pitchFamily="50" charset="-128"/>
              </a:rPr>
              <a:t>後発医</a:t>
            </a:r>
            <a:r>
              <a:rPr lang="ja-JP" altLang="en-US" sz="1400" dirty="0">
                <a:latin typeface="ＭＳ Ｐ明朝" pitchFamily="18" charset="-128"/>
                <a:ea typeface="ＭＳ Ｐ明朝" pitchFamily="18" charset="-128"/>
                <a:cs typeface="ＭＳ Ｐゴシック" pitchFamily="50" charset="-128"/>
              </a:rPr>
              <a:t>薬品の</a:t>
            </a:r>
            <a:r>
              <a:rPr lang="ja-JP" sz="1400" dirty="0">
                <a:latin typeface="ＭＳ Ｐ明朝" pitchFamily="18" charset="-128"/>
                <a:ea typeface="ＭＳ Ｐ明朝" pitchFamily="18" charset="-128"/>
                <a:cs typeface="ＭＳ Ｐゴシック" pitchFamily="50" charset="-128"/>
              </a:rPr>
              <a:t>普及促進にご理解</a:t>
            </a:r>
            <a:r>
              <a:rPr lang="ja-JP"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marR="0" lvl="0" defTabSz="914400" fontAlgn="base">
              <a:lnSpc>
                <a:spcPts val="2000"/>
              </a:lnSpc>
              <a:spcBef>
                <a:spcPct val="0"/>
              </a:spcBef>
              <a:spcAft>
                <a:spcPct val="0"/>
              </a:spcAft>
              <a:buClrTx/>
              <a:buSzTx/>
              <a:buFontTx/>
              <a:buNone/>
              <a:tabLst/>
            </a:pPr>
            <a:r>
              <a:rPr lang="ja-JP" sz="1400" dirty="0" smtClean="0">
                <a:latin typeface="ＭＳ Ｐ明朝" pitchFamily="18" charset="-128"/>
                <a:ea typeface="ＭＳ Ｐ明朝" pitchFamily="18" charset="-128"/>
                <a:cs typeface="ＭＳ Ｐゴシック" pitchFamily="50" charset="-128"/>
              </a:rPr>
              <a:t>ご協力</a:t>
            </a:r>
            <a:r>
              <a:rPr lang="ja-JP" sz="1400" dirty="0">
                <a:latin typeface="ＭＳ Ｐ明朝" pitchFamily="18" charset="-128"/>
                <a:ea typeface="ＭＳ Ｐ明朝" pitchFamily="18" charset="-128"/>
                <a:cs typeface="ＭＳ Ｐゴシック" pitchFamily="50" charset="-128"/>
              </a:rPr>
              <a:t>をお願い</a:t>
            </a:r>
            <a:r>
              <a:rPr lang="ja-JP" sz="1400" dirty="0" smtClean="0">
                <a:latin typeface="ＭＳ Ｐ明朝" pitchFamily="18" charset="-128"/>
                <a:ea typeface="ＭＳ Ｐ明朝" pitchFamily="18" charset="-128"/>
                <a:cs typeface="ＭＳ Ｐゴシック" pitchFamily="50" charset="-128"/>
              </a:rPr>
              <a:t>します</a:t>
            </a:r>
            <a:r>
              <a:rPr lang="ja-JP" altLang="en-US" sz="1400" dirty="0" smtClean="0">
                <a:latin typeface="ＭＳ Ｐ明朝" pitchFamily="18" charset="-128"/>
                <a:ea typeface="ＭＳ Ｐ明朝" pitchFamily="18" charset="-128"/>
                <a:cs typeface="ＭＳ Ｐゴシック" pitchFamily="50" charset="-128"/>
              </a:rPr>
              <a:t>。</a:t>
            </a:r>
            <a:endParaRPr lang="ja-JP" sz="1400" dirty="0">
              <a:latin typeface="ＭＳ Ｐ明朝" pitchFamily="18" charset="-128"/>
              <a:ea typeface="ＭＳ Ｐ明朝" pitchFamily="18" charset="-128"/>
              <a:cs typeface="ＭＳ Ｐゴシック" pitchFamily="50" charset="-128"/>
            </a:endParaRPr>
          </a:p>
        </p:txBody>
      </p:sp>
      <p:sp>
        <p:nvSpPr>
          <p:cNvPr id="1031" name="AutoShape 7"/>
          <p:cNvSpPr>
            <a:spLocks noChangeArrowheads="1"/>
          </p:cNvSpPr>
          <p:nvPr/>
        </p:nvSpPr>
        <p:spPr bwMode="auto">
          <a:xfrm>
            <a:off x="3798230" y="3022773"/>
            <a:ext cx="3168650" cy="3962214"/>
          </a:xfrm>
          <a:prstGeom prst="roundRect">
            <a:avLst>
              <a:gd name="adj" fmla="val 593"/>
            </a:avLst>
          </a:prstGeom>
          <a:solidFill>
            <a:srgbClr val="FFFFFF"/>
          </a:solidFill>
          <a:ln w="6350" algn="in">
            <a:solidFill>
              <a:srgbClr val="6699FF"/>
            </a:solidFill>
            <a:round/>
            <a:headEnd/>
            <a:tailEnd/>
          </a:ln>
          <a:effectLst/>
        </p:spPr>
        <p:txBody>
          <a:bodyPr vert="horz" wrap="square" lIns="72000" tIns="36576" rIns="36000" bIns="36576" numCol="1" anchor="t" anchorCtr="0" compatLnSpc="1">
            <a:prstTxWarp prst="textNoShape">
              <a:avLst/>
            </a:prstTxWarp>
          </a:bodyPr>
          <a:lstStyle/>
          <a:p>
            <a:pPr defTabSz="914400" fontAlgn="base">
              <a:lnSpc>
                <a:spcPts val="2000"/>
              </a:lnSpc>
              <a:spcBef>
                <a:spcPct val="0"/>
              </a:spcBef>
              <a:spcAft>
                <a:spcPct val="0"/>
              </a:spcAft>
            </a:pPr>
            <a:endParaRPr lang="en-US" altLang="ja-JP" sz="1400" dirty="0" smtClean="0">
              <a:solidFill>
                <a:srgbClr val="000000"/>
              </a:solidFill>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ja-JP" sz="1400" dirty="0" smtClean="0">
                <a:solidFill>
                  <a:srgbClr val="000000"/>
                </a:solidFill>
                <a:latin typeface="ＭＳ Ｐ明朝" pitchFamily="18" charset="-128"/>
                <a:ea typeface="ＭＳ Ｐ明朝" pitchFamily="18" charset="-128"/>
                <a:cs typeface="ＭＳ Ｐゴシック" pitchFamily="50" charset="-128"/>
              </a:rPr>
              <a:t>薬局で、</a:t>
            </a:r>
            <a:r>
              <a:rPr lang="ja-JP" altLang="en-US" sz="1400" dirty="0" smtClean="0">
                <a:solidFill>
                  <a:srgbClr val="000000"/>
                </a:solidFill>
                <a:latin typeface="ＭＳ Ｐ明朝" pitchFamily="18" charset="-128"/>
                <a:ea typeface="ＭＳ Ｐ明朝" pitchFamily="18" charset="-128"/>
                <a:cs typeface="ＭＳ Ｐゴシック" pitchFamily="50" charset="-128"/>
              </a:rPr>
              <a:t>後発</a:t>
            </a:r>
            <a:r>
              <a:rPr lang="ja-JP" altLang="ja-JP" sz="1400" dirty="0" smtClean="0">
                <a:solidFill>
                  <a:srgbClr val="000000"/>
                </a:solidFill>
                <a:latin typeface="ＭＳ Ｐ明朝" pitchFamily="18" charset="-128"/>
                <a:ea typeface="ＭＳ Ｐ明朝" pitchFamily="18" charset="-128"/>
                <a:cs typeface="ＭＳ Ｐゴシック" pitchFamily="50" charset="-128"/>
              </a:rPr>
              <a:t>医薬品</a:t>
            </a:r>
            <a:r>
              <a:rPr lang="ja-JP" altLang="en-US" sz="1400" dirty="0" smtClean="0">
                <a:latin typeface="ＭＳ Ｐ明朝" pitchFamily="18" charset="-128"/>
                <a:ea typeface="ＭＳ Ｐ明朝" pitchFamily="18" charset="-128"/>
                <a:cs typeface="ＭＳ Ｐゴシック" pitchFamily="50" charset="-128"/>
              </a:rPr>
              <a:t>の使用について</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説明を受けたときは、積極的に後発</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医薬品を使用してください。</a:t>
            </a:r>
            <a:endParaRPr lang="ja-JP" altLang="ja-JP" sz="1400" dirty="0" smtClean="0">
              <a:latin typeface="ＭＳ Ｐ明朝" pitchFamily="18" charset="-128"/>
              <a:ea typeface="ＭＳ Ｐ明朝" pitchFamily="18" charset="-128"/>
              <a:cs typeface="ＭＳ Ｐゴシック" pitchFamily="50" charset="-128"/>
            </a:endParaRPr>
          </a:p>
          <a:p>
            <a:pPr marL="87313" marR="0" lvl="0" defTabSz="914400" rtl="0" eaLnBrk="1" fontAlgn="base" latinLnBrk="0" hangingPunct="1">
              <a:lnSpc>
                <a:spcPts val="2000"/>
              </a:lnSpc>
              <a:spcBef>
                <a:spcPct val="0"/>
              </a:spcBef>
              <a:spcAft>
                <a:spcPct val="0"/>
              </a:spcAft>
              <a:buClrTx/>
              <a:buSzTx/>
              <a:buFontTx/>
              <a:buNone/>
              <a:tabLst/>
            </a:pP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後発</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医薬品</a:t>
            </a:r>
            <a:r>
              <a:rPr lang="ja-JP" altLang="en-US" sz="1400" dirty="0" smtClean="0">
                <a:latin typeface="ＭＳ Ｐ明朝" pitchFamily="18" charset="-128"/>
                <a:ea typeface="ＭＳ Ｐ明朝" pitchFamily="18" charset="-128"/>
                <a:cs typeface="ＭＳ Ｐゴシック" pitchFamily="50" charset="-128"/>
              </a:rPr>
              <a:t>の使用に同意していただけない場合</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は、</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後発医薬品以外の医薬品が調剤されますが、薬局はその理由</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を</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確認する</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場合があります</a:t>
            </a:r>
            <a:r>
              <a:rPr lang="ja-JP" altLang="en-US" sz="1400" dirty="0" smtClean="0">
                <a:latin typeface="ＭＳ Ｐ明朝" pitchFamily="18" charset="-128"/>
                <a:ea typeface="ＭＳ Ｐ明朝" pitchFamily="18" charset="-128"/>
                <a:cs typeface="ＭＳ Ｐゴシック" pitchFamily="50" charset="-128"/>
              </a:rPr>
              <a:t>。</a:t>
            </a:r>
            <a:endParaRPr lang="en-US" altLang="ja-JP" sz="1400" dirty="0" smtClean="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endParaRPr lang="en-US" altLang="ja-JP" sz="1400" dirty="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r>
              <a:rPr lang="ja-JP" altLang="en-US" sz="1400" dirty="0" smtClean="0">
                <a:latin typeface="ＭＳ Ｐ明朝" pitchFamily="18" charset="-128"/>
                <a:ea typeface="ＭＳ Ｐ明朝" pitchFamily="18" charset="-128"/>
                <a:cs typeface="ＭＳ Ｐゴシック" pitchFamily="50" charset="-128"/>
              </a:rPr>
              <a:t>後発</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医薬品を使用できない特別の理由がある方は、福祉</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事務所や医師</a:t>
            </a:r>
            <a:r>
              <a:rPr kumimoji="1" lang="ja-JP" altLang="en-US"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a:t>
            </a:r>
            <a:r>
              <a:rPr kumimoji="1" lang="ja-JP" sz="1400" b="0" i="0" u="none" strike="noStrike" cap="none" normalizeH="0" baseline="0" dirty="0" smtClean="0">
                <a:ln>
                  <a:noFill/>
                </a:ln>
                <a:effectLst/>
                <a:latin typeface="ＭＳ Ｐ明朝" pitchFamily="18" charset="-128"/>
                <a:ea typeface="ＭＳ Ｐ明朝" pitchFamily="18" charset="-128"/>
                <a:cs typeface="ＭＳ Ｐゴシック" pitchFamily="50" charset="-128"/>
              </a:rPr>
              <a:t>または薬剤師にご相談ください</a:t>
            </a:r>
            <a:r>
              <a:rPr lang="ja-JP" altLang="en-US" sz="1800" dirty="0">
                <a:latin typeface="ＭＳ Ｐ明朝" pitchFamily="18" charset="-128"/>
                <a:ea typeface="ＭＳ Ｐ明朝" pitchFamily="18" charset="-128"/>
                <a:cs typeface="ＭＳ Ｐゴシック" pitchFamily="50" charset="-128"/>
              </a:rPr>
              <a:t>。</a:t>
            </a:r>
            <a:endParaRPr lang="en-US" altLang="ja-JP" sz="1800" dirty="0">
              <a:latin typeface="ＭＳ Ｐ明朝" pitchFamily="18" charset="-128"/>
              <a:ea typeface="ＭＳ Ｐ明朝" pitchFamily="18" charset="-128"/>
              <a:cs typeface="ＭＳ Ｐゴシック" pitchFamily="50" charset="-128"/>
            </a:endParaRPr>
          </a:p>
          <a:p>
            <a:pPr marL="87313" defTabSz="914400" fontAlgn="base">
              <a:lnSpc>
                <a:spcPts val="2000"/>
              </a:lnSpc>
              <a:spcBef>
                <a:spcPct val="0"/>
              </a:spcBef>
              <a:spcAft>
                <a:spcPct val="0"/>
              </a:spcAft>
            </a:pPr>
            <a:endParaRPr kumimoji="1" lang="ja-JP" sz="1800" b="0" i="0" u="none" strike="noStrike" cap="none" normalizeH="0" baseline="0" dirty="0" smtClean="0">
              <a:ln>
                <a:noFill/>
              </a:ln>
              <a:effectLst/>
              <a:latin typeface="ＭＳ Ｐ明朝" panose="02020600040205080304" pitchFamily="18" charset="-128"/>
              <a:ea typeface="ＭＳ Ｐ明朝" panose="02020600040205080304" pitchFamily="18" charset="-128"/>
              <a:cs typeface="ＭＳ Ｐゴシック" pitchFamily="50" charset="-128"/>
            </a:endParaRPr>
          </a:p>
        </p:txBody>
      </p:sp>
      <p:sp>
        <p:nvSpPr>
          <p:cNvPr id="1032" name="AutoShape 8"/>
          <p:cNvSpPr>
            <a:spLocks noChangeArrowheads="1"/>
          </p:cNvSpPr>
          <p:nvPr/>
        </p:nvSpPr>
        <p:spPr bwMode="auto">
          <a:xfrm>
            <a:off x="234132" y="900311"/>
            <a:ext cx="3095625" cy="1978446"/>
          </a:xfrm>
          <a:prstGeom prst="roundRect">
            <a:avLst>
              <a:gd name="adj" fmla="val 5851"/>
            </a:avLst>
          </a:prstGeom>
          <a:solidFill>
            <a:srgbClr val="FFEBFF"/>
          </a:solidFill>
          <a:ln w="6350" algn="in">
            <a:solidFill>
              <a:srgbClr val="6699FF"/>
            </a:solidFill>
            <a:round/>
            <a:headEnd/>
            <a:tailEnd/>
          </a:ln>
          <a:effectLst>
            <a:outerShdw blurRad="50800" dist="38100" dir="18900000" algn="bl" rotWithShape="0">
              <a:prstClr val="black">
                <a:alpha val="40000"/>
              </a:prstClr>
            </a:outerShdw>
          </a:effectLst>
        </p:spPr>
        <p:txBody>
          <a:bodyPr vert="horz" wrap="square" lIns="72000" tIns="72000" rIns="72000" bIns="36000" numCol="1" anchor="t" anchorCtr="0" compatLnSpc="1">
            <a:prstTxWarp prst="textNoShape">
              <a:avLst/>
            </a:prstTxWarp>
          </a:bodyPr>
          <a:lstStyle/>
          <a:p>
            <a:pPr marR="0" lvl="0" indent="174625" algn="l" defTabSz="914400" rtl="0" eaLnBrk="1" fontAlgn="base" latinLnBrk="0" hangingPunct="1">
              <a:lnSpc>
                <a:spcPts val="2200"/>
              </a:lnSpc>
              <a:spcBef>
                <a:spcPct val="0"/>
              </a:spcBef>
              <a:spcAft>
                <a:spcPct val="0"/>
              </a:spcAft>
              <a:buClrTx/>
              <a:buSzTx/>
              <a:buFontTx/>
              <a:buNone/>
              <a:tabLst/>
            </a:pPr>
            <a:r>
              <a:rPr kumimoji="1" lang="ja-JP" altLang="en-US" sz="1400" b="0" i="0" u="none" strike="noStrike" cap="none" normalizeH="0" baseline="-2500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600" b="0" i="0" u="none" strike="noStrike" cap="none" normalizeH="0" baseline="-2500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医師が</a:t>
            </a: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後発医薬品の使用を</a:t>
            </a:r>
            <a:endParaRPr lang="en-US" altLang="ja-JP" sz="16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lang="ja-JP" altLang="en-US" sz="16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認めて</a:t>
            </a: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いる場合は、</a:t>
            </a:r>
            <a:endParaRPr kumimoji="1" lang="en-US" altLang="ja-JP"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原則として</a:t>
            </a:r>
            <a:r>
              <a:rPr kumimoji="1" lang="ja-JP" altLang="en-US"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、後発医薬品を</a:t>
            </a:r>
            <a:endParaRPr kumimoji="1" lang="en-US" altLang="ja-JP"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R="0" lvl="0" indent="174625" algn="l" defTabSz="914400" rtl="0" eaLnBrk="1" fontAlgn="base" latinLnBrk="0" hangingPunct="1">
              <a:lnSpc>
                <a:spcPts val="2400"/>
              </a:lnSpc>
              <a:spcBef>
                <a:spcPct val="0"/>
              </a:spcBef>
              <a:spcAft>
                <a:spcPct val="0"/>
              </a:spcAft>
              <a:buClrTx/>
              <a:buSzTx/>
              <a:buFontTx/>
              <a:buNone/>
              <a:tabLst/>
            </a:pPr>
            <a:r>
              <a:rPr kumimoji="1" lang="ja-JP" altLang="en-US"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使用していただき</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ます。</a:t>
            </a:r>
            <a:endParaRPr kumimoji="1" lang="en-US" altLang="ja-JP" sz="1600" b="1" i="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lvl="0" defTabSz="914400" fontAlgn="base">
              <a:spcBef>
                <a:spcPct val="0"/>
              </a:spcBef>
              <a:spcAft>
                <a:spcPct val="0"/>
              </a:spcAft>
            </a:pPr>
            <a:endParaRPr kumimoji="1" lang="en-US" altLang="ja-JP"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36" name="Picture 12"/>
          <p:cNvPicPr>
            <a:picLocks noChangeAspect="1" noChangeArrowheads="1"/>
          </p:cNvPicPr>
          <p:nvPr/>
        </p:nvPicPr>
        <p:blipFill>
          <a:blip r:embed="rId3" cstate="print"/>
          <a:srcRect/>
          <a:stretch>
            <a:fillRect/>
          </a:stretch>
        </p:blipFill>
        <p:spPr bwMode="auto">
          <a:xfrm rot="20492189">
            <a:off x="344583" y="1033106"/>
            <a:ext cx="183463" cy="220047"/>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8" name="Picture 14"/>
          <p:cNvPicPr>
            <a:picLocks noChangeAspect="1" noChangeArrowheads="1"/>
          </p:cNvPicPr>
          <p:nvPr/>
        </p:nvPicPr>
        <p:blipFill>
          <a:blip r:embed="rId4" cstate="print"/>
          <a:srcRect/>
          <a:stretch>
            <a:fillRect/>
          </a:stretch>
        </p:blipFill>
        <p:spPr bwMode="auto">
          <a:xfrm>
            <a:off x="1278248" y="273878"/>
            <a:ext cx="181218" cy="301974"/>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9" name="Picture 15"/>
          <p:cNvPicPr>
            <a:picLocks noChangeAspect="1" noChangeArrowheads="1"/>
          </p:cNvPicPr>
          <p:nvPr/>
        </p:nvPicPr>
        <p:blipFill>
          <a:blip r:embed="rId5" cstate="print"/>
          <a:srcRect/>
          <a:stretch>
            <a:fillRect/>
          </a:stretch>
        </p:blipFill>
        <p:spPr bwMode="auto">
          <a:xfrm>
            <a:off x="8899810" y="235262"/>
            <a:ext cx="164127" cy="246191"/>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5" name="Picture 11"/>
          <p:cNvPicPr>
            <a:picLocks noChangeAspect="1" noChangeArrowheads="1"/>
          </p:cNvPicPr>
          <p:nvPr/>
        </p:nvPicPr>
        <p:blipFill>
          <a:blip r:embed="rId6" cstate="print"/>
          <a:srcRect/>
          <a:stretch>
            <a:fillRect/>
          </a:stretch>
        </p:blipFill>
        <p:spPr bwMode="auto">
          <a:xfrm rot="3869170">
            <a:off x="7592002" y="932591"/>
            <a:ext cx="184073" cy="249039"/>
          </a:xfrm>
          <a:prstGeom prst="rect">
            <a:avLst/>
          </a:prstGeom>
          <a:noFill/>
          <a:ln w="9525" algn="in">
            <a:noFill/>
            <a:miter lim="800000"/>
            <a:headEnd/>
            <a:tailEnd/>
          </a:ln>
          <a:effectLst>
            <a:outerShdw blurRad="50800" dist="38100" dir="18900000" algn="bl" rotWithShape="0">
              <a:prstClr val="black">
                <a:alpha val="40000"/>
              </a:prstClr>
            </a:outerShdw>
          </a:effectLst>
        </p:spPr>
      </p:pic>
      <p:pic>
        <p:nvPicPr>
          <p:cNvPr id="1037" name="Picture 13"/>
          <p:cNvPicPr>
            <a:picLocks noChangeAspect="1" noChangeArrowheads="1"/>
          </p:cNvPicPr>
          <p:nvPr/>
        </p:nvPicPr>
        <p:blipFill>
          <a:blip r:embed="rId7" cstate="print"/>
          <a:srcRect/>
          <a:stretch>
            <a:fillRect/>
          </a:stretch>
        </p:blipFill>
        <p:spPr bwMode="auto">
          <a:xfrm>
            <a:off x="3911987" y="972319"/>
            <a:ext cx="271739" cy="215580"/>
          </a:xfrm>
          <a:prstGeom prst="rect">
            <a:avLst/>
          </a:prstGeom>
          <a:noFill/>
          <a:ln w="9525" algn="in">
            <a:noFill/>
            <a:miter lim="800000"/>
            <a:headEnd/>
            <a:tailEnd/>
          </a:ln>
          <a:effectLst>
            <a:outerShdw blurRad="50800" dist="38100" dir="18900000" algn="bl" rotWithShape="0">
              <a:prstClr val="black">
                <a:alpha val="40000"/>
              </a:prstClr>
            </a:outerShdw>
          </a:effectLst>
        </p:spPr>
      </p:pic>
      <p:sp>
        <p:nvSpPr>
          <p:cNvPr id="20" name="テキスト ボックス 19"/>
          <p:cNvSpPr txBox="1"/>
          <p:nvPr/>
        </p:nvSpPr>
        <p:spPr>
          <a:xfrm>
            <a:off x="493589" y="1225298"/>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い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こ う  は つ     い　 や く　ひ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lang="ja-JP" altLang="en-US" sz="500" dirty="0" err="1">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486160" y="153293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み と　　　　　　　　　　　　　　 ば　 あ 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486160" y="1820969"/>
            <a:ext cx="255628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げ ん</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そ く　　　　　　　　　　　　　  こ う  は つ　  い     や く  ひ 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492634" y="2141150"/>
            <a:ext cx="1224136"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4029855" y="117289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やっ  きょく　　　　　     こ う  は つ   </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い　 や  く</a:t>
            </a:r>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ひ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ん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015221" y="1476375"/>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ど う　い　　　　　　　　　　　　　　　　　　　　　　　　　　　　 ば　あ  い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4015829" y="1781611"/>
            <a:ext cx="2671030" cy="159462"/>
          </a:xfrm>
          <a:prstGeom prst="rect">
            <a:avLst/>
          </a:prstGeom>
          <a:noFill/>
        </p:spPr>
        <p:txBody>
          <a:bodyPr wrap="square" lIns="72000" tIns="36000" rIns="72000" rtlCol="0">
            <a:spAutoFit/>
          </a:bodyPr>
          <a:lstStyle/>
          <a:p>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り    ゆ う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うか</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が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7506940" y="1172897"/>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ふ  </a:t>
            </a:r>
            <a:r>
              <a:rPr lang="ja-JP" altLang="en-US" sz="500" dirty="0" err="1" smtClean="0">
                <a:latin typeface="メイリオ" panose="020B0604030504040204" pitchFamily="50" charset="-128"/>
                <a:ea typeface="メイリオ" panose="020B0604030504040204" pitchFamily="50" charset="-128"/>
                <a:cs typeface="メイリオ" panose="020B0604030504040204" pitchFamily="50" charset="-128"/>
              </a:rPr>
              <a:t>く　</a:t>
            </a:r>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じ       む     しょ　                  こ  う  は つ   い    や  く  ひ  ん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7536210" y="1476375"/>
            <a:ext cx="726814"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 し　  よ う　　　　　　　　　　　　　　　　　　　　　　　　　　　　　　　　　　</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7506940" y="1775876"/>
            <a:ext cx="2671030" cy="159462"/>
          </a:xfrm>
          <a:prstGeom prst="rect">
            <a:avLst/>
          </a:prstGeom>
          <a:noFill/>
        </p:spPr>
        <p:txBody>
          <a:bodyPr wrap="square" lIns="72000" tIns="36000" rIns="72000" rtlCol="0">
            <a:spAutoFit/>
          </a:bodyPr>
          <a:lstStyle/>
          <a:p>
            <a:r>
              <a:rPr lang="ja-JP" altLang="en-US" sz="500" dirty="0" smtClean="0">
                <a:latin typeface="メイリオ" panose="020B0604030504040204" pitchFamily="50" charset="-128"/>
                <a:ea typeface="メイリオ" panose="020B0604030504040204" pitchFamily="50" charset="-128"/>
                <a:cs typeface="メイリオ" panose="020B0604030504040204" pitchFamily="50" charset="-128"/>
              </a:rPr>
              <a:t>く  わ　　　　　　　　　　は  な</a:t>
            </a:r>
            <a:endParaRPr kumimoji="1" lang="ja-JP" altLang="en-US" sz="5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43001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560F3AA-315E-4AF8-840D-DDE69B721F7A}">
  <ds:schemaRefs>
    <ds:schemaRef ds:uri="http://schemas.microsoft.com/sharepoint/v3/contenttype/forms"/>
  </ds:schemaRefs>
</ds:datastoreItem>
</file>

<file path=customXml/itemProps2.xml><?xml version="1.0" encoding="utf-8"?>
<ds:datastoreItem xmlns:ds="http://schemas.openxmlformats.org/officeDocument/2006/customXml" ds:itemID="{910B312A-1389-4FCC-A5D3-A0BB54B75393}">
  <ds:schemaRefs>
    <ds:schemaRef ds:uri="http://schemas.openxmlformats.org/package/2006/metadata/core-properties"/>
    <ds:schemaRef ds:uri="http://schemas.microsoft.com/office/2006/documentManagement/types"/>
    <ds:schemaRef ds:uri="0ef2a5cc-7d16-4df6-bf14-9981dc03bc23"/>
    <ds:schemaRef ds:uri="8B97BE19-CDDD-400E-817A-CFDD13F7EC12"/>
    <ds:schemaRef ds:uri="http://purl.org/dc/dcmitype/"/>
    <ds:schemaRef ds:uri="http://www.w3.org/XML/1998/namespace"/>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54DA1E4E-0D72-4D43-A5B1-127E25F7FA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2569</TotalTime>
  <Words>616</Words>
  <Application>Microsoft Office PowerPoint</Application>
  <PresentationFormat>ユーザー設定</PresentationFormat>
  <Paragraphs>156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舟津 有紀</cp:lastModifiedBy>
  <cp:revision>11</cp:revision>
  <cp:lastPrinted>2015-06-16T02:48:48Z</cp:lastPrinted>
  <dcterms:created xsi:type="dcterms:W3CDTF">2012-04-16T00:21:17Z</dcterms:created>
  <dcterms:modified xsi:type="dcterms:W3CDTF">2015-06-16T02:48:59Z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0x0101002DA299AC048A4B8EA9C1D19079C1A32200D4BA6E4072147443AA2C1B34B3717A1B</vt:lpwstr>
  </property>
</Properties>
</file>